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8" r:id="rId2"/>
    <p:sldId id="259" r:id="rId3"/>
    <p:sldId id="270" r:id="rId4"/>
    <p:sldId id="260" r:id="rId5"/>
    <p:sldId id="261" r:id="rId6"/>
    <p:sldId id="263" r:id="rId7"/>
    <p:sldId id="272" r:id="rId8"/>
    <p:sldId id="264" r:id="rId9"/>
    <p:sldId id="267" r:id="rId10"/>
    <p:sldId id="265" r:id="rId11"/>
    <p:sldId id="266" r:id="rId12"/>
    <p:sldId id="268" r:id="rId13"/>
    <p:sldId id="262" r:id="rId14"/>
    <p:sldId id="273" r:id="rId15"/>
    <p:sldId id="274" r:id="rId16"/>
    <p:sldId id="269" r:id="rId17"/>
    <p:sldId id="271"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C85EF8-2991-4821-9805-88D6B3D2EC00}"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CDDF5-D558-485F-8FE1-8FE649656CC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03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85EF8-2991-4821-9805-88D6B3D2EC00}"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CDDF5-D558-485F-8FE1-8FE649656CC6}" type="slidenum">
              <a:rPr lang="en-US" smtClean="0"/>
              <a:t>‹#›</a:t>
            </a:fld>
            <a:endParaRPr lang="en-US"/>
          </a:p>
        </p:txBody>
      </p:sp>
    </p:spTree>
    <p:extLst>
      <p:ext uri="{BB962C8B-B14F-4D97-AF65-F5344CB8AC3E}">
        <p14:creationId xmlns:p14="http://schemas.microsoft.com/office/powerpoint/2010/main" val="152878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85EF8-2991-4821-9805-88D6B3D2EC00}"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CDDF5-D558-485F-8FE1-8FE649656CC6}" type="slidenum">
              <a:rPr lang="en-US" smtClean="0"/>
              <a:t>‹#›</a:t>
            </a:fld>
            <a:endParaRPr lang="en-US"/>
          </a:p>
        </p:txBody>
      </p:sp>
    </p:spTree>
    <p:extLst>
      <p:ext uri="{BB962C8B-B14F-4D97-AF65-F5344CB8AC3E}">
        <p14:creationId xmlns:p14="http://schemas.microsoft.com/office/powerpoint/2010/main" val="216495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85EF8-2991-4821-9805-88D6B3D2EC00}"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CDDF5-D558-485F-8FE1-8FE649656CC6}" type="slidenum">
              <a:rPr lang="en-US" smtClean="0"/>
              <a:t>‹#›</a:t>
            </a:fld>
            <a:endParaRPr lang="en-US"/>
          </a:p>
        </p:txBody>
      </p:sp>
    </p:spTree>
    <p:extLst>
      <p:ext uri="{BB962C8B-B14F-4D97-AF65-F5344CB8AC3E}">
        <p14:creationId xmlns:p14="http://schemas.microsoft.com/office/powerpoint/2010/main" val="124970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85EF8-2991-4821-9805-88D6B3D2EC00}"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CDDF5-D558-485F-8FE1-8FE649656CC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23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C85EF8-2991-4821-9805-88D6B3D2EC00}"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CDDF5-D558-485F-8FE1-8FE649656CC6}" type="slidenum">
              <a:rPr lang="en-US" smtClean="0"/>
              <a:t>‹#›</a:t>
            </a:fld>
            <a:endParaRPr lang="en-US"/>
          </a:p>
        </p:txBody>
      </p:sp>
    </p:spTree>
    <p:extLst>
      <p:ext uri="{BB962C8B-B14F-4D97-AF65-F5344CB8AC3E}">
        <p14:creationId xmlns:p14="http://schemas.microsoft.com/office/powerpoint/2010/main" val="153031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C85EF8-2991-4821-9805-88D6B3D2EC00}"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DCDDF5-D558-485F-8FE1-8FE649656CC6}" type="slidenum">
              <a:rPr lang="en-US" smtClean="0"/>
              <a:t>‹#›</a:t>
            </a:fld>
            <a:endParaRPr lang="en-US"/>
          </a:p>
        </p:txBody>
      </p:sp>
    </p:spTree>
    <p:extLst>
      <p:ext uri="{BB962C8B-B14F-4D97-AF65-F5344CB8AC3E}">
        <p14:creationId xmlns:p14="http://schemas.microsoft.com/office/powerpoint/2010/main" val="160266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C85EF8-2991-4821-9805-88D6B3D2EC00}"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CDDF5-D558-485F-8FE1-8FE649656CC6}" type="slidenum">
              <a:rPr lang="en-US" smtClean="0"/>
              <a:t>‹#›</a:t>
            </a:fld>
            <a:endParaRPr lang="en-US"/>
          </a:p>
        </p:txBody>
      </p:sp>
    </p:spTree>
    <p:extLst>
      <p:ext uri="{BB962C8B-B14F-4D97-AF65-F5344CB8AC3E}">
        <p14:creationId xmlns:p14="http://schemas.microsoft.com/office/powerpoint/2010/main" val="283407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C85EF8-2991-4821-9805-88D6B3D2EC00}" type="datetimeFigureOut">
              <a:rPr lang="en-US" smtClean="0"/>
              <a:t>9/14/2017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9DCDDF5-D558-485F-8FE1-8FE649656CC6}" type="slidenum">
              <a:rPr lang="en-US" smtClean="0"/>
              <a:t>‹#›</a:t>
            </a:fld>
            <a:endParaRPr lang="en-US"/>
          </a:p>
        </p:txBody>
      </p:sp>
    </p:spTree>
    <p:extLst>
      <p:ext uri="{BB962C8B-B14F-4D97-AF65-F5344CB8AC3E}">
        <p14:creationId xmlns:p14="http://schemas.microsoft.com/office/powerpoint/2010/main" val="30842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C85EF8-2991-4821-9805-88D6B3D2EC00}" type="datetimeFigureOut">
              <a:rPr lang="en-US" smtClean="0"/>
              <a:t>9/14/2017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DCDDF5-D558-485F-8FE1-8FE649656CC6}" type="slidenum">
              <a:rPr lang="en-US" smtClean="0"/>
              <a:t>‹#›</a:t>
            </a:fld>
            <a:endParaRPr lang="en-US"/>
          </a:p>
        </p:txBody>
      </p:sp>
    </p:spTree>
    <p:extLst>
      <p:ext uri="{BB962C8B-B14F-4D97-AF65-F5344CB8AC3E}">
        <p14:creationId xmlns:p14="http://schemas.microsoft.com/office/powerpoint/2010/main" val="155193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85EF8-2991-4821-9805-88D6B3D2EC00}"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CDDF5-D558-485F-8FE1-8FE649656CC6}" type="slidenum">
              <a:rPr lang="en-US" smtClean="0"/>
              <a:t>‹#›</a:t>
            </a:fld>
            <a:endParaRPr lang="en-US"/>
          </a:p>
        </p:txBody>
      </p:sp>
    </p:spTree>
    <p:extLst>
      <p:ext uri="{BB962C8B-B14F-4D97-AF65-F5344CB8AC3E}">
        <p14:creationId xmlns:p14="http://schemas.microsoft.com/office/powerpoint/2010/main" val="287325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6C85EF8-2991-4821-9805-88D6B3D2EC00}" type="datetimeFigureOut">
              <a:rPr lang="en-US" smtClean="0"/>
              <a:t>9/14/2017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9DCDDF5-D558-485F-8FE1-8FE649656CC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4649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133600"/>
            <a:ext cx="8229600" cy="1828800"/>
          </a:xfrm>
        </p:spPr>
        <p:txBody>
          <a:bodyPr>
            <a:normAutofit fontScale="90000"/>
          </a:bodyPr>
          <a:lstStyle/>
          <a:p>
            <a:r>
              <a:rPr lang="en-US" dirty="0" smtClean="0">
                <a:effectLst/>
              </a:rPr>
              <a:t>The Power of Support Groups for Breast Cancer Patients</a:t>
            </a:r>
            <a:endParaRPr lang="en-US" dirty="0"/>
          </a:p>
        </p:txBody>
      </p:sp>
      <p:sp>
        <p:nvSpPr>
          <p:cNvPr id="3" name="Subtitle 2"/>
          <p:cNvSpPr>
            <a:spLocks noGrp="1"/>
          </p:cNvSpPr>
          <p:nvPr>
            <p:ph type="subTitle" idx="1"/>
          </p:nvPr>
        </p:nvSpPr>
        <p:spPr>
          <a:xfrm>
            <a:off x="2895600" y="4648200"/>
            <a:ext cx="6400800" cy="1752600"/>
          </a:xfrm>
        </p:spPr>
        <p:txBody>
          <a:bodyPr>
            <a:normAutofit fontScale="77500" lnSpcReduction="20000"/>
          </a:bodyPr>
          <a:lstStyle/>
          <a:p>
            <a:pPr algn="l"/>
            <a:r>
              <a:rPr lang="en-US" dirty="0" smtClean="0"/>
              <a:t>Erin L Nau, LCSW, &amp; Angela </a:t>
            </a:r>
            <a:r>
              <a:rPr lang="en-US" dirty="0" err="1" smtClean="0"/>
              <a:t>Papalia</a:t>
            </a:r>
            <a:r>
              <a:rPr lang="en-US" dirty="0" smtClean="0"/>
              <a:t>, LMSW </a:t>
            </a:r>
          </a:p>
          <a:p>
            <a:pPr algn="l"/>
            <a:r>
              <a:rPr lang="en-US" dirty="0" smtClean="0"/>
              <a:t>Adelphi NY Statewide Breast Cancer Hotline and Support Program</a:t>
            </a:r>
          </a:p>
          <a:p>
            <a:pPr algn="l"/>
            <a:r>
              <a:rPr lang="en-US" dirty="0" smtClean="0"/>
              <a:t>Chris, Madeline, &amp; Myra</a:t>
            </a:r>
          </a:p>
          <a:p>
            <a:pPr algn="l"/>
            <a:r>
              <a:rPr lang="en-US" dirty="0" smtClean="0"/>
              <a:t>Former and Current Support Group Members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7310" y="2545080"/>
            <a:ext cx="1797577" cy="1417320"/>
          </a:xfrm>
          <a:prstGeom prst="rect">
            <a:avLst/>
          </a:prstGeom>
        </p:spPr>
      </p:pic>
    </p:spTree>
    <p:extLst>
      <p:ext uri="{BB962C8B-B14F-4D97-AF65-F5344CB8AC3E}">
        <p14:creationId xmlns:p14="http://schemas.microsoft.com/office/powerpoint/2010/main" val="4261305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l="30000" t="33778" r="30000" b="39999"/>
          <a:stretch>
            <a:fillRect/>
          </a:stretch>
        </p:blipFill>
        <p:spPr bwMode="auto">
          <a:xfrm>
            <a:off x="1883485" y="1307054"/>
            <a:ext cx="8468986" cy="3505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7765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l="30000" t="39999" r="30000" b="31111"/>
          <a:stretch>
            <a:fillRect/>
          </a:stretch>
        </p:blipFill>
        <p:spPr bwMode="auto">
          <a:xfrm>
            <a:off x="1905000" y="1066800"/>
            <a:ext cx="8438398" cy="4038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064908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23399" r="23399" b="49995"/>
          <a:stretch>
            <a:fillRect/>
          </a:stretch>
        </p:blipFill>
        <p:spPr bwMode="auto">
          <a:xfrm>
            <a:off x="2438401" y="1600200"/>
            <a:ext cx="7622659" cy="3429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91677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Differences in Facilitating Culturally Specific Support Groups</a:t>
            </a:r>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35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Cafecito</a:t>
            </a:r>
            <a:endParaRPr lang="en-US" dirty="0"/>
          </a:p>
        </p:txBody>
      </p:sp>
      <p:sp>
        <p:nvSpPr>
          <p:cNvPr id="5" name="Content Placeholder 4"/>
          <p:cNvSpPr>
            <a:spLocks noGrp="1"/>
          </p:cNvSpPr>
          <p:nvPr>
            <p:ph idx="1"/>
          </p:nvPr>
        </p:nvSpPr>
        <p:spPr/>
        <p:txBody>
          <a:bodyPr>
            <a:normAutofit/>
          </a:bodyPr>
          <a:lstStyle/>
          <a:p>
            <a:pPr>
              <a:buFont typeface="Arial" panose="020B0604020202020204" pitchFamily="34" charset="0"/>
              <a:buChar char="•"/>
            </a:pPr>
            <a:endParaRPr lang="en-US" sz="3600" dirty="0" smtClean="0"/>
          </a:p>
          <a:p>
            <a:pPr>
              <a:buFont typeface="Arial" panose="020B0604020202020204" pitchFamily="34" charset="0"/>
              <a:buChar char="•"/>
            </a:pPr>
            <a:r>
              <a:rPr lang="en-US" sz="3600" dirty="0" smtClean="0"/>
              <a:t>Spanish </a:t>
            </a:r>
            <a:r>
              <a:rPr lang="en-US" sz="3600" dirty="0"/>
              <a:t>speaking support </a:t>
            </a:r>
            <a:r>
              <a:rPr lang="en-US" sz="3600" dirty="0" smtClean="0"/>
              <a:t>group</a:t>
            </a:r>
          </a:p>
          <a:p>
            <a:pPr>
              <a:buFont typeface="Arial" panose="020B0604020202020204" pitchFamily="34" charset="0"/>
              <a:buChar char="•"/>
            </a:pPr>
            <a:r>
              <a:rPr lang="en-US" sz="3600" dirty="0" smtClean="0"/>
              <a:t>"</a:t>
            </a:r>
            <a:r>
              <a:rPr lang="en-US" sz="3600" dirty="0"/>
              <a:t>Coffee clutch" for women in active treatment for breast cancer. </a:t>
            </a:r>
          </a:p>
        </p:txBody>
      </p:sp>
    </p:spTree>
    <p:extLst>
      <p:ext uri="{BB962C8B-B14F-4D97-AF65-F5344CB8AC3E}">
        <p14:creationId xmlns:p14="http://schemas.microsoft.com/office/powerpoint/2010/main" val="278024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1097279" y="1845734"/>
            <a:ext cx="4937760" cy="4490520"/>
          </a:xfrm>
        </p:spPr>
        <p:txBody>
          <a:bodyPr>
            <a:normAutofit fontScale="62500" lnSpcReduction="20000"/>
          </a:bodyPr>
          <a:lstStyle/>
          <a:p>
            <a:endParaRPr lang="en-US" dirty="0" smtClean="0"/>
          </a:p>
          <a:p>
            <a:r>
              <a:rPr lang="en-US" sz="3300" dirty="0" smtClean="0"/>
              <a:t>Unique </a:t>
            </a:r>
            <a:r>
              <a:rPr lang="en-US" sz="3300" dirty="0"/>
              <a:t>model offers cultural and linguistic sensitivity to our Spanish-speaking patients. </a:t>
            </a:r>
            <a:endParaRPr lang="en-US" sz="3300" dirty="0" smtClean="0"/>
          </a:p>
          <a:p>
            <a:r>
              <a:rPr lang="en-US" sz="3300" dirty="0" smtClean="0"/>
              <a:t>Culturally</a:t>
            </a:r>
            <a:r>
              <a:rPr lang="en-US" sz="3300" dirty="0"/>
              <a:t>, it is more socially acceptable to come together as a group of women to have coffee in an informal setting to discuss issues that to attend a traditional, closed support group. </a:t>
            </a:r>
            <a:endParaRPr lang="en-US" sz="3300" dirty="0" smtClean="0"/>
          </a:p>
          <a:p>
            <a:r>
              <a:rPr lang="en-US" sz="3300" dirty="0" smtClean="0"/>
              <a:t>Two </a:t>
            </a:r>
            <a:r>
              <a:rPr lang="en-US" sz="3300" dirty="0"/>
              <a:t>bilingual Social Workers co-facilitate the group twice a month. </a:t>
            </a:r>
            <a:br>
              <a:rPr lang="en-US" sz="3300" dirty="0"/>
            </a:br>
            <a:r>
              <a:rPr lang="en-US" sz="3300" dirty="0"/>
              <a:t/>
            </a:r>
            <a:br>
              <a:rPr lang="en-US" sz="3300" dirty="0"/>
            </a:br>
            <a:r>
              <a:rPr lang="en-US" sz="3300" dirty="0" smtClean="0"/>
              <a:t>Designed </a:t>
            </a:r>
            <a:r>
              <a:rPr lang="en-US" sz="3300" dirty="0"/>
              <a:t>to offer a group in a community setting that is easily accessible using public transportation</a:t>
            </a:r>
            <a:r>
              <a:rPr lang="en-US" sz="3300" dirty="0" smtClean="0"/>
              <a:t>. </a:t>
            </a:r>
            <a:r>
              <a:rPr lang="en-US" sz="3300" dirty="0"/>
              <a:t>This </a:t>
            </a:r>
            <a:r>
              <a:rPr lang="en-US" sz="3300"/>
              <a:t>model </a:t>
            </a:r>
            <a:r>
              <a:rPr lang="en-US" sz="3300" smtClean="0"/>
              <a:t>addresses </a:t>
            </a:r>
            <a:r>
              <a:rPr lang="en-US" sz="3300" dirty="0"/>
              <a:t>the various barriers that traditional support groups may pose to our women. </a:t>
            </a:r>
            <a:br>
              <a:rPr lang="en-US" sz="3300" dirty="0"/>
            </a:br>
            <a:r>
              <a:rPr lang="en-US" dirty="0"/>
              <a:t/>
            </a:r>
            <a:br>
              <a:rPr lang="en-US" dirty="0"/>
            </a:br>
            <a:endParaRPr lang="en-US" dirty="0"/>
          </a:p>
          <a:p>
            <a:endParaRPr lang="en-US" dirty="0"/>
          </a:p>
        </p:txBody>
      </p:sp>
      <p:sp>
        <p:nvSpPr>
          <p:cNvPr id="6" name="Content Placeholder 5"/>
          <p:cNvSpPr>
            <a:spLocks noGrp="1"/>
          </p:cNvSpPr>
          <p:nvPr>
            <p:ph sz="half" idx="2"/>
          </p:nvPr>
        </p:nvSpPr>
        <p:spPr/>
        <p:txBody>
          <a:bodyPr>
            <a:normAutofit fontScale="62500" lnSpcReduction="20000"/>
          </a:bodyPr>
          <a:lstStyle/>
          <a:p>
            <a:endParaRPr lang="en-US" dirty="0" smtClean="0"/>
          </a:p>
          <a:p>
            <a:r>
              <a:rPr lang="en-US" sz="3300" dirty="0" smtClean="0"/>
              <a:t>Our </a:t>
            </a:r>
            <a:r>
              <a:rPr lang="en-US" sz="3300" dirty="0"/>
              <a:t>setting is an open room where we </a:t>
            </a:r>
            <a:r>
              <a:rPr lang="en-US" sz="3300" dirty="0" smtClean="0"/>
              <a:t>serve </a:t>
            </a:r>
            <a:r>
              <a:rPr lang="en-US" sz="3300" dirty="0"/>
              <a:t>coffee and refreshments to foster a warm, inviting environment. </a:t>
            </a:r>
            <a:r>
              <a:rPr lang="en-US" sz="3300" dirty="0" smtClean="0"/>
              <a:t>Providing </a:t>
            </a:r>
            <a:r>
              <a:rPr lang="en-US" sz="3300" dirty="0"/>
              <a:t>a safe environment to discuss their fears, barriers in accessing care, challenges as immigrants to the United States is paramount in helping our women navigate the difficulties of a breast cancer diagnosis. </a:t>
            </a:r>
            <a:br>
              <a:rPr lang="en-US" sz="3300" dirty="0"/>
            </a:br>
            <a:r>
              <a:rPr lang="en-US" sz="3300" dirty="0"/>
              <a:t/>
            </a:r>
            <a:br>
              <a:rPr lang="en-US" sz="3300" dirty="0"/>
            </a:br>
            <a:endParaRPr lang="en-US" sz="3300" dirty="0"/>
          </a:p>
          <a:p>
            <a:r>
              <a:rPr lang="en-US" sz="3300" dirty="0"/>
              <a:t>We encourage registration prior to attending our </a:t>
            </a:r>
            <a:r>
              <a:rPr lang="en-US" sz="3300" dirty="0" err="1"/>
              <a:t>Cafecitos</a:t>
            </a:r>
            <a:r>
              <a:rPr lang="en-US" sz="3300" dirty="0"/>
              <a:t>, so that the Social Workers can best assist the group and individual members. At this time, all of our women are in active treatment. </a:t>
            </a:r>
          </a:p>
          <a:p>
            <a:endParaRPr lang="en-US" dirty="0"/>
          </a:p>
        </p:txBody>
      </p:sp>
    </p:spTree>
    <p:extLst>
      <p:ext uri="{BB962C8B-B14F-4D97-AF65-F5344CB8AC3E}">
        <p14:creationId xmlns:p14="http://schemas.microsoft.com/office/powerpoint/2010/main" val="120521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First Hand Experiences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945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l="14655" t="9529" r="15314" b="4716"/>
          <a:stretch/>
        </p:blipFill>
        <p:spPr>
          <a:xfrm>
            <a:off x="1592129" y="758825"/>
            <a:ext cx="8142899" cy="5426822"/>
          </a:xfrm>
          <a:prstGeom prst="rect">
            <a:avLst/>
          </a:prstGeom>
        </p:spPr>
      </p:pic>
    </p:spTree>
    <p:extLst>
      <p:ext uri="{BB962C8B-B14F-4D97-AF65-F5344CB8AC3E}">
        <p14:creationId xmlns:p14="http://schemas.microsoft.com/office/powerpoint/2010/main" val="2501018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pPr marL="137160" indent="-914400">
              <a:buNone/>
            </a:pPr>
            <a:endParaRPr lang="en-US" sz="2400" dirty="0"/>
          </a:p>
          <a:p>
            <a:pPr marL="137160" indent="-914400">
              <a:buNone/>
            </a:pPr>
            <a:r>
              <a:rPr lang="en-US" sz="2400" dirty="0" err="1"/>
              <a:t>Classen</a:t>
            </a:r>
            <a:r>
              <a:rPr lang="en-US" sz="2400" dirty="0"/>
              <a:t>, C., Butler, L. D., </a:t>
            </a:r>
            <a:r>
              <a:rPr lang="en-US" sz="2400" dirty="0" err="1"/>
              <a:t>Koopman</a:t>
            </a:r>
            <a:r>
              <a:rPr lang="en-US" sz="2400" dirty="0"/>
              <a:t>, C., Miller, E., </a:t>
            </a:r>
            <a:r>
              <a:rPr lang="en-US" sz="2400" dirty="0" err="1"/>
              <a:t>DiMiceli</a:t>
            </a:r>
            <a:r>
              <a:rPr lang="en-US" sz="2400" dirty="0"/>
              <a:t>, S., Giese-Davis, J., ... &amp; Spiegel, D. (2001). Supportive-expressive group therapy and distress in patients with metastatic breast cancer: a randomized clinical intervention trial. </a:t>
            </a:r>
            <a:r>
              <a:rPr lang="en-US" sz="2400" i="1" dirty="0"/>
              <a:t>Archives of general psychiatry</a:t>
            </a:r>
            <a:r>
              <a:rPr lang="en-US" sz="2400" dirty="0"/>
              <a:t>, </a:t>
            </a:r>
            <a:r>
              <a:rPr lang="en-US" sz="2400" i="1" dirty="0"/>
              <a:t>58</a:t>
            </a:r>
            <a:r>
              <a:rPr lang="en-US" sz="2400" dirty="0"/>
              <a:t>(5), 494-501</a:t>
            </a:r>
            <a:r>
              <a:rPr lang="en-US" sz="2400" dirty="0"/>
              <a:t>.</a:t>
            </a:r>
          </a:p>
          <a:p>
            <a:pPr marL="137160" indent="-914400">
              <a:buNone/>
            </a:pPr>
            <a:r>
              <a:rPr lang="en-US" sz="2400" dirty="0"/>
              <a:t>Ganz, P. A. (2000). Quality of life across the continuum of breast cancer care. </a:t>
            </a:r>
            <a:r>
              <a:rPr lang="en-US" sz="2400" i="1" dirty="0"/>
              <a:t>The Breast Journal</a:t>
            </a:r>
            <a:r>
              <a:rPr lang="en-US" sz="2400" dirty="0"/>
              <a:t>, </a:t>
            </a:r>
            <a:r>
              <a:rPr lang="en-US" sz="2400" i="1" dirty="0"/>
              <a:t>6</a:t>
            </a:r>
            <a:r>
              <a:rPr lang="en-US" sz="2400" dirty="0"/>
              <a:t>(5), 324-330</a:t>
            </a:r>
            <a:r>
              <a:rPr lang="en-US" sz="2400" dirty="0"/>
              <a:t>.</a:t>
            </a:r>
          </a:p>
          <a:p>
            <a:pPr marL="137160" indent="-914400">
              <a:buNone/>
            </a:pPr>
            <a:r>
              <a:rPr lang="en-US" sz="2400" dirty="0"/>
              <a:t>Spiegel, D. (2011). Mind matters in cancer survival. </a:t>
            </a:r>
            <a:r>
              <a:rPr lang="en-US" sz="2400" i="1" dirty="0"/>
              <a:t>Jama</a:t>
            </a:r>
            <a:r>
              <a:rPr lang="en-US" sz="2400" dirty="0"/>
              <a:t>, </a:t>
            </a:r>
            <a:r>
              <a:rPr lang="en-US" sz="2400" i="1" dirty="0"/>
              <a:t>305</a:t>
            </a:r>
            <a:r>
              <a:rPr lang="en-US" sz="2400" dirty="0"/>
              <a:t>(5), 502-503</a:t>
            </a:r>
            <a:r>
              <a:rPr lang="en-US" sz="2400" dirty="0"/>
              <a:t>.</a:t>
            </a:r>
          </a:p>
          <a:p>
            <a:pPr marL="137160" indent="-914400">
              <a:buNone/>
            </a:pPr>
            <a:r>
              <a:rPr lang="en-US" sz="2400" dirty="0" err="1"/>
              <a:t>Yoo</a:t>
            </a:r>
            <a:r>
              <a:rPr lang="en-US" sz="2400" dirty="0"/>
              <a:t>, W., </a:t>
            </a:r>
            <a:r>
              <a:rPr lang="en-US" sz="2400" dirty="0" err="1"/>
              <a:t>Namkoong</a:t>
            </a:r>
            <a:r>
              <a:rPr lang="en-US" sz="2400" dirty="0"/>
              <a:t>, K., Choi, M., Shah, D. V., Tsang, S., Hong, Y., &amp; Gustafson, D. H. (2014). Giving and receiving emotional support online: Communication competence as a moderator of psychosocial benefits for women with breast cancer. </a:t>
            </a:r>
            <a:r>
              <a:rPr lang="en-US" sz="2400" i="1" dirty="0"/>
              <a:t>Computers in human behavior</a:t>
            </a:r>
            <a:r>
              <a:rPr lang="en-US" sz="2400" dirty="0"/>
              <a:t>, </a:t>
            </a:r>
            <a:r>
              <a:rPr lang="en-US" sz="2400" i="1" dirty="0"/>
              <a:t>30</a:t>
            </a:r>
            <a:r>
              <a:rPr lang="en-US" sz="2400" dirty="0"/>
              <a:t>, 13-22.</a:t>
            </a:r>
          </a:p>
          <a:p>
            <a:pPr marL="137160" indent="-914400">
              <a:buNone/>
            </a:pPr>
            <a:endParaRPr lang="en-US" sz="2400" dirty="0"/>
          </a:p>
        </p:txBody>
      </p:sp>
    </p:spTree>
    <p:extLst>
      <p:ext uri="{BB962C8B-B14F-4D97-AF65-F5344CB8AC3E}">
        <p14:creationId xmlns:p14="http://schemas.microsoft.com/office/powerpoint/2010/main" val="3552492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Tonight’s Presentation</a:t>
            </a:r>
            <a:endParaRPr lang="en-US" dirty="0"/>
          </a:p>
        </p:txBody>
      </p:sp>
      <p:sp>
        <p:nvSpPr>
          <p:cNvPr id="3" name="Content Placeholder 2"/>
          <p:cNvSpPr>
            <a:spLocks noGrp="1"/>
          </p:cNvSpPr>
          <p:nvPr>
            <p:ph idx="1"/>
          </p:nvPr>
        </p:nvSpPr>
        <p:spPr/>
        <p:txBody>
          <a:bodyPr/>
          <a:lstStyle/>
          <a:p>
            <a:r>
              <a:rPr lang="en-US" dirty="0" smtClean="0"/>
              <a:t>Norms</a:t>
            </a:r>
          </a:p>
          <a:p>
            <a:r>
              <a:rPr lang="en-US" dirty="0" smtClean="0"/>
              <a:t>Brief History of the Adelphi NY Statewide Breast Cancer Hotline &amp; Support Program</a:t>
            </a:r>
          </a:p>
          <a:p>
            <a:r>
              <a:rPr lang="en-US" dirty="0" smtClean="0"/>
              <a:t>Overview of </a:t>
            </a:r>
            <a:r>
              <a:rPr lang="en-US" dirty="0" err="1" smtClean="0"/>
              <a:t>Groupwork</a:t>
            </a:r>
            <a:endParaRPr lang="en-US" dirty="0" smtClean="0"/>
          </a:p>
          <a:p>
            <a:r>
              <a:rPr lang="en-US" dirty="0" smtClean="0"/>
              <a:t>The Importance of Support Groups</a:t>
            </a:r>
          </a:p>
          <a:p>
            <a:r>
              <a:rPr lang="en-US" dirty="0" smtClean="0"/>
              <a:t>Cultural Differences </a:t>
            </a:r>
          </a:p>
          <a:p>
            <a:r>
              <a:rPr lang="en-US" dirty="0" smtClean="0"/>
              <a:t>First Hand Experiences</a:t>
            </a:r>
          </a:p>
          <a:p>
            <a:r>
              <a:rPr lang="en-US" dirty="0" smtClean="0"/>
              <a:t>Questions</a:t>
            </a:r>
            <a:endParaRPr lang="en-US" dirty="0"/>
          </a:p>
        </p:txBody>
      </p:sp>
    </p:spTree>
    <p:extLst>
      <p:ext uri="{BB962C8B-B14F-4D97-AF65-F5344CB8AC3E}">
        <p14:creationId xmlns:p14="http://schemas.microsoft.com/office/powerpoint/2010/main" val="2692381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Norms</a:t>
            </a:r>
            <a:endParaRPr lang="en-US" dirty="0"/>
          </a:p>
        </p:txBody>
      </p:sp>
      <p:sp>
        <p:nvSpPr>
          <p:cNvPr id="3" name="Content Placeholder 2"/>
          <p:cNvSpPr>
            <a:spLocks noGrp="1"/>
          </p:cNvSpPr>
          <p:nvPr>
            <p:ph idx="1"/>
          </p:nvPr>
        </p:nvSpPr>
        <p:spPr/>
        <p:txBody>
          <a:bodyPr/>
          <a:lstStyle/>
          <a:p>
            <a:r>
              <a:rPr lang="en-US" dirty="0" smtClean="0"/>
              <a:t>Bathrooms are in the hallway</a:t>
            </a:r>
          </a:p>
          <a:p>
            <a:r>
              <a:rPr lang="en-US" dirty="0" smtClean="0"/>
              <a:t>Please silence your cell phones</a:t>
            </a:r>
          </a:p>
          <a:p>
            <a:r>
              <a:rPr lang="en-US" dirty="0" smtClean="0"/>
              <a:t>Tonight’s presentation is being recorded for Facebook live and </a:t>
            </a:r>
            <a:r>
              <a:rPr lang="en-US" dirty="0" err="1" smtClean="0"/>
              <a:t>Youtube</a:t>
            </a:r>
            <a:endParaRPr lang="en-US" dirty="0" smtClean="0"/>
          </a:p>
          <a:p>
            <a:r>
              <a:rPr lang="en-US" dirty="0" smtClean="0"/>
              <a:t>Questions will be addressed at the end of the presentation</a:t>
            </a:r>
            <a:endParaRPr lang="en-US" dirty="0"/>
          </a:p>
        </p:txBody>
      </p:sp>
    </p:spTree>
    <p:extLst>
      <p:ext uri="{BB962C8B-B14F-4D97-AF65-F5344CB8AC3E}">
        <p14:creationId xmlns:p14="http://schemas.microsoft.com/office/powerpoint/2010/main" val="1784272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Adelphi New York Statewide Breast Cancer Hotline and Support Program</a:t>
            </a:r>
          </a:p>
        </p:txBody>
      </p:sp>
      <p:sp>
        <p:nvSpPr>
          <p:cNvPr id="3" name="Content Placeholder 2"/>
          <p:cNvSpPr>
            <a:spLocks noGrp="1"/>
          </p:cNvSpPr>
          <p:nvPr>
            <p:ph idx="1"/>
          </p:nvPr>
        </p:nvSpPr>
        <p:spPr/>
        <p:txBody>
          <a:bodyPr>
            <a:normAutofit/>
          </a:bodyPr>
          <a:lstStyle/>
          <a:p>
            <a:pPr marL="137160" indent="0">
              <a:buNone/>
            </a:pPr>
            <a:r>
              <a:rPr lang="en-US" dirty="0" smtClean="0"/>
              <a:t>In </a:t>
            </a:r>
            <a:r>
              <a:rPr lang="en-US" dirty="0"/>
              <a:t>1980, a time in history when breast cancer was not even discussed publicly </a:t>
            </a:r>
            <a:r>
              <a:rPr lang="en-US" dirty="0" smtClean="0"/>
              <a:t>the </a:t>
            </a:r>
            <a:r>
              <a:rPr lang="en-US" dirty="0"/>
              <a:t>first post mastectomy group began at Adelphi’s School of Social Work. The women </a:t>
            </a:r>
            <a:r>
              <a:rPr lang="en-US" dirty="0" smtClean="0"/>
              <a:t>who joined </a:t>
            </a:r>
            <a:r>
              <a:rPr lang="en-US" dirty="0"/>
              <a:t>the support group, </a:t>
            </a:r>
            <a:r>
              <a:rPr lang="en-US" dirty="0" smtClean="0"/>
              <a:t> </a:t>
            </a:r>
            <a:r>
              <a:rPr lang="en-US" dirty="0"/>
              <a:t>felt extremely isolated when they were </a:t>
            </a:r>
            <a:r>
              <a:rPr lang="en-US" dirty="0" smtClean="0"/>
              <a:t>diagnosed. They </a:t>
            </a:r>
            <a:r>
              <a:rPr lang="en-US" dirty="0"/>
              <a:t>found comfort in sharing their fears, questions and experiences among others who were experiencing the same feelings. </a:t>
            </a:r>
          </a:p>
        </p:txBody>
      </p:sp>
    </p:spTree>
    <p:extLst>
      <p:ext uri="{BB962C8B-B14F-4D97-AF65-F5344CB8AC3E}">
        <p14:creationId xmlns:p14="http://schemas.microsoft.com/office/powerpoint/2010/main" val="2053078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Overview of </a:t>
            </a:r>
            <a:r>
              <a:rPr lang="en-US" dirty="0" err="1" smtClean="0"/>
              <a:t>Groupwork</a:t>
            </a:r>
            <a:endParaRPr lang="en-US" dirty="0"/>
          </a:p>
        </p:txBody>
      </p:sp>
      <p:sp>
        <p:nvSpPr>
          <p:cNvPr id="10" name="Content Placeholder 9"/>
          <p:cNvSpPr>
            <a:spLocks noGrp="1"/>
          </p:cNvSpPr>
          <p:nvPr>
            <p:ph sz="half" idx="1"/>
          </p:nvPr>
        </p:nvSpPr>
        <p:spPr/>
        <p:txBody>
          <a:bodyPr>
            <a:normAutofit fontScale="85000" lnSpcReduction="20000"/>
          </a:bodyPr>
          <a:lstStyle/>
          <a:p>
            <a:r>
              <a:rPr lang="en-US" dirty="0"/>
              <a:t>Mutual aid- Group member with similar concerns supporting each </a:t>
            </a:r>
            <a:r>
              <a:rPr lang="en-US" dirty="0" smtClean="0"/>
              <a:t>other</a:t>
            </a:r>
          </a:p>
          <a:p>
            <a:r>
              <a:rPr lang="en-US" dirty="0"/>
              <a:t>Things to consider when forming a group</a:t>
            </a:r>
            <a:endParaRPr lang="en-US" sz="2400" dirty="0"/>
          </a:p>
          <a:p>
            <a:pPr lvl="1"/>
            <a:r>
              <a:rPr lang="en-US" dirty="0"/>
              <a:t>Needs of Potential Members</a:t>
            </a:r>
            <a:endParaRPr lang="en-US" sz="2000" dirty="0"/>
          </a:p>
          <a:p>
            <a:pPr lvl="2"/>
            <a:r>
              <a:rPr lang="en-US" dirty="0"/>
              <a:t>Psycho-social reasons for joining a group</a:t>
            </a:r>
            <a:endParaRPr lang="en-US" sz="1600" dirty="0"/>
          </a:p>
          <a:p>
            <a:pPr lvl="2"/>
            <a:r>
              <a:rPr lang="en-US" dirty="0"/>
              <a:t>Interpersonal reasons</a:t>
            </a:r>
            <a:endParaRPr lang="en-US" sz="1600" dirty="0"/>
          </a:p>
          <a:p>
            <a:pPr lvl="2"/>
            <a:r>
              <a:rPr lang="en-US" dirty="0"/>
              <a:t>Potential Group </a:t>
            </a:r>
            <a:r>
              <a:rPr lang="en-US" dirty="0" smtClean="0"/>
              <a:t>Purpose</a:t>
            </a:r>
          </a:p>
          <a:p>
            <a:r>
              <a:rPr lang="en-US" dirty="0" smtClean="0"/>
              <a:t>Groups are led by social workers or masters level social work interns.</a:t>
            </a:r>
          </a:p>
          <a:p>
            <a:pPr lvl="1"/>
            <a:r>
              <a:rPr lang="en-US" dirty="0"/>
              <a:t> </a:t>
            </a:r>
            <a:r>
              <a:rPr lang="en-US" sz="2100" dirty="0"/>
              <a:t>Increasing interaction and communication</a:t>
            </a:r>
          </a:p>
          <a:p>
            <a:pPr lvl="1"/>
            <a:r>
              <a:rPr lang="en-US" sz="2100" dirty="0"/>
              <a:t>Mediating the interactional process</a:t>
            </a:r>
          </a:p>
          <a:p>
            <a:pPr lvl="1"/>
            <a:r>
              <a:rPr lang="en-US" sz="2100" dirty="0" smtClean="0"/>
              <a:t>Encouraging </a:t>
            </a:r>
            <a:r>
              <a:rPr lang="en-US" sz="2100" dirty="0"/>
              <a:t>mutual aid</a:t>
            </a:r>
          </a:p>
          <a:p>
            <a:pPr lvl="1"/>
            <a:r>
              <a:rPr lang="en-US" sz="2100" dirty="0" smtClean="0"/>
              <a:t>Interpretation </a:t>
            </a:r>
            <a:r>
              <a:rPr lang="en-US" sz="2100" dirty="0"/>
              <a:t>and assessment</a:t>
            </a:r>
          </a:p>
          <a:p>
            <a:pPr lvl="1"/>
            <a:r>
              <a:rPr lang="en-US" sz="2100" dirty="0"/>
              <a:t>Dealing with major difference in group member characteristics</a:t>
            </a:r>
          </a:p>
          <a:p>
            <a:pPr lvl="1"/>
            <a:endParaRPr lang="en-US" dirty="0"/>
          </a:p>
          <a:p>
            <a:endParaRPr lang="en-US" sz="2400" dirty="0"/>
          </a:p>
          <a:p>
            <a:endParaRPr lang="en-US" dirty="0"/>
          </a:p>
        </p:txBody>
      </p:sp>
      <p:sp>
        <p:nvSpPr>
          <p:cNvPr id="11" name="Content Placeholder 10"/>
          <p:cNvSpPr>
            <a:spLocks noGrp="1"/>
          </p:cNvSpPr>
          <p:nvPr>
            <p:ph sz="half" idx="2"/>
          </p:nvPr>
        </p:nvSpPr>
        <p:spPr>
          <a:xfrm>
            <a:off x="6172200" y="1825624"/>
            <a:ext cx="5181600" cy="4639721"/>
          </a:xfrm>
        </p:spPr>
        <p:txBody>
          <a:bodyPr>
            <a:normAutofit fontScale="85000" lnSpcReduction="20000"/>
          </a:bodyPr>
          <a:lstStyle/>
          <a:p>
            <a:pPr lvl="0"/>
            <a:r>
              <a:rPr lang="en-US" dirty="0" smtClean="0"/>
              <a:t>What happens in groups:</a:t>
            </a:r>
            <a:endParaRPr lang="en-US" sz="2400" dirty="0"/>
          </a:p>
          <a:p>
            <a:pPr lvl="1">
              <a:lnSpc>
                <a:spcPct val="120000"/>
              </a:lnSpc>
            </a:pPr>
            <a:r>
              <a:rPr lang="en-US" sz="2100" dirty="0" smtClean="0"/>
              <a:t>Inclusion/Orientation</a:t>
            </a:r>
            <a:r>
              <a:rPr lang="en-US" sz="2100" dirty="0"/>
              <a:t>: Members act in ways to decide whether or not they will be included in the group’s membership. Members search for common ground and meaning from the leader and other members. Members come to a working agreement.</a:t>
            </a:r>
          </a:p>
          <a:p>
            <a:pPr lvl="1">
              <a:lnSpc>
                <a:spcPct val="120000"/>
              </a:lnSpc>
            </a:pPr>
            <a:r>
              <a:rPr lang="en-US" sz="2100" dirty="0" smtClean="0"/>
              <a:t>Uncertainty/Exploration</a:t>
            </a:r>
            <a:r>
              <a:rPr lang="en-US" sz="2100" dirty="0"/>
              <a:t>: Group members look to see who has the power to do what and to find acceptance. </a:t>
            </a:r>
            <a:r>
              <a:rPr lang="en-US" sz="2100" dirty="0" smtClean="0"/>
              <a:t>Benefits-mutual </a:t>
            </a:r>
            <a:r>
              <a:rPr lang="en-US" sz="2100" dirty="0"/>
              <a:t>aid.</a:t>
            </a:r>
          </a:p>
          <a:p>
            <a:pPr lvl="1">
              <a:lnSpc>
                <a:spcPct val="120000"/>
              </a:lnSpc>
            </a:pPr>
            <a:r>
              <a:rPr lang="en-US" sz="2100" dirty="0" smtClean="0"/>
              <a:t>Mutuality </a:t>
            </a:r>
            <a:r>
              <a:rPr lang="en-US" sz="2100" dirty="0"/>
              <a:t>Goal Development: Interdependence and working towards achieving a goal. More personal involvement by group </a:t>
            </a:r>
            <a:r>
              <a:rPr lang="en-US" sz="2100" dirty="0" smtClean="0"/>
              <a:t>members.</a:t>
            </a:r>
            <a:endParaRPr lang="en-US" sz="2100" dirty="0"/>
          </a:p>
          <a:p>
            <a:pPr lvl="1">
              <a:lnSpc>
                <a:spcPct val="120000"/>
              </a:lnSpc>
            </a:pPr>
            <a:r>
              <a:rPr lang="en-US" sz="2100" dirty="0" smtClean="0"/>
              <a:t>Separation Termination: They </a:t>
            </a:r>
            <a:r>
              <a:rPr lang="en-US" sz="2100" dirty="0"/>
              <a:t>work to complete unfinished business and evaluate the experience.  </a:t>
            </a:r>
          </a:p>
        </p:txBody>
      </p:sp>
    </p:spTree>
    <p:extLst>
      <p:ext uri="{BB962C8B-B14F-4D97-AF65-F5344CB8AC3E}">
        <p14:creationId xmlns:p14="http://schemas.microsoft.com/office/powerpoint/2010/main" val="3462544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research shows:</a:t>
            </a:r>
            <a:endParaRPr lang="en-US" dirty="0"/>
          </a:p>
        </p:txBody>
      </p:sp>
      <p:sp>
        <p:nvSpPr>
          <p:cNvPr id="3" name="Content Placeholder 2"/>
          <p:cNvSpPr>
            <a:spLocks noGrp="1"/>
          </p:cNvSpPr>
          <p:nvPr>
            <p:ph idx="1"/>
          </p:nvPr>
        </p:nvSpPr>
        <p:spPr/>
        <p:txBody>
          <a:bodyPr>
            <a:normAutofit/>
          </a:bodyPr>
          <a:lstStyle/>
          <a:p>
            <a:r>
              <a:rPr lang="en-US" dirty="0" smtClean="0"/>
              <a:t>Supportive group therapy can extend the life of Metastatic Breast Cancer Patients (Spiegel, 2011). </a:t>
            </a:r>
          </a:p>
          <a:p>
            <a:r>
              <a:rPr lang="en-US" dirty="0" smtClean="0"/>
              <a:t>Supportive group therapy can reduce stress in metastatic clients (</a:t>
            </a:r>
            <a:r>
              <a:rPr lang="en-US" dirty="0" err="1" smtClean="0"/>
              <a:t>Classen</a:t>
            </a:r>
            <a:r>
              <a:rPr lang="en-US" dirty="0" smtClean="0"/>
              <a:t>, et al., 2001).</a:t>
            </a:r>
          </a:p>
          <a:p>
            <a:r>
              <a:rPr lang="en-US" dirty="0" smtClean="0"/>
              <a:t>Conversation about end of life decisions can help women to gain a sense of control (Ganz, 2000).</a:t>
            </a:r>
          </a:p>
          <a:p>
            <a:r>
              <a:rPr lang="en-US" dirty="0" smtClean="0"/>
              <a:t>Listening to the needs and wants of the person and following their directives is imperative (Ganz, 2000).</a:t>
            </a:r>
          </a:p>
          <a:p>
            <a:r>
              <a:rPr lang="en-US" dirty="0"/>
              <a:t>Emotional support for breast cancer survivors can encourage positive coping skills and improved overall wellbeing (</a:t>
            </a:r>
            <a:r>
              <a:rPr lang="en-US" dirty="0" err="1"/>
              <a:t>Yoo</a:t>
            </a:r>
            <a:r>
              <a:rPr lang="en-US" dirty="0"/>
              <a:t> et al., 2014). </a:t>
            </a:r>
          </a:p>
          <a:p>
            <a:endParaRPr lang="en-US" dirty="0"/>
          </a:p>
        </p:txBody>
      </p:sp>
    </p:spTree>
    <p:extLst>
      <p:ext uri="{BB962C8B-B14F-4D97-AF65-F5344CB8AC3E}">
        <p14:creationId xmlns:p14="http://schemas.microsoft.com/office/powerpoint/2010/main" val="3312432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Current Research</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218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data:image/png;base64,iVBORw0KGgoAAAANSUhEUgAAAlgAAAFzCAYAAADi5Xe0AAAgAElEQVR4XuydCfxN1fr/nwyVTJkvIlNJMlY3FEJFXU2aUCRJQkiiKHNSUpE5ka7cJElFQri3CJmnypAxolKS6Ub9X5/n/vf3t7+7M37POvusc85nv15e+H73WftZ77XO3p/9rGc9z1l//vnnn8KDBEiABEiABEiABEjAGIGzKLCMsWRDJEACJEACJEACJKAEKLA4EUiABEiABEiABEjAMAEKLMNA2RwJkAAJkAAJkAAJUGBxDpAACZAACZAACZCAYQIUWIaBsjkSIAESIAESIAESoMDiHCABEiABEiABEiABwwQosAwDZXMkQAIkQAIkQAIkQIHFOUACJEACJEACJEAChglQYBkGyuZIgARIgARIgARIgAKLc4AESIAESIAESIAEDBOgwDIMlM2RAAmQAAmQAAmQAAUW5wAJkAAJkAAJkAAJGCZAgWUYKJsjARIgARIgARIgAQoszgESIAESIAESIAESMEyAAsswUDZHAiRAAiRAAiRAAhRYnAMkQAIkQAIkQAIkYJgABZZhoGyOBEiABEiABEiABCiwOAdIgARIgARIgARIwDABCizDQG1o7o8//pB///vfMnLkSPn000/VpKuvvlratWsnTZs2lXPOOSehZv76668ya9YsyZ8/v9x2220x2fLnn3/K4sWLpX///vLZZ59JjRo15LXXXpPLL788o93x48dLhw4dpGPHjjJ8+HA599xz9XfTp0+X5s2bS968eeXjjz9WRjiOHj0qnTp1kn/+858yf/58Wb58ufTt21cGDhwozzzzTEz2mux7TIb48GHMwy1btsg777wjjz32mBQoUCCmqw4aNMjYOMRkSJgPHzp0SOdOvXr15Morr4zpUm+99Zbcd9998vDDD8vLL78suXLliqi9rH4uosbT/CST45vmKFO++xRYKTbEJ06ckBdeeEEFR6ADIgO/z507d8J67jwop06dKvfee29Mdvz888/SqlUrmTNnjrZTpUoVfaBfcsklGe0uXbpUbrzxRrnqqqtk2rRpUqRIETlz5oyKpeeee07Pe+mll1QE4Ni9e7e0bNlSjh07piIM7ZkSWCb7HhM4Hz78zTffyD333CN/+9vfBA/8QoUKxXTVZBBY+P5hHkHUf/755xmiPasdz6pQyurnsmpnunzO9PimC7d07ScFVoqN/Ntvvy3t27eXSy+9VF555RX5+9//LqdOnRKImccff1x7i7frW2+9NWE9NykyfvrpJxVp3377rYqh6tWrC7xa2bJly+ifI5h++OEHeffdd6Vq1ary448/qjCbN2+engfv3ogRI+S8886T//znP1K/fn258847ZeLEieoJpMCKfrpQYMUusKKnzk/EkwAFVjzppl7bFFgpNKZHjhxRofDJJ5+okLjhhhsyegeRNWTIEKlYsaKKK8eDBS/Nm2++KVOmTJEVK1aol6dr167SrFmzjKXEQJ4D5+GJC0DYFC5cWIUOrj1z5kxZs2aNijoceKOH6HP+jbd756hWrZp+HnZ5D+9SZ8GCBXW5BPbBCwXP1DXXXJPpY4GWUtxLfrNnz5ZbbrlFVq9eLTfffLNce+21Ai8Ylu7g3brwwgvV+4AlxaeeekrQd3CDwBowYIBeD97BzZs3yx133KFesFKlSqkNuPlieXLMmDECPujT3XffLd26ddOlHcezEa7vbrY9e/bUscSSaqNGjXSZsnbt2nLWWWepVwg8sMwJLxHsR/+ffvppyZEjR6ZlYi872OB8Hv2E5w/ePHDA/1u3bi3vv/++9vnkyZP6swcffFDbjcS+ZcuW/WVsnCVWzDkI17Fjx8r+/fulSZMm8uSTT+ryLvqFA2OG34OlM29wLryvgZZqMYawD8u5sBsvFjjcnkrHYxpuXuFz3vntzM9QXjRH7OM74ByNGzfO8N5B4L/++uvyxhtvaPsYT/S7YcOGmV4I3BM6kCcqEvu9nzt+/HjY72ew5UdnGR7fA4QcYC6hX5ibeKEJdqxbt06/O85LDMa5d+/eGZ8J1Dc3Q8cD6DDH9UqUKKFLpTjatGmjL41Y4nd/DuMMO/G9wYsmPodQBOelKxp+7u8WvhPr16+XBQsWBBzfFHqUsCuGCFBgGQJpQzPOQwGxLrh54WYU6sCDDjcf5yHmPnfo0KF688IDNVqBFeiaeKBi2S1SkYGb+r/+9S8VOnjYug8IRIig7du3RySw8FmIB9zcccOHWHBE1Lhx4wQPPgglxFvBc4WHHm7i8AZiicvpP8TgL7/8okuIzuEIurPPPluXGcHTe+Dz3bt31z+RiEtnHHEz9x4QgHhwXHHFFRkCyX0ObICgC8euWLFiAT+PtvDAgsB+7733MtjjZ2jzH//4R4b4CGUfBL1X/EIY9ejRQxmNGjUqU9fQL8xZxMHhs3369NF4uUBHsFg4Z0zxOcwziDWIMgh/iF/YX6ZMmYjYmBZYp0+fVvELge8+wBVzsEWLFhniMpTAQvxgNGPrzE+3wAr2/YRADXTgRQYM3fMe50EwwRuOlyvvsWvXLhX/+Kz7wPhCAGEcohVYgWzDPerZZ5+V3377LUNAes8DY8drH8l9Jdh3A99jiL5gAtqGZwBtsIsABZZd4xGTNY5Hx/3WHKpBPEDhhWnQoIEug+FtD56dRx99VIOTHa9JtALroYce0pseHga9evVSTwQeeBBtECKRLBHu3LlTHzp79uxR4YLlOngp8OCFlwiCqF+/fip4cPP//vvvg3rCwOCDDz5Qzx08fBBb8PLgZx9++KEcPnxYvX2w65FHHpH7779ftm7dmrGc6NgL796ECROkcuXK+lYO++D5gecoZ86cagce6vBQXHDBBSpcwdLtVYuk726BBY5ghweI03fHswYBiIcYxAk8kLVq1ZL//ve/uvwZCTvn8xCO+PxFF12k4wXxg59BsGBO4CEG5o6widQ+CGBvDJYTD4efwxuFjQ4LFy5UbwQ8ixC2WO696667dGwhPiDq4DGEFxRe1mACC+fgc4i/g6cILxrwNmBsHWaYT5GwcWzH3HF7WMPFgQVaQsJDHf0CR3hEhg0bpi8/2FiBzRRYlp4xY4bOK+/hFSGY55HY74xtIIEV7vvptsHxAGJOgANEFe4ReFmC3cG8z869COOBMcT3Ay8YeNFyPInRCizv9w/scD/BC0fJkiUzBBa+w/je4HdgDS8swgFGjx4d9XfD+93CC6fJGLuYbvj8sPUEKLCsH6LIDYxGYOFB7Hhq3MHm7oeB4+2JVmBhByN2UOEIdBONRGQ4gsi75Ldy5Up199esWVPfSuHuj0Rgff3117pch0DrwYMHqxclX7582gY8eXhg4KGHhwCuibdYJyDesReCDn8gooJ5OCACv/zyS1myZIl6gHBeVgUWlnGdZUuwdGLDIDhg99y5c1VgOQ8PvKm7xWQ4ds7n3eI30I5L52degRXOPuy28gosCA0wDnRguRbzZdWqVRli2ImLw7zEQxPCOpjAwjh27txZPQxYJsROUpwPceC8LEQ6rxzbTQgs99K9e7cqPHWYh3i5cbyl4QQWBCNeFCId20ACK9z3M9DY4H6xceNG3an70Ucf6RJcqOV9R+x+9dVXuhSK3ct169bVFxIIn2D3hlBLhO6NKPDIIVQAgg3srrvuOr0PbNiwQV+anF3Ezvce18R5eHGMhp/3u8UYrMifRzxThAIrhWaBW0SEWyIMdaNwRJHzIItWYLl3T2VVYHltcIbJGziNn0cisJzdhogNgxcLfXK8Gnh4QGQgbgg3VDz0Annc3A92r8CCxwoeOggC75JmVgWWd/edt+/wogXawh8pO+fz7n4F+qz3Z8GC170/hyfNK7CcuRToa+c8sCGwoumXuy3HK4tlQixzYm5ALDserUjZOLabEFiOaAjkZQ33suH9/qB/YOMVmeHmhnuJMNz3080TwhZiFd8VXMN9hBJY+ByWQxG7CGHmHEhbAUEJb2u0HizvrmM3O3jWAt0HvOyduRUtPyc+jQIrhR6YPnSFAssHyH5dIlSQO1z9eOjAy4EbEZbvYvFgOWIOgaPeIPdwN/BwD5VovDCRerDcwc7FixeXAwcO6AMAy1I4HC8NAq3Xrl2ryxoQRjgiEZj79u2T22+/XcqVK6cPFcSaQMBg6SurAsv7cA/mwfJ6MyL10jgerKwKrHD2hfJghcop5izrub0HkXiwYI+ztIzlQYwH2Lg9H5GyCeTBgg1YbsKfYPYHegDb5sEK9/1036/wPUFwN5ZmsXwMTy/6g3ntHf9A9zl8PyEsIWwgkLAU6owrxsIrpBEPiWtg2dgb5I7vIZbJ4UEO5sHCS5LbSxirB8v73aLA8utplhrXocBKjXHM6IXzVoh4BXeaBuzsQ9wRAlXhVkdAK97q4c0JF4PlBIgjfgRLPBBpTmyD8xbr3kUY7gbuCBYIvi5duugNM3v27JlGwlliQByOiRgsNI7dkoivwuF9+3Z2FeKBgv4h4B1v2ZEKLOfNGPExiPXAgYcB4s8CCaxQfXfHOGFJ8oknntDYKqc9J/7MG2fjvGVHys75fFYFFoLcQ9nnxDE5gdmIk8ESE4QPYrswD/E3ljvxwMZcQFwWPpeVGCwwd5a+0TZ4YEnYHd8UKRsINcx3xOJNnjxZl6Xh/URMXag4MPcDGN85CHgIM8x5/Ik1BssdnxbqexEqBivc99P9RXTmIgQNlquxaxB/YykWLxPBYrCcewvuL06sHZYWsTznpD/BCwh4YOkQ44V4J4gweI/hBfYKLNzTXn31VQ0PQHJhtO3Er8Hb6+xidmLM8uTJo/crfG8wv7BUjOB7Z25Fwy+QB8sZX7xkutPCpNgjhd2JgQAFVgzwbPwo4lAQO4U/gQ53olG8LeKBgZuk93DvIkS8BR6K3qUvt1CJRmC543C8YsaxAx4nLLchJUKwXYRY+gm1/OLtk1tEeWMr3Hmx6tSpkyn2KRIPFh6seAi7d1oVLVpUd69hmcyJJYqk76F2EeIhgwd+pUqVAi6xoM+RsotkORDtBVsiDLSL0G2fk38MXgUcmHsQc/DweXeuundHYscdBCg8rIGOcBn13fPV64GIlI0Tz4UNC9HY4I5txOcQCwSxgwMPee+uumh3ESKWKJLvRag0DdEILKTtwOYC9z0CNkNw4PvnTerrsDp48GDAXZP4PV78IKYRDwWxgzitQIdXYAU6x7lPwavmCCzveU6gOnYIRzr+wRK1BhvfChUq2Pg4oE0JJkCBleABiMflg5XKgahw58DCtSPJg4UHHnbqQLR999132gbEBB6UOKJdIsTWeXjTnDw12JmH5J/eI5J8NdEILGfLPgLQnQB+t6BzMru7k47i95EIrIsvvjgj5gSMkF4CD1S8jUO8YWt92bJlNW1AuL6747vgIYKHB0HaELlg7uQeCpWtOxJ2sQossAllHx5miBkCPzDBQxWxPNgRiTF38kEhABpeBogzJw8WhCnOgSCFBwziDG0Ey4PlnjvOshaWmeBlQCyW+4iEDc7fu3ev9s+ZpxAa8K7BoxtK5G3atEnHCWOG7wq8LsiVZkserGgEFjhs27ZNlwfdcxDLcEh7Eoivwxr8MH6YAxDbEDgQvE6OPXeZK+TMQjA8POsQkIGWCDF3wPH555/XSzj59SD23MHxEH1YZoawxXcFL2nw0jtzK5LxD/XdCja+8biXs83kJkCBldzjR+tTkECwHYq2dNV2+/AAhEjGsrN7F6Yt/CK1AwIEsYAQl946mpG2kQrnhUuNgT4G2n2YCn1nH5KbAAVWco8frU9BArYLGFvtcy8BY1o4sWre+L5kmDJubyvsdQfqJ4P9Jm2kwDJJk235SYACy0/avBYJREDAVgHjmG6rfTt27NBdaQhMxxItEnuirEsyHghmxxIzls4QCI4cYCgPlY4HBVY6jnpq9JkCKzXGkb0gARIgARIgARKwiAAFlkWDQVNIgARIgARIgARSgwAFVmqMI3tBAiRAAiRAAiRgEQEKLIsGg6aQAAmQAAmQAAmkBgEKrNQYR/aCBEiABEiABEjAIgIUWBYNBk0hARIgARIgARJIDQIUWKkxjknfi8OHD2fK7u3N+pz0HWQHSIAESIAE0ooABVZaDbednUUJEZTQQCkO7+GuiWin9bSKBEiABEiABP5KgAKLsyLhBF5//XUtbYJadKg/d9lllwmycqMQ9Z49e+TDDz/Uork8SIAESIAESCBZCFBgJctIRWgnCjOjODCKrP76669aXBfFcpEVGl4i/Byi5Z577tEW77jjDkFh0/Lly2vdswsuuEA2bNigBVdnz56dcQ4Ku5YpU0b/HyyTtzfjslMwFde+5pprtE0U7L377ru1iO7f/vY3OXnypGbcHjNmjF4fNuJAsV8Ucx0/frxMnTpV7r333ggJ8DQSIAESIAESSDwBCqzEj4ExC1AcduLEidK+ffuMNvPmzSuVK1eW5cuX/0VgrV+/PuO8O++8Uz+L0hz333+/7N69O5Nd8C5NnjxZKlWqFLXACtTBu+66S8VTgQIFAvZ/2bJl6tU6fvy4vP/++1K9enVjnNgQCZAACZAACcSbAAVWvAn72P6BAwekdevWsnDhQhUvEErwGHXp0kXmzJkTUGAhxql79+7y22+/CQQaRA1ioVBcFvXc/vjjDxk2bJgMGDBAvWCjRo2Sffv2ZXjApk+fLhUrVtReBvNgXXjhhSreGjRoIGvWrNGlvxUrVsj8+fPl+uuvz0QINuD6sAmB70OGDFE7cuTI4SNJXooESIAESIAEYiNAgRUbP6s+jaU9eKJKliypy34lSpRQ+5ylOu8SIbxD7777rlStWlXPQ9zTzTffLNWqVdNlxsKFC+vPd+7cKS1atBAsP7799tty5syZqAQWlvog5M4++2wVcRBr+APxhCVM94FlyVatWumPsJwJkUhxZdU0ozEkQAIkQAIREKDAigBSspyydOlSjXVq3LixiqpChQqp6c7PA8VguT1Q3vNy5cqln//pp580Bur7778XnI/DieGKxIM1cOBAeeaZZzIwOoLP+/OjR49Kp06dVNwh2B3etLPOOitZ8NNOEiABEiABEsggQIGVQpPB8UBhyS4SDxa67hZIsXiw3J4pRzh5PWcQbKE8WI6Q++STT+Tzzz+Xq6++OoVGh10hARIgARJIJwIUWCk02tHGYHkFlvvzoWKwcF7z5s1l69atGvh+2223ZYqt8gosxGCNHj1amjRpIps3b9Yg/C1btmisVaNGjVJoBNgVEiABEiABEvgfAQqsFJoJwXYR1q1bV+bOnRswTYPbgwUUM2bM0KByBJi7D/cuwmPHjknnzp3ljTfeCEjPK7ACndSxY0d54YUXJHfu3Bm/pgcrhSYju0ICJEACaU6AAivFJsCpU6dk0qRJ8vzzz0u+fPkEYgc7BBE4Hi4GCygg0sLlwcJ5e/fu1VxWCJK/9NJL1Su1fft2ee655/SaiLlylggRS1WvXj3djYhdjRBwyH1VsGDBTPQpsFJsMrI7JEACJJDGBCiwUmjw3QIFIqdnz54ZaRYghgLt2otn9wPFYMXzemybBEiABEiABGwhQIFly0gYsAPpE5D+APmovAfioCB4/Awcp8AyMKhsggRIgARIICkJUGAl5bAFNxrxUUjqOWXKFFm7dq0gkzsCybt166bLdH6mPaDASrHJxe6QAAmQAAlETIACK2JUPJEESIAESIAESIAEIiNAgRUZJ55FAiRAAiRAAiRAAhEToMCKGBVPJAESIAESIAESIIHICFBgRcaJZ5EACZAACZAACZBAxAQosCJGxRNJgARIgARIgARIIDICFFiRceJZJEACJEACJEACJBAxAQqsiFHxRBIgARIgARIgARKIjAAFVmSceBYJkAAJkAAJkAAJREyAAitiVDyRBEiABEiABEiABCIjQIEVGSeeRQIkQAIkQAIkQAIRE6DAihgVTyQBEiABEiABEiCByAhQYEXGiWeRAAmQAAmQAAmQQMQEKLAiRhXbiTNnzpRx48ZlNNK0aVPp2rWr/PnnnzJnzhwt0HzixAm5+OKLpUOHDlK5cuXYLshPkwAJkAAJkAAJJIwABZYP6CGiRo4cKfXq1ZMaNWpkuuKhQ4fklVdekXbt2kmZMmVk9uzZsn37dunevbtkz57dB+t4CRIgARIgARIgAdMEKLBMEw3QHjxTI0aMkFatWknJkiUznbF27VpZuHBhhqA6ePCgjBkzRnr06CF58+b1wTpeggRIgARIgARIwDQBCizTRAO0B9H07LPPyunTp2Xnzp1SpUoV6datm5QoUUJWrFghy5cv1+VCHD///LMMHjxYBZdXjPlgKi9BAiRAAiRAAiRggAAFlgGI4Zr4+uuvZfTo0dK3b18pUqSI7N69W2bMmCGdO3eWjz/+WPbs2ZNJYA0YMEC6dOki5cqVC9d0pt+vXr06qvN5MgmQAAmQgH0ELr/88qiMuuLh+N77V42Pzp6ojE/hkymwEjC48FJBRMGLBe8WPVgJGARekgRIgARShIDfAuvMmTPy4osvys033yyXXnqpUty7d6/GErdo0ULatGmjPzt+/Li88MILct1118n8+fPlqaeekly5ckVM/dixYzJ27Fh58MEHpUCBAhF/zpYTKbASMBIQWEOHDtVlQAS5L1iwQD1YCGqH4EK8Vq9evSR//vwJsI6XJAESIAESSCYCfgsssMHqy8mTJ+X2229XVMuWLZNJkyZp6IsjpCC6Jk+eLHfccYdMnz49aoGFZ+XAgQN19YcCK5lmpI+2rlu3Tj788EN54okn5NxzzxUsGS5atEjat28vhw8flueff146deokZcuWlXnz5smaNWukZ8+ekjNnTh+t5KVIgARIgASSkUAiBBZ2u3/wwQcZzgFszsJOeGzaeuyxx6RUqVIaY/zNN99InTp1dPNW8eLFVXBddNFFMnz4cKlQoYL88ccfMnfuXN1NjxjlihUrqqhCqqLevXvrNRCPDPGG85PpoAfLh9FCcDsm0JQpU9Rl2rBhQ3nooYfk/PPP1zxYyJH1xhtvyKlTp+TCCy/USRVt/JUP3eAlSIAESIAELCSQCIGF5buXX35ZY4nhDMBGLuRwfOeddwQxZA0aNJDXXntNrrzySsmTJ4907NhRPVhIV4RzNm3aJP3795cdO3bISy+9pGEzxYoVU08X4onRHp6X9GBZOOFoEgmQAAmQAAmkA4FECCxwhVepVq1amlIInims0iCmGAIJggpeq7Zt2+pKDXJBYod8vnz5NNfjm2++GXDJEF6vt99+W4YMGaJLkBRY6TCD2UcSIAESIAESsJBAogQWxNCBAwc0Xhi74xHcjrgrBKZDWCE0Bh4u/M4tqNwCC2Ez27Zt06VFeLUQIlO7dm0KLAvnGU0iARIgARIggbQikCiBhU1ZCH2BhwrB7ldddZVg6fDpp5/WGCyEvCDA3euxcv8fMcnDhg2T1q1b645EiLH33nuPAiutZjA7SwIkQAIkQAIWEkiUwPr99981jmrDhg1aTxcxVDiwNIi4YvyBaAolsLCxC7/HTvpff/1VBg0apLHJ2GmPuOQ+ffrIM888owHyyXYwyD3ZRoz2kgAJkAAJkICLQKIEFkxAuobPP/9chZaz8x1Lh1gmRNxVoJgrt+ByAtkhtBAQ37x5c905+Nxzz2lsF9qYM2eOBsxzFyGnPQmQAAmQAAmQgG8EEimwfOtkEl6IHqwkHDSaTAIkQAIkQAIOAQosO+cCBZad40KrSIAESIAESIAEkpgABVYSDx5NJwESIAESIAESsJNAQgQWUuNjtwAOBLGhBh8PEiABEiABEiABEkgVAr4LLGy/xHbOadOm6VZMJCUrX7687g7AFk9s1UQJGR4kQAIkQAIkQAIkkKwEfBdYv/zyi1bGRk0iVMpesGCBNG3aVLdkIkkZsr/So5Ws04l2kwAJkAAJkAAJgEBCBBYSiaGgMQTWjBkzpEePHppuf/z48ZpU7LzzzuPokAAJkAAJkAAJkEBYAsgej7xbDz74oBQoUCDs+c4JoWoiRtxIiBN9F1hYFoSQOn36tNx4440yatQo6devn2ZsRSFIFHaMBpAJCGyDBEiABEiABEggOQnAWZOVotApJ7AwfKiQPX/+fKlbt67WMUIWWBzI4gpvFpcIk3OS02oSIAESIIH0IABxgnhqOETwHK9Zs6aKnHLlymnpG2Rgx7Me4gfepV27dml40I4dO6RJkyb670KFCum57nauvvpqjcUeMWKELF26VDp16iQdOnSQnTt3BrweSuhgRQzZ30uWLCmTJk0SJxQJ17rttts0JAmx3XDwLF68WK+NA1njv//+e105y5Url/GB892D5e0BdhSi2CM6fskll1BcGR9iNkgCJEACJEACZglAGD300EPyyCOPaEFnxFOjbA7iqffv3y+PPfaYPPvss1qL8LvvvtMC0BA6F110kcycOVM2b96sNQb37NkjHTt2VJFTq1YtrUEIMYV2cAwYMEB69eolZ86cCXo9rIA5HqyjR49qW7hWxYoV9VoQWj179sxoF7ZgU93w4cO1UPWQIUNSU2CZHXK2RgIkQAIkQAIkEG8CEFgQQy+88IIULFhQEAcFMQTBBTEEDxbCflCLEMJr/fr1KpTOOussFTWO4II4cp+LuOwffvhBRdeJEydULLVs2VI9UMGuh985AmvJkiUqqB5//HG9FlJCwQ78f9myZRrvjbZxbNmyRaZOnapCLyU9WPGeBGyfBEiABEiABEjALAFv/BLEELxOrVu31gu9+eab6kWCcIFownHXXXfp35Gei/Ow/IelPCwnutt0t4HfOQJr4cKF8uSTT2bqrLN0uHbt2kx2pGQMltlhZmskQAIkQAIkQAJ+EoA4gfcKf+BB8nqw3GIonAcrmBjzCqxg1/N6sI4cOSJt2rT5C45Zs2alvgcL7kPEXf33v//VJKNwIfIgARIgARIgARJIDgKBYrBWrFihXivEVblFE/7vxEUFisGKVGB5Y76c6zNYppoAACAASURBVEHcoX0s9R0/flz/xhIk4rrhtUIQPjxcWC7EefhTpkwZGTNmjCY7T5kYLCjS/v37S7Zs2QQqc82aNXLuuedKgwYN9A+C3M4+++zkmGG0kgRIgARIgATSkICzUxB5Kz/66CNp1KiRLucheDzQ0tuqVauC7iKMVGAhVivQ9eCswe/mzJkjEyZM0J2L0BnffPON1K5dW1NBQdhhM92XX36pv4PYQt4sBNQ7S5mmh9H3XYTYPomAMyhIJ98VOrp161bt6E033SS5c+c23U+2RwIkQAIkQAIkYIhAvOOXvGb6fT0TmHwXWDAaahe7DurUqWOiD2yDBEiABEiABEjARwJ+Cx6/r2cCpe8CCx4suOeQFwMJwJDNHZ4sbKfkkfoErnh4dcSdXDX+8ojP5YkkQAIkQAIkYBMB3wUWOo+AtG3btsnKlSs1LwUC3itVqiSNGzeWZs2aMQbLphli2BYKLMNA2RwJkAAJkICVBHwTWMjYjgCzQGVwsKvw0KFDGhiHdPuMwbJyrhgxigLLCEY2QgIkQAIkYDkB3wQWlgaHDRsm7dq100j/smXLSpUqVQR1hHLmzGk5JppnigAFlimSbIcESIAESMBmAr4JLAeCU3tw9erV8sUXX2iaBuTBQnqGevXq6R+mabB5ysRmGwVWbPz4aRIgARIggeQg4LvACoQFMVnffvut1g+6/vrruUSYHHMnS1ZSYGUJGz9EAiRAAmlDAJpg7NixmqfKSecUrvOR7jKM9Lxw14vk9wkRWIjF2rVrl1bcxoGMqiVKlOBOwkhGLMnPocBK8gGk+SRAAiQQZwJIFOrUFoxUYMXZpCw177vAgriaOXOmTJ48WerXr6/lclD9unr16praHjWFeKQuAQqs1B1b9owESCA9CGBj2vDhw+WGG27QZzeOqVOnakFmpF6KNGt7IG+SU3/wgw8+EKdIM2K4+/btq6tcTZo00X/jWu7D21YkNiBdFDLA582bV1CnENneUTancuXKRgbSd4GFrO2A0717dyldurR2AiJr1KhR+u+uXbsG3GlopLdsJOEEKLASPgQ0gARIgARiJvCf//xHV6Jat24tEEUoxPzAAw9ou5HWHQy2XOf2YB09ejRoe+54bXdbP/zwQ0Q2QGB17txZS+Vcc8018s4778imTZs0V6eJzXe+CywoUdQFcmoWOaN88OBBVY4DBgygFyvmqW9vAxRY9o4NLSMBEiCBSAkcPnxYRo8erc6SAwcOyNtvvy09e/aUTz/9VNavXy+9evXSsB+ch9UpiJhTp05lKgIdicBavnx50PZKlSqVYa67LayKRWKD48FC+T5stjMdn+W7wMIS4fjx4wVCq0uXLlq4EQdqEcKL5XQ00kHmeclFgAIrucaL1pIACZBAIAJ4lo8ZM0aLPG/cuFFPueuuu2TGjBkZ/8Y/4N167rnn1NOFw13YORKBtXDhwqDtVahQIaDAQjk+x55QNkBgRWJPVmeA7wILhp48eVImTZqkHUMGdyhHpG2A9wqDxSN1CVBgpe7YsmckQALpRQBpluAcgVBq3ry5QPB8/PHHIb1HiL/GEiKcK1u2bNHYrWeeeUZy5cqVAc+9RBhvD1ZKCCzkv/r999/lnHPOyYAIZYuBOX78uFSsWJFLg2nw3aTASoNBZhdJgATSggBWorDbD+IIy4D4e8+ePUHjnxAKhGVECKpy5cqpB2zv3r0aHuQVWBBhOA+6IVhMl4kYrJQQWE4m9w4dOggUKTK5ly9fXvLnzy/ZsmVLi8nITopQYHEWkAAJkEBqEMAy4fPPP6/PciwPOkewHXw4f+7cuTJo0CD1YLVt21Y9YIjPcgssbHzD7j5UfXnttdc0pCheuwhTQmA54OHJQlLRdevWqdDC3xBZNWrU0D9Vq1bVrZkUXanxBfT2ggIrNceVvSIBEkg/AvBIIbTnySefzMgKkCgKGzZs0EB773JjouzBdRMSg+XtMJYK9+3bp+u2CE7DciHciIEKQycSFq8dOwEKrNgZsgUSIAESSDQBxE+htvATTzwht912W0IThSPu6/HHH9elRthiy2GFwHLD+Omnn3RNF3kokjmDqy0DbJsdFFi2jQjtIQESIAESiAcB6wQW1l53796tAXD0YMVjyBPbJgVWYvnz6iRAAiRAAv4QsE5g+dNtXiVRBCiwEkWe1yUBEiABEvCTQEIEFos9+znEdl2LAsuu8aA1JEACJEAC8SHgu8Bisef4DGSytEqBlSwjRTtJgARIgARiIeC7wGKx51iGK/k/S4GV/GPIHpAACZBAshM4duyYjB07Vh588MG4bajzXWCx2HOyT8vY7KfAio0fP00CJEACJBA7AXc5nnhlLPBdYLHYc+wTI5lboMBK5tGj7SRAAiTwPwJIGo6s7K+88ors3LlT81cixdIVV1yRCRFK4SErOzKmFyxYULO233TTTbJjx46ghZZRhHnixInqWZoyZYrUrFlT20Z2AZTXC/Y7XDhYFnl8DnagFjLSQRUrVkw++eQTTWyO2sjuwtGmxth3gQXDWezZ1PAlXzsUWMk3ZrSYBEiABLwEvv76a3nppZc0kzvEyvTp02X16tXy7LPPZqo5jCSgmzZtkq5du8qhQ4f0fJS9OXXqVEiB9dBDD8kjjzwid9xxhyxYsECLSD/33HOyf/9+Cfa7H3/8MWjdQtRIfOyxx9S+Sy+9VBCuhJI9sCXpPVhQuxBWyHM1evRo6dSpkw5CMhd7hjdu/vz5MmHCBC1Y3bRpU81si37NmjVLC1m6DwziCy+8IGXKlMn085kzZ8q4ceMyfoZ2MBlT8aDASsVRZZ9IgATSncCKFSu0VI23cLPzjOzSpYt6t1CDEAee/cHqAMKDNXToUH1ewuuFeCkIMwiuM2fOBP0dRB8qwvTq1Uszyx8+fFiLUMNrBkEHD9bgwYMlX758klJLhM7SIIQEOteqVSupVauWuvxy586txRzhCoRAwf+T4UCRSvQHgwnxhH9fdNFFcuONN2YyH32fPHmy/uyBBx7IVFIAv8Og16tXT2sxpvpBgZXqI8z+kQAJpAMBPLu2bdsmCxcuVA/VmjVrpHbt2n8RWHCqfPjhhxpQDu9Ty5Yt5dFHH5UffvghpMByiy+U04P3qnXr1oo22O/Wrl2rv3cKT4f6XEoJLGfCoeYgyuBATGzevFlQzwierSJFikjhwoVlxIgRKsCS8YCCRwFrr/fpq6++UoHVp08fLWztPjAB0GcITqwFp/pBgZXqI8z+kQAJpAMBiJlhw4ap6MGSGyqwvPfee38RWA4LCLLvv/9evU/XXnutVKlSJeO5CK8WtMDUqVO1WDM8WPBe4c/555//Fw9WsN+F82C5hVlKCizAhqsuZ86cki1bNmXvFHvOkyePFC9ePCnnJpYIsR7997//XW644YaMPsCdCQF12WWXZfq5cwKqkWNN+PTp0xooiEnXrVs3KVGiRFJyCGc0BVY4Qvw9CZAACdhPAGEwWOaDQ8GJZ4KIgoBylgHRixkzZsi3336b4Xh4/vnnpUGDBlK2bFnp2bOnCiqsZCGkZu/evSrQILC8cVZwYGCpD7FUwX4HAQdHBs7DahLCb+DIwTXwOa/Awrn4Xbx0R0KC3O2fOtFZuG7dOl3XxVpxv379MnmiMGHgGsUyotd7hatAcSMmDYF28OLhLQATsnPnznLuuedGZQgCDG0/Hp4QuYXj20d+Ls8kARIggVQhcPnll1vfFezEw86+efPmyZVXXinNmzeXDz74QJfyChUqlGG/exchnmnt27eXNm3aaKwydiEi0ByCrG3btoKwG4gjCCyEzuDnH330kTRq1Eh69+6twfTObsBAv8NFQ+0idAssLF3iGnPmzJHXXnstdXYRWj9zsmgg1qHh4kRQHbxxOKDysbMBsWUIugt3wG2JYD54sbzB8OE+mwy/pwcrGUaJNpIACZBA4gh4A+DdloT6XeIsDnxlerAMjohXHP3++++6howlQyj8SA60ARdr9+7dVa2n2kGBlWojyv6QAAmQgFkCFFhZ5IndgohJqly5slSrVk29NIjHSsYDS4NY44VLM1euXLJx40Z599135cknn1TX5pEjRzS+CmvUwQLY0QZ2WDzxxBO6JIglw0WLFqkbNUeOHMmIJaTNFFgpN6TsEAmQAAmQQAACvnuwkA8L66sbNmyQxYsXa2IyrNdijRVpG6pWrSrZs2dPisFCYDrWkJFe4rfffhOsmyORGWKpcOzatUuz3CIuy53IzPF0IS9I6dKlM9rAWnXDhg01gA87J1LxoMBKxVFln0iABEiABLwEfBdYXgOw6wCB3aNGjZLy5cvrls9kyYPF6RQ9AQqs6JnxEyRAAiRAAslHIOECy0GGpbHPPvtMdxIkiwcr+YY78RZTYCV+DGgBCZAACZBA/An4LrCwPIalMQRwY1kQCUeLFi2q8UrY8hnPukDxx8krhCNAgRWOEH9PAiRAAiSQCgR8F1iAht11iE9aunSpLFmyRAO7EXOEnXZI+nX22WenAlv2IQABCixOCxIgARIgARME3DmvrrvuOs2VZVNFlIQILC9YZDs/evSo5M2bl8uDJmadxW1QYFk8ODSNBEiABJKEAKqgYMc+knJXr15dd/QjzAiZ4t2Z5BPZnYQILAS2w4OFwo84kKoBpWEiScSZSFi8duwEKLBiZ8gWSIAESCDRBPAcxy56ZG7H8eCDD2q5N3cmdtQZRlgQqpngmY8QoB07dkiTJk3038gg4M155f4/Mg5MnDhRd+Fjt37NmjU1lAildZYtWyYLFizQxN6I28Z1evToodevUKFCovHo9X0XWBgUKE0UP65fv74gXT2WCaFAASpV0xNYMdoWGEGBZcEg0AQSIAESiJEAQntQfxeVR7D6hHRESMPk1BJEyiLkgUQhaAglPN8jqRHoFVjeuoMff/yxijqvlwpldlDPEKV3YI8Nh+8CC0UhoVyRqRw5oHBAZCFNAw4k5eQuQhumRnxsoMCKD1e2SgIkQAJ+Enj77bf1cqhBiANJs6dNm6aCy6kliBq9+fLlE4ii9evXa01erFQdPnw4Q3CdOnUqUxFmr8BCZRNUREGt32PHjmn7jzzyiBaLdg7k1Rw2bJg8/vjj6qyx5fBdYCGTO5SuU7jRAYH1VChfwKMXy5bpYd4OCizzTNkiCZAACfhNAKIHIueuu+7SS3uFkbuw8owZM/Qc59wTJ06oFwp5L3G4zw3VjvtzzjIgtEOfPn1UvF100UV+Ywh5Pd8FFpYIx48fLxBaSNfguPng3oMXy1G8VlGiMcYIUGAZQ8mGSIAESCBhBODBQoxVmzZtAnqw3KIpnAcLIUMQSdADW7ZskalTp2pGAXjCIOTwB46XQB6sFStWCGyBgwYl62w6fBdY6DwGZdKkSapaK1WqpC5ElMyB9wq5sXikLgEKrNQdW/aMBEggfQiEi8FyC6w9e/aogAoUgwUPVM+ePVVQIXgdcVR79+7NiOXyxmBBUKGdZEjn5LvAgosPuwkqVqwoWHuFOxA1+PD/cEuD8Hq9//77qnJvueUWLY7MI7kIUGAl13jRWhIgARIIRMC9ixBi584771Rh1L9/f/3bLbDweXfOKvcuQqcdBKfj2Y5qLljRcu9GxM8/+ugjdcB4w4vowXKNDgTWa6+9pm7ARx99VHcYRJKeAclJ4QJEIWW08f3336vHy5Z8F/wKRkaAAisyTjyLBEiABJKFADaq/etf/9INavfdd58xs70pHIw17FNDvnuwnH7BLThhwgQVStg5iOC0UEILOS6gjLEDEZ6uV199VbAjEXkvKLJ8mi0GLkOBZQAimyABEiCBBBNYu3atPpM3bdok+fPnl7vvvjtTXLUJ8yiwYqQIV+Lo0aN1mRCpGy688MKAQsub3gHZ37FWO2/ePF0ubNmypQotpniIcUDi/HEKrDgDZvMkQAIkQAJWEPDdg4VEZIcOHdJsrgiS2717tyCHBYLgsEOgRYsW0q1bt4DxWLNmzZJPPvlE810gkRjWbpENHgq6cuXK8sorr2ggHbK+8rCTAAWWneNCq0iABEiABMwS8F1gIVAdsVNIkQ9v1cUXX6y5NCCYELSOWkLI7I4aQ95dAo6gQhxWoB0EEG9YZowkpsssRrYWKQEKrEhJ8TwSIAESIIFkJuC7wAoHCwIMCciwgyDcrsJwbfH39hGgwLJvTGgRCZAACZCAeQLWCaxIughP1bfffisIlM+RI0dEKR4iaZfnxJ8ABVb8GfMKJEACJEACiSeQdAILwe3jxo0TpN6/7rrrtII2lhSbNWsmKC7JHYWJn1ShLKDAsnt8aB0JkAAJkIAZAr4JLHidkMvqnHPOiclyCCrUHEJlbqdYNHYgjhw5UnLnzi0dO3bkTsKYCMf3wxRY8eXL1kmABEiABOwg4JvAQmxV+/btdbdgzZo15fLLL5dq1apJ+fLlNYdGtmzZIiKChGZI64AK3sWLF8/4zE8//SQDBw7UvBzcRRgRyoScRIGVEOy8KAmQAAmQgM8EfBNY6JeTomH+/PlavLFEiRIaQwXRBaF1/fXXywMPPKCeqGAHUjlMmTJF0zwgnUOpUqX0VLQxbdo0zaWVDDWKfB5nay5HgWXNUNAQEiABEiCBOBLwVWChH/BADR48WOOn6tatqykVfvzxRxk6dKimbEBl7lACCZ9HYeiVK1fKF198odnckd4BubWwPNiwYUMpWrRoxB6xOLJl0wEIUGBxWpAACZAACaQDAd8FFpYKUdQRBRuRC8s5Dhw4oMHriK+KJlAdQe8QV5s3b9ZikhBd+PzYsWOZ5sHCGUyBZeGg0CQSIAESIAHjBHwXWE6JGyz1denSJUNMIe3Ciy++qAWdQ+W/gkAbMWKEZm5HDFeZMmUkZ86cmcAw4ajxeWKsQQosYyjZEAmQAAmQgMUEfBdYYHHy5EmZNGmSvPnmm1KpUiUVSCh3g/ipO+64I2Qmdoin7777TsvrLF68WJcL4Qlr1KiR1KpVS6pWrcpdhBZPOAosiweHppEACZAACRgjkBCB5Vh/4sQJQbVseLNQLgexU9GWuUH5HNQzHDVqlAbKt27dOmSQvDFybChLBCiwsoSNHyIBEiABEkgyAgkTWMhd9c0332gw+mWXXRaz1wmFo1HHsG3btjG3lWRjmFTmUmAl1XDRWBIgARIggSwSSIjAmjNnjsZbYXkQ3qu+ffvqcl/Lli3DBrgj0Shit4oVK6bLgjVq1FDP15EjRzQPFtpiHqwszgYfPkaB5QNkXoIESIAESCDhBHwXWEirABEEkQQhBFGErOyffvqp/PDDD9KhQ4ewHihkhN+1a5csXbpUy+TAe4XA+CuvvFKeeeYZ5sFK+LQKbgAFlsWDQ9NIgARIgASMEfBdYGEXYL9+/TRNA/JdOV4n5LfCDsIBAwZEnV4BOxOPHj0qefPmDSvOjJFjQ1kiQIGVJWz8EAmQAAmQQJIR8F1gISh9/PjxuhMQAeljxoxRjxaW/lBPEIIrX758ITGiDXiw9u/fr+chVQOywkcbIJ9kY5US5lJgpcQwshMkQAIkQAJhCPgusGCPk6YBO/+Qhf2aa66RjRs3So8ePeQf//hHWHE1c+ZMmTx5stSvX18zw2OZsHr16rrUGCqHFmdD4glQYCV+DGgBCZAACZBA/An4JrCQvwrCyinW3KlTJznnnHM0TQN2FFasWDEiceTEcCFnVunSpZUQ2oRYw9G1a1cuE8Z/3mT5ChRYWUbHD5IACZAACSQRAd8ElrM0iHI4WAJs1aqVJgYtV66c5q1CbBaKOLdr1y5kHit3DBd2EjrHwYMHsxzDlUTjlfSmUmAl/RCyAyRAAiRAAhEQ8E1gObbs27dP+vfvr+kVUD9wy5Yt6tkqUqSIFC5cWMvghIrBcoQahJa71M7WrVvVi4VC0uFiuCLgwlPiRIACK05g2SwJkAAJkIBVBHwXWOj9qVOntDwOkoziQEZ3CK88efJI8eLFwwLyltqBoELJHOxARG4sHvYSoMCyd2xoGQmQAAmQgDkCCRFYiMdCcWcs6+XIkSPi+Ct0G7sNx44dK48++qh+NtoYLnPo2FJWCFBgZYUaP0MCJEACJJBsBHwXWMhZhTisGTNmyHXXXaeCCbsAmzVrJo899ljYTO74PFI7NG7cWC6++OJk45329lJgpf0UIAASIAESSAsCvgssCKpevXppSgVnFyB2ESIHFoLdO3bsGHIXIErrTJs2TZYtWyYtWrTQFA/nnXdeWgxWKnSSAisVRpF9IAESIAESCEfAd4HlpGlo3rx5pnirn376SZOMIgA+VC1BLC+iNA5irr744gsNkkdG+KpVq8q1114rN9xwA0vlhBv1BP6eAiuB8HlpEiABEiAB3wj4LrDggUI6hh07dki3bt2kVKlS2tk9e/aoZwr5rSCYojkQJI86hsjufvnll4dM8xBNuzzXPAEKLPNM2SIJkAAJkIB9BHwXWPBgwfu0cuVK9UAhcSiyuR86dEiXBxs2bChFixbN2GHoRYb0DFOnTpWyZctqDNYFF1wguXLlso8sLQpIgAKLE4MESIAESCAdCPgusLxQEbQOcYWcWKtWrVLRhZgq7BQMVPYGS4Q7d+6UCRMmyNq1azUbPDxYKJVTrVo1FWisS2jv1KXAsndsaBkJkAAJkIA5AgkRWIibwi5CiKvatWurOILXKnv27NoziCgUbg5UvBkesKFDh2q8Vd26dfUceLWQZBRLi/CM3XvvvXL77bebo8SWjBGgwDKGkg2RAAmQAAlYTMB3gQUx1LNnT03LAE8VvFDwWiFw/eqrr5Znn302ZE1C7EJEIHzfvn2lUKFCGWgPHDig6R/uuece9W4hYJ4Z3e2beRRY9o0JLSIBEiABEjBPwHeBhZQMzz//vHTo0CHTLkJ4rX777TfN5u5keA/UXScPFoLlvaVyXnzxRU0BAW8WBFio3YjmUbLFSAhQYEVCieeQAAmQAAkkOwHfBRaAIYfVv//9b3nkkUdCequCwfWWykFG940bN6q4ql+/vrz66qvSo0cPa3YTnj59WqZPn67LoogXw05H2FewYEHt4syZM9X75hxNmzaVrl27JvvcCmg/BVZKDis7RQIkQAIk4CHgu8ByMrkjsSiOKlWqaCxVrVq1tGRO/vz5A8ZeBRo5eMO++eYbQVwWPougeHi28LOaNWtaM9hLly6VxYsXa1oK7JicNWuW7N27V0UUvHVgUa9ePS2AneoHBVaqjzD7RwIkQAIkAAK+Cyx3DBUEkXsH4f79+zV2KtDuwVQaLtRhxC5JZLNHYP6IESOkVatWUrJkyVTqJj1YKT+a7CAJkAAJkEAwAr4LLHiwJk2aJFdeeaXuHkzHY926dfLxxx/rMuHhw4c1sB/LiEg/AY8ePF1INZGKBz1YqTiq7BMJkAAJkICXgO8CC7sIEW+EzO233HKLLo1FUksQQfCIvXJK7XTq1CkpPV1HjhyRYcOGSZs2baRChQq6e3L06NEalF+kSBHZvXu3xmp17txZlxOjOZDA1fbj4QmRWzi+feTn8kwSIAESSBUCiNPlkfwEfBdYEEpYIkOc1IoVK2T58uUqmq644gq56qqr5NZbbw1YKufPP/+U8ePHqzhD+gUsqSFuq1y5chrMDuGGEjzt2rWzJrjdOz0QMzZ8+HC5/vrr1fZAB5ZQBwwYoF6sMmXKJP8M8/SAHqyUG1J2iARIgARIIAAB3wVWoFH4/fffBXmsIqkluG/fPs2DhYBwZH9H0lJ4tuD9KVy4sMYz2Zj/CsWssTR62WWXSZMmTYIG8kNgIZEqajIWK1Ys5SYtBVbKDSk7RAIkQAIkYIvAgjcKYgpB7TjgqYm0vA0ECPJcIQcWdhziQOoDCC/k0CpevLh1A41C1IMGDdLs8shA785Qj3isDz/8UJ544gldEsSS4aJFi6R9+/aC9BOpdlBgpdqIsj8kQAIkQAKBCPjuwYK4Qt6nyZMna84qLA8uWbJEA96xqy7cDkIn0Wjjxo212HMyHG+99Za88cYbmUwtVaqULhfmzZtX5s6dq8ubWEJELcWHHnooLIdk6HcgGymwknXkaDcJkAAJkEA0BHwXWL/++qsGdGMJrHTp0morRBa8UjiQG8qpSRioI8hzNW3aNE1W2qJFC7nmmmsiCpKPBgrPjR8BCqz4sWXLJEACJEAC9hDwXWAhGL1fv37Su3fvTDFGBw8elCFDhmiAdygvFoLksYyGHXOoYYgYLOSSqlq1qi6/3XDDDQGD5O1Bnt6WUGCl9/iz9yRAAiSQLgR8F1jObkAILW8tQXixBg8eHHWQOmKwEOcUSZB8ugysrf2kwLJ1ZGgXCZAACZCASQK+CywY760liF1/8EjBe9WoUaOw/YslSD5s4zwhrgQosOKKl42TAAmQAAlYQsB3gYVdgCgT8+ijj+ouue3bt2twt1NLMByXWIPkw7XP38eXAAVWfPmydRIgARIgATsI+C6wYt0FGGuQvB3Y09cKCqz0HXv2nARIgATSiYDvAivWXYCxBsmn0+Da2FcKLBtHhTaRAAmQAAmYJuC7wIp1F2A8guRNQ2V7wQlQYHF2kAAJkAAJpAMB3wVWIKjR7gKMNUg+HQbW1j5SYNk6MrSLBEiABEjAJIGECCyn4DNyXyHQPdIAd2/HIcyiDZI3CY9tRU+AAit6ZvwECZAACZBA8hHwXWAhyH3cuHEyY8YMue666wS7ClEqp1mzZvLYY49FlJXdlEBLvuFKfospsJJ/DNkDEiABEiCB8AR8F1gQVL169dK6g06pHKRpGDlypOTOnVs6duwYslSOCYEWHgvPiBcBCqx4kWW7JEACJEACNhHwXWCh7uDo0aOlefPmUrx48QwWP/30kwwcOFD69+8vBQoUCMooVoFmE/x0tIUCKx1HnX0mARIggfQj4LvAQpqGKVOmyI4dO6Rbt25SqlQppb5nzx4t4owi0KgtGOyIVaCl3xDb1WMKLLvGg9aQAAmQ5XylfQAAIABJREFUAAnEh4DvAgsCCWVxVq5cqcWakTj03HPPlUOHDunyYMOGDaVo0aKSLVu2gD2OVaDFByNbjZQABVakpHgeCZAACZBAMhPwXWB5YSGmCuJq8+bNsmrVKhVd5513npbTOf/88//CNlaBlsyDlQq2U2ClwiiyDyRAAiRAAuEIJFxgBTIQuwTPOuss/RPuiFaghWuPv48vAQqs+PJl6yRAAiRAAnYQsFJghUMTLk1DNAIt3LX4e7MEKLDM8mRrJEACJEACdhLwTWBB9CADuxOk3qlTp4BLgOEwMU1DOEJ2/54Cy+7xoXUkQAIkQAJmCPgmsJwagkgymi9fPmnVqpXUqlVLypUrp/mvUMQZuwvbtWun/w92ME2DmYFPVCsUWIkiz+uSAAmQAAn4ScA3geV0at++fZrrqkaNGhrYvmXLFvVsFSlSRAoXLiwjRoxQARbsYJoGP6eH+WtRYJlnyhZJgARIgATsI+C7wAKCU6dOSc6cOTNSMaCmIIRXnjx5MiUfDYSLaRrsm0TRWESBFQ0tnksCJEACJJCsBBIisBCPhfxXOPLmzRuyNI4XLNM0JOtU+5/dFFjJPX60ngRIgARIIDICvgssxGJNnDhRs7bj33v37pXy5ctLhQoVpFixYtK1a9eogt+ZpiGygbblLAosW0aCdpAACZAACcSTgO8CC8Hsffv2laeeekoQsL5gwQJp2rSpPPfcc3LVVVdJ27ZtQ3q08HnEaVWuXFmqVasmZcqU0eVG98E0DfGcMrG1TYEVGz9+mgRIgARIIDkIJERgDRo0SHr37q0Ca8aMGdKjRw85cOCAjB8/Xvr06aOZ3IMdEE/fffedbNiwQRYvXqxldwoVKiSNGjXSXYlVq1aNaskxOYYpdaykwEqdsWRPSIAESIAEghPwXWA56RpOnz4tN954o4waNUr69eunge+DBw+WgQMHSoECBSIeM7S3e/dubQdLja1btw6Z5iHihnliXAhQYMUFKxslARIgARKwjIDvAgv9R1qG+fPnS926dTX31eeff65YrrzySvVmZc+ePWpMX3/9tXz22WdhlxijbpgfMEqAAssoTjZGAiRAAiRgKYGECCw3Cyz5QRzBE3XJJZeEFVdYVuzSpYsGxGNZEPm0ihYtKkeOHFHvF+K7ovGAWTouKWsWBVbKDi07RgIkQAIk4CKQEIEFMXX06FGBuIo2TQNs//3332XXrl2ydOlSWbJkiQq0888/Xz1gzzzzjJx99tkcZEsJUGBZOjA0iwRIgARIwCgB3wUW0iq8+uqrMnfuXMmRI4cmGK1Zs6bUqVNHateurbsDs2XLFlUn0SYEW1bEWlQX4skxE6DAihkhGyABEiABEkgCAr4LLKRZcHYRYvefO48VvFL33HOPCqVQx6pVq3TH4QsvvKDB8XPmzNEAd4g0eq/snnUUWHaPD60jARIgARIwQ8A3gYXlQAS358qVS2bPnq35q6pXrx51L1Aq5+mnn5YHHnhAy+o88cQTUrZsWTl06JBUqVJFHn74YTnrrLOibpcf8IcABZY/nHkVEiABEiCBxBLwTWDBc4Udgps2bVJhhTQNd999t+auClXc2YsHQe5OMDtisA4fPiytWrVSgTVkyBAZMGBAVJngE4s//a5OgZV+Y84ekwAJkEA6EvBVYL311lty00036U7BjRs3yooVK2T58uValxBxWA0aNJBbb7015DIfahFCYOXPn1+2bNmigqp06dKyZ88eGTp0qIosBLzzsJMABZad40KrSIAESIAEzBLwTWBh5yAEEQLcS5YsKe3bt9dUCziwKxCZ3BGDdfnll4dNFPrjjz/KRx99pGkdsCw4depUmT59urRp00a9WVwiNDtJTLZGgWWSJtsiARIgARKwlYBvAssB4BZaKPAMUVS4cOEs80FMFnYkQmxlZQdili/MD2aJAAVWlrDxQyRAAiRAAklGwHeB5fBB0Pv69etl5MiRujx43333MUFokk2erJhLgZUVavwMCZAACZBAshFImMACKHifsLPwq6++krFjx0q9evV0dyBTLSTbNIrcXgqsyFnxTBIgARIggeQl4JvAwi7Cbt26ab3AQAfyWGGZDwHsDFJP3gkVznIKrHCE+HsSIAESIIFUIOCbwMLuv/fee08mTJggLVu2lDvvvJNCKhVmUJR9oMCKEhhPJwESIAESSEoCvgksh87x48fljTfe0Ozr8GjVr1+fS4JJOXWyZjQFVta48VMkQAIkQALJRcB3geXgQaoFCK2VK1fKo48+KldffXXUNQiTCzWtBQEKLM4DEiABEiCBdCCQMIHlwEWxZ9QVRKLQxx9/XPNaMY9V6k49CqzUHVv2jARIgARI4P8I+CawsGPwnXfekSNHjujVEZOFNA0nTpzQ/+/fv18TkE6cOJHpGlJ4hlJgpfDgsmskQAIkQAIZBHwXWHnz5tUize6jVKlSgp/Dc4W6hNmyZeMQpSgBCqwUHVh2iwRIgARIIBMB3wQWuZMACFBgcR6QAAmQAAmkAwEKrHQYZYv6SIFl0WDQFBIgARIggbgR8E1gIT3D5MmTpXnz5hpjlUrLgKivOHv2bF3ivPXWW3WwTp8+rQWoZ8yYoXFmKGLdo0cPKViw4F8Gc+bMmTJu3LiMnzdt2lS6du0at0FPZMMUWImkz2uTAAmQAAn4RcA3gfXzzz9Lnz59pH379jJlyhTp27dvSgSzQ0i9//778vrrr2vfbr/9dh27pUuXyuLFizXX17nnniuzZs2SvXv3qnDKnj17xvhCnKEeI8oE1ahRw69xT9h1KLAShp4XJgESIAES8JGAbwLrzJkz8tZbb8mkSZN0B+G9994rV111laBETv78+ZPWo4UUE7/++qsULVpUA/QdgeUdw2+//VbrLT799NPaX+eAd2vEiBHSqlUr3UWZ6gcFVqqPMPtHAiRAAiQAAr4JLAc3PFlPPvmk3HDDDbJt2zb58ssvZceOHVqHsEGDBnLfffdJ7ty5k2Z0Tp06pZno4cXCEUxgrVu3Tj7++GNdJsyZM2dG/w4ePCjPPvusLinu3LlT84DB61WiRImkYRCNoRRY0dDiuSRAAiRAAslKwHeBhSUxxGPlypUrw2v1xx9/yOHDh+W7776TSpUqJWXpHCwBBhNYyP01bNgwadOmjVSoUCHTXPn6669l9OjRumRapEgR2b17t8Ztde7cWZcWozlWr14dzekJOffhCZFfdnz7yM/lmSRAAiSQKgQQs8sj+Qn4LrCADCJr165dmlwUR5kyZdRjk8wZ3IMJLIjJ4cOHy/XXXy+1atUKO2Pg4RswYIB6scAl1Q56sFJtRNkfEiABEiCBQAR8F1gQV9g1hx2FKPSMeKwlS5ZI9erVNT7p/PPPT8qRCiSwfvrpJ405u+yyy6RJkyYRCUgIrKFDh0r37t2lWLFiSckilNEUWCk3pOwQCZAACZBAAAK+CywEhGM5DAKidOnSahJE1qhRo/Tf3l12yTJqXoH1ww8/yKBBgzQm69prrw0qrhCb9eGHH8oTTzyhS4JYMly0aJHuSMyRI0dM3bdRzNhoU0yQ+WESIAESIAESsEFg/fLLL9KvXz/p3bt3Jg8Ngr2HDBmiy2PJ6MXyCizsmHzjjTcyIUdJICwX4kA/u3TpoiJz7ty5mroCy4kNGzaUhx56yAgDG8WMjTbxzkACJEACJEACpgn47sHCEiFSG0BoQWCcd9552qetW7eqF2vw4MGa7oBH7ARsFDM22hQ7abZAAiRAAiRAApkJ+C6wcPmTJ09qbNKbb76puwYhqLADDl6dRo0acYwMEbBRzNhokyHcbIYESIAESIAEMggkRGA5V0eSze3bt+vSWMWKFY0si3Fs/4+AjWLGRps4Z0iABEiABEjANIGECizTnWF7mQnYKGZstInzhgRIgARIgARME6DAMk3UovZsFDM22mTRkNEUEiABEiCBFCHgm8BCtnbEXiElAzKXd+rUiUuCcZ5ENooZG22K8zCweRIgARIggTQk4JvAcnYPjhs3ToPaUdwYmc3LlSuntQexqxCpCtq1a5dUtQhtnjM2ihkbbbJ5DGkbCZAACZBAchLwTWA5ePbt2yf9+/eXGjVqyObNm2XLli3q2UIdvsKFC8uIESOYpsHQXLJRzNhokyHcbIYESIAESIAEMgj4LrBw5VOnTknOnDkzij1jNyGEV548eaR48eIcHkMEbBQzNtpkCDebIQESIAESIIHECqwzZ85oSRjEY5UvX54eqzhNSBvFjI02xQk/myUBEiABEkhjAr57sOCtwhJhtmzZ5MiRI7JmzRqtwdegQQP9g7iss88+O42HxFzXbRQzNtpkjjhbIgESIAESIIH/EfBdYCGYHeVw+vTpIwUKFFAjUAAapXJ27twpN910E4PcDc1OG8WMjTYZws1mSIAESIAESCCxS4QfffSRFCxYUOrUqcOhiCMBG8WMjTbFcQjYNAmQAAmQQJoSSIgHC0uE3333ndx2221y4403qifrrLPOStMhiF+3bRQzNtoUvxFgyyRAAiRAAulKwHeBBdDHjh2Tbdu2ycqVK2XZsmUa8I6iz40bN5ZmzZoxBsvQbLRRzNhokyHcbIYESIAESIAEErtE6OWPXYWHDh3Sws81a9ZkDJahCWqjmLHRJkO42QwJkAAJkAAJJE5gIcgdyUQrV64s1apVkzJlymhOLB7mCdgoZmy0yTx5tkgCJEACJJDuBHxfIkRNQsRfbdiwQRYvXiyrV6+WQoUKSaNGjTRFQ9WqVSV79uzpPi5G+m+jmLHRJiOw2QgJkAAJkAAJuAj4LrC89FGjcPfu3TJq1ChNOtq6dWsuERqaojaKGRttMoSbzZAACZAACZBA4pYIg7FHoPtnn30mbdu2pQfL0AS1UczYaJMh3GyGBEiABEiABBInsH7++Wfp0qWLFCtWTJcFUfS5aNGimtV94MCB0rdv34wEpByn2AjYKGZstCk2yvw0CZAACZAACfyVQEKWCH///XfZtWuXLF26VJYsWaJpGs4//3y58sor5ZlnnmGaBkMz1UYxY6NNhnCzGRIgARIgARJInAcrEHukaTh69KjkzZuXy4MGJ6eNYsZGmwwiZ1MkQAIkQAIkoAQS4sFCYDs8WPv371cjkKqhRIkSzOZueFLaKGZstMkwdjZHAiRAAiRAAv4LLIirmTNnyuTJk6V+/fry3//+V5cJq1evLk8//bQuFfIwQ8BGMWOjTWZosxUSIAESIAES+D8Cvnuwfv31Vw1k7969u5QuXVotgchCmgYcXbt25TKhoRlqo5ix0SZDuNkMCZAACZAACWQQ8F1gIZN7v379pHfv3rqT0DkOHjwoQ4YMkQEDBtCLZWiC2ihmbLTJEG5tJtX7Z5IV2yIBEiCBVCbgu8DCEuH48eMFQgvpGs477zzlu3XrVvViDR48WPLly5fKzH3rm40PexttMjkgqd4/k6zYFgmQAAmkMgHfBRZgnjx5UiZNmiRvvvmmVKpUSQUVSubAe4XcWDzMELDxYW+jTWZo/6+VVO+fSVZsiwRIgARSmUBCBJYD9MSJE7J9+3Y5fvy4VKxYkUuDhmeajQ97G20yiT3V+2eSFdsiARIggVQm4KvAwvLgmjVrZN68edKpUycVVAhwRxb3woULM02D4Zlm48PeRptMYk/1/plkxbZIgARIIJUJ+CqwZs2aJW+99ZbuFKxTp47uFkSC0T59+kiVKlVYh9DwTLPxYW+jTSaxp3r/TLJiWyRAAiSQygR8E1jHjh3TPFcPP/ywXHLJJZmYwos1ZswYufDCC+X2229PZd6+9s3Gh72NNpkclFTvn0lWbIsESIAEUpmAbwILRZ5DFXPes2ePiizUIsydO3cqM/etbzY+7G20yeSApHr/TLJiWyRAAiSQygR8E1gIaEcKhlatWv3FgwXA4QRYKg9CvPpm48PeRptM8k/1/plkxbZIgARIIJUJ+CawAHHu3LmyaNEi6d+/v+TJkycT1w0bNsiUKVNk0KBBGbmxUhm8H30z+bA31Zapdvzgl5VrpHr/ssKEnyEBEiCBdCTgq8A6c+aM5r+aPn26PPTQQ1K3bl0555xzZPPmzTJy5EgNcr/pppvScRzi0meTD3tTbZlqJy7ADDSa6v0zgIhNkAAJkEBaEPBVYIEoUjVs27ZNZsyYoclFcVxwwQVy//33S82aNZmqweC0M/mwN9WWqXYMYjLaVKr3zygsNkYCJEACKUzAd4GVwiyt65rJh72ptky1Yx3s/29QqvfPVu60iwRIgARsI0CBZduIGLTH5MPeVFum2jGIyWh5Gxv7Z4pVKvfNFKN0aIfzIB1GmX00QYACywRFS9sweSM01ZapdkwiN2mTybZM9tFEW6ncNxN80qUNzoN0GWn2M1YCFFixErT48yZvhKbaMtWOSewmbTLZlsk+mmgrlftmgk+6tMF5kC4jzX7GSoACK1aCFn/e5I3QVFum2jGJ3aRNJtsy2UcTbaVy30zwSZc2OA/SZaTZz1gJUGDFStDiz5u8EZpqy1Q7JrGbtMlkWyb7aKKtVO6bCT7p0gbnQbqMNPsZKwEKrFgJWvx5kzdCU22ZasckdpM2mWzLZB9NtJXKfTPBJ13asHEe2GhTuswH9jM4AQqsFJ4dJm86ptoy1Y7JYTNpk8m2TPbRRFup3DcTfNKlDRvngY02pct8YD8psNJyDpi86Zhqy1Q7JgfUpE0m2zLZRxNtpXLfTPBJlzZsnAc22pQu84H9pMBKyzlg8qZjqi1T7ZgcUJM2mWzLZB9NtJXKfTPBJ13asHEe2GhTuswH9pMCy9o5gNJBc+bMkYkTJ8qJEyfk4osvlg4dOkjlypVjttnkTcdUW6baARxTbZlqhzb935RdNf7ykPPXFHNT7XDsOHYm54DptmJ+GLCBhBBgDFZCsP/fRQ8dOiSvvPKKtGvXTsqUKSOzZ8+W7du3S/fu3SV79uwxWceHT2QPDXIiJ5MPRM4nzieT8ymmhwA/nFACFFgJxS+ydu1aWbhwYYagOnjwoIwZM0Z69OghefPmjck63uh5ozd5o+d84nzifIpsDpjkFNNDgB9OKAEKrITiF1mxYoUsX75cunbtqpb8/PPPMnjwYBVcJUuWjMk6PhAjuxmSEzmZfCByPnE+mZxPMT0E+OGEEqDASih+kVmzZsmePXsyCawBAwZIly5dpFy5clFZd8UVV0R1Pk8mARIgARKwj8CqVavsM4oWRU2AAitqZGY/EE8PlllL2RoJkAAJkAAJkECkBCiwIiUVp/M2btwoCxYsUA8WgtoRgzVixAjp1auX5M+fP05XZbMkQAIkQAIkQALxJECBFU+6EbSNXYTPP/+8dOrUScqWLSvz5s2TNWvWSM+ePSVnzpwRtMBTSIAESIAESIAEbCNAgZXgEUEerJkzZ8obb7whp06dkgsvvFB69+4ddfxVgrvBy5MACZAACZAACbgIUGBxOpAACZAACZAACZCAYQIUWIaBsjkSIAESIAESIAESoMDiHCABEiABEiABEiABwwQosAwDZXMkQAIkQAIkQAIkQIHFOUACJEACJEACJEAChglQYBkGyuZIgARIgARIgARIgAKLc4AEEkDgzJkzmliWBwmkKgHO8VQdWfYrUgIUWJGSSoHzkHPr6NGjki9fPmt6k442HT9+XEaOHCkPPPCAFCtWLKKxSEdOEYHxnEROkVGLNyfO8cjGgWelNgEKrNQe30y927x5swwZMkRefPFFKV68eNx6/t1338nvv/8uZcqUCXuNdLQJD7fx48fL119/rYweeeQROeecc0Ky8otT2AFznZDONtk4x20aO87xaEaD56YqAQqsJB3ZP/74Qx/Qx44dkypVqsi5554bsCcnT54UnHveeefp3xA+4R7msSJZvHixfPXVV9KxY0faFIAAMva/8sor8vHHH8u4cePkkksuSSinn3/+WT744ANZvXq1tG/fXi677LKgU8Cv+WSjTW4otsxxeKQXLVokP/74ozRu3FguuOCChI8dDLBtjv/6668yffp0vS+hLFn58uWt4BTrvZaft5sABZbd4xPQOrwdTps2Tb788ksVTH/729+0vI43puf06dPy7LPPao3D1q1bx62niLX48MMPJUeOHPKPf/xDduzYIW+99ZY8+eSTfxFz6WyT8zCEKL7xxhvliy++0D/PPPOMnH322ZnGxy9O27dv11qYd911l4r12bNny7Bhw6RIkSJ/mS/pbJONc3znzp06d+644w6dP6+99prWMK1Tp07Cxs62OY575W+//SYvvfSSVK1aVYXfwoULdc4XKlQoYZzidjNmw1YRoMCyajhCG4O3sI8++kjjqHDDf/jhh/WG0bdvX2nWrJneWHFDOXLkiOTPn1/OOuss/T2KRmfLli2uPR0zZoxMnTpVhd4111yjN7AePXroTYw2ibgfhvA2gEujRo30Adm8efOEjB3E+XPPPSe33XabPnzgEe3cubPceeedOrcwf/weOxttcr44iZjj//3vfwV/8uTJk/H9hScaYzN27FipVKmSNGjQQPbt2yejRo2SEiVKqOcYLzt+j52NcxzL2I899pi+YN53331638Q44p6YqDke1xsxG7eKAAWWVcMR2BjnRomH4RVXXCHr1q3TN9ann35avVZr167VYtGDBw+W77//Xr1WONdUnFWg3UAIYsXyFkRdrVq1ZMWKFYJlk/3798vNN9+sNl5//fVSvXp12bZtW1rYFGoq4Q26Ro0a+jB0Hxg7cMTYgd3LL79sdOy8Nrk9DFhSmjt3rtxwww2yadMmLTreqlUrtQGxehUqVIjL2Nlok41zHJz+85//yPvvv6/fn1y5cun3CnMGGyReeOEFqVmzpmzdulW92RASOOfEiRMqmOPxvUuGOe62EeM6YsQI9aRDeEKYHjhwQL3reLnxa44nwWOGJsaBAAVWHKCabtJ5C0N8DLwLP/zwgzz11FN6Q61cubK+leGBiFge/B7/xxusiSPUbqBvv/1WRR68HqVKlZLJkydL27Zt9caPB/ktt9wit99+u75Jp7pN4ViDCTx7zvINeCAGC6JrxowZ6o3AmLZs2fIvy4Xh2g72e6/3I5CHAd4rPJzxEO/Tp496OvHwwRv+gAEDJHfu3EbHzkabbJzjzphCLGFc8NICcQ4xjjlz1VVXqTcb33uIr/r16+vYwTuDF6t4fO/CzcNEzHGvTYFi9/bs2SP9+vXT+Vy6dGn9CL5z8NjC4w5uJu9P4Tjx9+lDgALLgrHG0h8eZE4MlfcmgWUA71sYvEXz5s2T/v3761srHp74PwSOiSB250EIu0LteMPbIG5SWOZavny5Xh8B9fgZxF+XLl2MEbbRJsQtYYOBO/7NHXiMBx8CahcsWCCfffZZRrwV+gIv4z333CMXX3yxIHgc3Ewcjk1Lly6VJUuW6FhAcAfzouHBeNFFF+lDedmyZQLhXLduXRXNppaWbbTJxvnkHX8ILLxgTZw4UYXv66+/ri80SO+BedarVy/1ICNEAILhzTff1JeeokWLmphK2oaNczxQ54LFExYuXFgFFZZRu3btqt9ViOpdu3bpS6mpOW4MOBtKGQIUWAkcSnh2sCyDAHHELCFYPdhNAjda91uY983WdDewNIGH8+OPP66xHaF2vP3000/6drh7927p1q2bvmnjjRDueJM3L9tsOnz4sD70cNOGmMSB8YPoReAxDjwY4YHAUinGD0s3d999t2zZskX++c9/avzc+eefb2z43DZdeumlunMUwekQ3cE8DHjgwAuCuL2rr75ax9CU2EPHbLQJdtk2n9yTAPcGfK8goLBLGOOIJeSVK1cKxrV79+4qihFvCa/VqlWrNHwAXm4IClOHjXPc2zfEmeLAPTRYPCE4gWWHDh3UA8iDBPwgQIHlB+Ug18CbIR667dq10zepUAG+uHG+++67md7C8JCG9wtvsKYP3OCdhzO8H5988knQHW+49i+//KIPadjiiIt0sMntSURcHG7ytWvXzoi1gvcBnqrhw4eryInnw9Dh7bYJ3iikhBg6dKimYQjmRYO3CqI4b968KoxNHzbaZOMcd7h7g7OxzIV7AGKvkDsNcXIIfIeHGGk1TL7IeMfexjnu2Agv3sCBAzWXHDy2oeIJsbsZLxEmBajp7wnbSy0CFFgJHk/svMNW/YIFC6rnIFTQMW4M8XoLCxTki5u883CGeIAnxtnx5gc2G21y9xvLDN98843GT7Vo0ULjqxA4Cw8VvAk40AcEsCPgP9D2edMcvTbVq1dPl5cxdyB84V2LtxfN2ydbbLJ9Prm5wVaIKCz/O/nksMyF+YYlX4hgLMnjwEtNvASWjXPcywkvNTfddJN6ibHZJlg8oXsnpunvHdsjgUAEKLASOC9w80JcDPKy4CFYrVo1tSbUTeLgwYPG38KCBfk6O3DwcMbuMuxgcna84cYfzxuWjTa5pwp2aCHAGHm/sGyDjQd4ICLwGDs5sQEBS2/wkuABgKBk7w5C01MvmE3wcjrLyyiT5IcXzembLTbZPp8Cxe3t3bs3U1gAvMTxesEKNBdtnONYDsT3DPckePPwHcMOasSkIbecH/GEpr+3bC91CVBg+Ty2iJ3C0huCx3FgWfDzzz/XOCxnK7bfN4lQZS3cO3BKliwpr776asaON+SWidebc6JtCpR/yJkqzq5NLEdAOOH/4AIvJN6kkf8LwgvxIOvXr9fAYwicQIkNTU2/UDYh/w+Wlx3vh19Fpm2yKdHzKdQ4B4vbw1Iz4vQOHTqUIdhNLnMlyxz3ZqtHzCKW3HEgRhS7YJ3KEXg5xc/iFU9o6vvKdtKDAAWWT+PsDlqFpwo7gRxx4g1Yj9dNItgNNVRZC9jtXZowuePNRpswJebPn58pXsk9TSCKEdSPrfMQWDjgWUTAOpZRnVgrLP1ee+21xgOPA03ZcDbBc+Wn98N5eQjFKR422TqfvGPm1DJE7FuouD3EP2LcUN7FdHDWnu+2AAAbKUlEQVR2MszxYNnq8b1755139DuKnbhYLsWLDV4eENsaz3hCnx4ZvEwKEKDA8mkQvUGr3svi9/CCwIsFT0c8bhLYNTVnzhyNw8ED2V2bC4GzwQLZ47k0YaNNGBtn12bTpk0FcUzeA0uBSPjolCjC+fg3vHzO8mC8plaw+nPhbMK29HgF+dpik63zyTsXnFqGDz74YNi4PZNeK7cdNs9xx04sZwfLVg8xhcD2QYMGaaoTbORwVgbi9d1juyQQDQEKrGhoxXCuN2jVu1PLG+8Uj51cjqesYcOGuqPMqc2FFAxYlsTW/GCB7PG8yeOaNtnkDLOTZR0eBm8qBYhOCCnYjaB2xKd9+umncuutt+oDIV5Lp6Hqz9Gm/wljG+dTqFqG8BAnKm7Pxjnuvs2Gy1aPc3FvwlI8Xoa8NT1juGXzoyQQMwEKrJgRBm4gkqBV7ydRlBQ5i0zmRfJeAzdUbGnGziTEUDmxKTgPtbn8DGR3CxnbbIJtjii+8MILtRiy90BNwQkTJmgSUdQVxLJvPMcO1w/1Ro/lJNok6lm0cT4Fq2WIcUXckN9xe7bOcff3LFy2+jjdvtksCRghQIFlBGPmRqIJWo3D5QM2CeHmeMVC1eYqW7asb4HsttkUrMwG0iwglshUbcdoxhwbIpChG0vGSDg5cuTIkPXnomk7q+faaBP6ksj5FCj2K5p6nYjhgwCLd9yebXMcO1zdoQqoeuA+/MpWn9XvAj9HAqEIUGBlcX4EKh/hvBEmKmg1UFdwg0JC0lmzZmksEXa5BarNhfxbuLkjjxM8ISYD2b122WhTqDIb2MkFz5BTZiOLUybqj8G7OG3aNN0lhZg5ZPrHBgnEmgSrPxf1RaL8gI022TCfggWMR1qvM8phyNLpNs1xzCN47JGmxglVQLoa3Du9u22x9O1napEsweWHSCAAAQqsLEyLQOUjnGawIy9cssl4xTN5u+LksUHR5a1bt2p+rdGjR+uDOlG1uWy0KVQGfSyboswG4nqwrOqUxMnCtIn4I3irx9IIhAOWKWED5hV2KTZp0kTee++9uNef8xpro02w0Zb5FCpg3M96ncEmmW1z3LvpB/McIgpFxjHf4xGDGvEXkCeSgCECFFhZBOkttuxuBtnZExG06q7/581BhDdGeGKwbOGIBj+27SfapmDb9p0YOXgiGzduHDKDfoUKFTSQNl478Jy5gzGCmENpHWSCRzwcgnZRvBc7phBbhKSKTzzxhObWilf9Ofdcts2mRM+nULeLUAHj8azXmUxz3OHnbOpBShO8uEBQQYiitideUPGd40ECyU6AAisLI+gtH+HN0I2bqd9Bq47nDNmMYQ/+j3QMyBGDEhI4EOeBXDG4gWFbc7xFgw02OQV9kUIBS5843DvxsPSHJQkkBcVSXCLLbDhv9ag5d+edd2p2+Keeekp3K8Jz5ohm1K0MFHSfhakc9iM22WTDfAoFLNymiHjV60yGOR4s9stdwB5s4VlHzKGT/iTsBOUJJGAxAQqsKAcnWPkI7+4xP4JW4V3ATd0RDniDxhKgE8fg9aTBWwPvBwQFRFY8tjTbYpMTI4d0CU7Rarwt40DcB5I2eoWx3xn0vVn9A73Vez2lEIfz5s2Ttm3bakJT04dtNtkwn4J5iBIdMJ4McxzzM1TsV6JCFUx/b9geCQQiQIEVxbwIVfoDtfr8jhuAd2HUqFG6pASB582lhVix7t27awoBxO4sWrRI8FDAG2K7du10V5rpwwabvDFy7qLVEJcQUtdcc01G8WVwQy4wLMMheDzeZTZCZfX3bkDwZvk3PV5OezbaBNtsmE+BPESJDhi3bY4j4SfiBuF5yps3b8Y0jST2y49QhXh9b9guCYQiQIEVgo53C3Hp0qVDlkjB7/08Ai0Z4QEN7xSyG8MeLEtMnjxZdwhi+bBFixby+uuvS4kSJeT22283bq4tNrk9P/DUITWFU7QaeatQYsPx4sFDAZGK5VSULol3mY1QWf2d0kT79u3L2LWIXaCYi7Vq1TI+Xk6DNtoE22yYTxgTtxc0EtHgx6YIm+Y4AtQnTpwoSGmCncrOAVZvv/22oG7npk2bZObMmVo4HgWbUSzdr/jGuH1x2DAJhCBAgRUATqgtxBAqNpRIqV+/viBnzN69e/Wm5uRpQnwYAkWLFCmSKY4B8SsQGgi+xxIiPFsmBGGwhKqJtClQjJzbMwShhdgPbA9HFnYIGGwAwC69eCcKdUQDHjC5cuXKCPB1T8N4liYKdi8IV2nAL5tsnE+OJ+2VV17RFBmooZho0WDbHIfYQ6ktxA1COBUrVizTVMMO5kTGN1IFkEAiCFBgBaAeagsxvBwQJ36XSAmXvBQxX48++qimYsCbIuyrWLGilmzBcgLc8Lt371bhhcDpyy67LOb5ZqNNwWLksOznLlqNB7lfuXUC1ekLlIvMPSDx3oBgo022zSf3TlN4f+EJdrygCAdIlGhI5ByHtxceYFQ3cN9D8JKC2EAcKLnlTbXgd3xjzDc3NkACBghQYAWAGG4LMbwcpkukBAukdTweoZKXIuYBS4LIj4QlwG7duv3FE4M+IZ4HxVAjjRWz0aZQcz5cjBxSIPgd7xGsdmDt2rXVa3bo0KG4F4f2MkuUTck0nwLtNK1Zs6Z6ivEH3t9EiIZEz3F47yGe4A0HB7zI4X6CndO4J8IjPHDgwL+kWoAYxc7qeMc3GngmsgkSMEYg7QRWoJt8pG/z8dxCjEDaOXPmaGoFxC24y0dccMEFYZOXGpsRroZstMndT++4YVkCN/2bb75ZrrrqKj0Vnj0s/SEmBg9F056hUKIB1w9VO9ARfJ06ddJdjaYOG21C32yfT27+gXaaOvFx33zzjS6/Iw9ZvEWDDXPczcUReIhJ27Vrl9ZPbNasmaaFwbL3gw8+qOMcKNUCdj3GO77R1HeI7ZCACQJpJ7C8O4JCvc37tYUYNx08FCEC8Ea4evXqjPIR2N2GN2W45f1MXmqbTd5dSsHGDcuhfsbIhRINiJHD2MHzgUz6yLOFnFaIvYI3ETFgpgVfOCGTKJtsm0/hbp7Bdpoif9zw4cOlQ4cOKopNigbb5jh2HMMm7Lh1xyZizuJFELGeSAVTrlw5TRsyfvx4ufbaa3UDDdLBPPDAAxk7dcPx5u9JIBUJpJ3A8u4ICuVhQK2seC8pIVgVBXxxM9q/f7888sgjGvjcunVrga24aeFA4kkkCcUbI5Jirl+/XrN5I1jbW7sr1olqo03eXUrBxu3ee+9VTvGOkYNgQFoHJ41CMGEMUYWgXz9qB9poE+aijfMpmCfU2TwSaqcpyrnEI6u/bXN82bJluiEGYQXw2DkxV05VCMR04oVh3LhxussSOwLx8oB4teXLl8uaNWsESXOdPH2x3pf4eRJINgJpJbCcJIpwbTs7gpCywG8Pg3uSOCIKLnUsYeEhiSDRQOUjEGuFmzB2MuJNETcvBN2aPmy0ybtLacqUKUHHDW/QpmPk3IzdggHLkvCYBRPGLVu21Dd9pFjAUgrGGcIY5W+KFi1qbOhstMnpnC3zCUvvOCCQnCNYYD2qH/i909SmOQ4+CKZ/6623NIceXhCQOw/L79g4g92C8FKhADo8sf/61780ge99992nm4B4kAAJiKSswEL6gk8//VTwgMMNFUGY8EZVq1ZNH4avvvqqipMCBQpoDiQ/PAxYBkT8xqWXXqreDxyIXYDYw1Ig3gQhrrzlI+bOnauiKh7Z122zKdJdSiVLlvRl3PBm/u2332osF97EMXZ58uRRzyLEUpkyZVToYuyC1VXDPDO5Y9FGm5ybqW3zCXbhXoD0CgsXLtTvHTyc999/v5ocavMIxtPkuLkZRbITz685HuxBiHsmAtaxHAhvPrxYSE7cuXNnvU9BEH7wwQd674TnCnzxEhjPfG18aJNAMhFIOYGF2nIoiIsbGG4IdevWla+++kpd2Vh2wxsWDmebfM+ePVVsxdvDgGviIY3rYZefO6gZXivkkIGIgmdj9uzZ4k40Ce8EvG6oQYe3R5OHbTZFuksJb8kQOfEcN6dAL/hjeQRLIljyw47NlStXZohijEugtAvxEMY22uSej7bNJ3hhcB/ARoJ69eqp5wUpBa6++mpdgsdLC3a+obg2DnwXkcPt+uuvj1v8kE1zPJAgdsYT8WUQV9g1CO/6u+++q8vd8O7hpRQvDogbve666zIlFzV5f2JbJJDMBFJGYOFGgbep1157TYUUspTjLcu5aXoTO7p3BGE5Dg9r7ArCjTZeS2+wBQ9diD+89Tn24efYLYSbVfPmzdVLEu/YL/ektcmmaHYpxXPcsJyMh8vll1+u8W+OsIXAwls9xg8i2PEswksa700RNtoU6OZn03zCshWWsCACAh3eep24L8CrhV2o3lqVpm70tszxUC99brEJrx/iqcAQL6i4zyJrO74HF110ka4QxCNUwRRvtkMCiSKQMgILsRRdunTRNyssAzoHluBwA8DD0Lv05ld2avfgQkhBPDVt2vQvb314s8VSE96gsWOwePHivty4bLPJhl1K8HIgjgtCCkG+zuEIczxwEIOCtBAQxXXq1NGyRPEUxjbaFOjGZdN8gsBCGABCBeBdwzIWQgcQj4WccfBkwavsx+YRNysb5rhjTzBBjN9jNQCJlzGvHRGF7wDmPzbXIOFopHn1EvWQ43VJIFEEUkZgOYG0WALAkgCE1bRp02T+/Pm6VR43gkCJHeOxTT7cYEJIoTbesGHDNLO6c+DNFsuVY8eO1Wzr8MSZXhIMZptNNtmwSwmJERFjggeL9wGCBzXmGDxcWJJ2RDHiUPC7eOwww7jZaJPt8wk7cyGg4GksW7as3HLLLbpUCO8xPDBYakaskx+bR9ysbJjjjj2hBDG+A5h3gb4H4e5z/D0JpDuBlBFYbnc3YgRQtuHWW2+VNm3aZCzFOYHuphM7RjuJnCUCiCtvSQkEMJ88eTLT8mG07WflfNtsSvQuJXiLsPkA4txbnxAxWYjDQlJFPLT9EsU22hRsrtk2nwLZiR1yyEh+1113ZeUrE/NnEj3H3R0I9oK1bt06fTHFfHeHNMTceTZAAmlAIKUEFsYL7m48GEeNGiVICug9EuGxCjSPsKSJN2s8wJE/xobDNpsSuUsJIgpv7cjpc9NNN2UaHgS0O3FYSNPglyi20aZQ89am+XT69Gn1RDq7dw8cOKAhA/BgYZNCoo5EznF3n4MJYoRWIOYKefrgoeVBAiQQOYGUE1ih3N2RY4n/mc4SAW5geJA7N/74Xzn4FWyzyUnimahdSlgaQTwclnKdhzC2qyOuBxsR7rjjDt/jT2y0KdiMsmU+QVzhRQYebMQ+Ir4Rwe1I14LYq0TGECV6jrvHziZBnMj7IK9NAqYIpJzAAphg7m5T0Ey1A48Ebv758uUz1WTM7dhmEx6GyD+ViF1KEAiLFi1STwe8jIjV+fe//61b/rG1PxGi2EabQk06W+YT7Hj//fc1zQYSCyN5pjv+MeYvTgwNJHKOu822RRDHgJIfJQGrCKSkwAoV/2EVfRqTFASw4wxJRSGGK1asaEUsio02JcVg0siQBGwRxBwmEkgFAikpsDAw2DKPNzJs0eZBAiRAAiRAAiRAAn4SSFmB5SdEXosESIAESIAESIAE3AQosDgfSIAESIAESIAESMAwAQosw0DZHAmQAAmQAAmQAAlQYHEOkAAJkAAJkAAJkIBhAhRYhoGyOXsIoPgyDnembuQ/WrlypQwdOjRjNyDSeiBBLXISOdnZI+0Fioy/8847UrduXS3HZOORVRsPHz4sTz/9tJZtKlWqlC9dy4qtx44d05qRyGsVyk6ch3Hv3LmzIEFsOhxZ4ekHF2xAwncOtWMxz5A2A8XuUd+QBwmkCgEKrFQZSfbjLwQgsPBQRbkkHMje3b59ey2PMnHiRN1higcQbvJIZjp79mwVFNHkJdu5c6e8/PLLmpA0ms/5OVxZtRGleUaOHKlJOv3qW1Zt9ZNnMl3LVp4bN26UKVOmZHzfpk+fLj///LN07NgxmfDSVhL4f+3dy6uOXxQH8GcihJKBIsklA7kl5BqhGJFbbpESZeIWSgqZKMXIQMglSgYuA0lEyX2AoqQoKZkw4g/Qr8+urX0e53kcv3Pe4827n5Jzep+991rfvc67vs9a69mrFoFMsLKB/LMIIFgcjJZE8RBFp1V//vy5OHr0aCBYL1++LJ48eVLMmDGjuHHjRjFy5MhAmNasWVNs27YtkDG9Ic+fP1+cOnUqYLV169bQiFsj4U2bNhXmXL16dWj+3KNHj3CPFiivXr0K6/t5x44dxYYNG8LhpNZ78OBB4bw2h0xqu8PBmN96e/bsKZYsWRLu1QvOk/7AgQMD2bHe5MmTA6Hz5K9p+NSpUyvXK8u4d+/eQg8+a+ktJzqlFZDTzOl59uzZ0GZq5syZxbRp0wqdBpDOeKiqJur0XLVqVaHnJ1zNNW7cuHCAZ8SprIcm2MeOHfvpUKNeaReDT58+tcEzlbU8X2q0z58/L5BBe5LuVXmM++7fv1/s3r27sBYH71wzcs2dO7fYv3//L2ecVe19+ZBZp8TbRz1Q2ZCf7VOd3mygykbq7KdOx9S2Pnz4UGjr5P+yfZpDg2v7tWjRomADugRoHfQn9vl/9Uv3Lza5d5jwunXr/tnvo6xY6yGQCVbr7XnLaHzr1q3CkzKCxdFwpGvXri1Onz4d2t/06tUrRK845vfv3weCtX379nBi++HDh4uNGzeGE9ylFb98+RJSSw5i5Dw9afvs8uXLAU8OLL04L30vOW2pR6SJY0dKjLlw4UJouTNq1Kjg6ETaELpv374V+/btC44Oabl+/Xpx+/bt0BR8yJAhxebNm4uJEycGOen29OnToN/v1iMbUnTy5MlAmpAXbaU08fWz1JrP6Oekes4WKSRTjABG/US0pkyZEkgJckkXMpw7d65SD+Tm3r174T5kjl7IWhm3iKe0bh0uKdbGDB06NBDNujHu69mzZ7F06dJAIhDpAwcOhDZI9lvbHKQover2vrzfyDWbef36dSCdR44cKd69e1epd92eVX3GJn6nY7QterVnn0hxea/ZogcA2PyJfdbta51+ETvkyn3+Pg8dOtQUh/i2zBdkVrThCGSC1XCI8wJ/CwEkQWsb5ObEiRPFsGHDiunTpweiI3KDNIlgqd0RCdIcXK86JENNjwa3sRG3k9P1IUSAOCPEY/jw4cExawidOmbEwXhkLvYwREqQqcWLF4fo06RJk8JaIilIjn+xLkhUoU+fPsWKFSuCkx47dmy4V5QEGULaEApRDq1fkK269aKM5qe3343naM2PKA0ePLiNHAgfksfpiu6ll8ggx4gEwdXn2s5U6eE+OlkfVtZFdqVlEc7U2aay1s0Xx5hLxE0ND8JcNWbZsmVBV5Eaa5JHCyYRE7rYE3MgaeWrvb0vN2hna4g3m7GG6KCrSu/Ro0dX7pnxVfvJzup0TG0rdrQo22fZ5tg7m1q/fn0g9R21z7p9rdMPiXPFyNX379/D32TE7G99X+R1MwJdjUAmWF2NaJ6vaRDg9DyNiypcvHgxOBHtbnyZi85cu3YtOESpCZEs9yFN0h6epjmy3r17h0jHzZs3QwRJ+sfTtnQdh95ecTUidPz48UDsEKVIZGbPnl1MmDChzRgySiulaTgEjhwLFy4M9U8K70WYpMEuXboU9BCJ8eQ/aNCgwrwdWU+6EOkrX+Z0pXJEkil6hRiml+jPo0ePAlmEITy9KFClB3IIX4RRk+yqYvO0WJ2sVfNFB00mY6R7EV7Roqox8+fPD8Rh165dxYABA0IEE0GgGwcPf3OkxAkGVXvfXjH2169fi6tXrwYZjGMvVXojd1V7Jm1Z9ZnUZJWOCxYsaGNbVcX/ZZsTYYWHvwXYpDZdZ591+1qnXyTs2k+JJks59+vXr2m+N7IgGYGuQiATrK5CMs/TdAhwDlI8CrRFS0RqFNIiBPPmzfv51qBIVlofhMhcuXIlRHvUyKhZ4nQ8YYt4+R35QqQ4Ug4iLQI33rqIEIKGsHlDSjpKeuzMmTMhVWY+MopEqUXymRZPPkMAOXHRGVErRE3KU02X9KQoGRkiYapbL8r49u3bNmulG1aWA4k0v7fuymSCfnSg2/Lly0PKsk4PkSvkBh4c+Js3bwJRRGrMES+RlSpZU1yQtHSM1CQyKzVXhSUHHnFHKETKyNO/f/+AaXsvKkh/Ve19Gm0R0UOuYoF2jECysSq9rVm1ZyKlVZ95UaMjOpIvxTO1z/b2GlmHh7q+jtpn3b7W6Sd66iq/hNJ0XyBZoIxAJxHIBKuTAObhzYuAQmpvDc6aNSsQJM6ccz148GBwqkiVL/tywTUigxSJ3nCyol/GKwxGOkSNEKIXL14EohDnjkgYz+mbnxNCktTncMDqpu7evRsiKQgVIsOxIV9qvzg6Ts7viIwC91gILrKFzCCKyJ0oG10cO1G1nshSlBEJQJisp8Df8RLWRyTVoIliIARwouePHz8CEUlJEB057i1btoSidnMpJq/Tw2fkQzLJDa/x48f/8sYYrFNZq3CxXryMEU1DSOtkQL7ifSmBti8icv7FPUnnrtp7excvxepqruAHV6lIqegRI0ZU6l1nI3fu3KncTy9o1NlLalspnukeRpw8GJBXelxElJ15oOiofdbta51+5RcEmvcbJEuWEegcAplgdQ6/PLqJEVCAjdQgFciAC8FSRC4No3C8vYJrRMYbdFIZMU2kcFg91Zw5c8LRDpzRx48fQ/0WZ5qm+JAkDuvZs2fF48ePQxG99JOoQrm4W/pQRAKhstbKlStDMX3fvn3b3FtO2aXpQhGHqvUQySgjgqNgXtoqrhXlUg8joiAlKUKEAEnzqMMqX6KACI1I25gxY8LHdXpYC2FzDEZ8UQC25dqusqyIS3u4pPKkhet1MqT3pQTaXGmdVDp33d6nBAt27ENaz4XUI+cIapXedTZS91lH7YUcKZ6pfcYzqMimLtH5bYi7Fw7+xD7r9rVOB7J5iEDw2GSrnEnWxF+VWbQGIZAJVoOAzdO2JgJp6i5NZTUKje5ej3N++PBheHtRqvVvRSOQFxFF0TC1VGmxfKOw7qp56/asu/dT6tUDCEIYX8jorJ7drUNn5c3jMwKNQiATrEYhm+dtSQSkwNL6nkaD0J3rccaiMyIOog9/89Rt6S+kQA3azp07f0ljNhr3zsxft2fdsZ+K5L0YIMLlZQr4xbPQOqNXHNsdOnSFnHmOjECjEcgEq9EI5/kzAhmBjEBGICOQEWg5BDLBarktzwpnBDICGYGMQEYgI9BoBP4D84JZV0GbtG4AAAAASUVORK5CYII="/>
          <p:cNvSpPr>
            <a:spLocks noChangeAspect="1" noChangeArrowheads="1"/>
          </p:cNvSpPr>
          <p:nvPr/>
        </p:nvSpPr>
        <p:spPr bwMode="auto">
          <a:xfrm>
            <a:off x="4343400" y="2209800"/>
            <a:ext cx="4800600" cy="48006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png;base64,iVBORw0KGgoAAAANSUhEUgAAAlgAAAFzCAYAAADi5Xe0AAAgAElEQVR4XuydCfxN1fr/nwyVTJkvIlNJMlY3FEJFXU2aUCRJQkiiKHNSUpE5ka7cJElFQri3CJmnypAxolKS6Ub9X5/n/vf3t7+7M37POvusc85nv15e+H73WftZ77XO3p/9rGc9z1l//vnnn8KDBEiABEiABEiABEjAGIGzKLCMsWRDJEACJEACJEACJKAEKLA4EUiABEiABEiABEjAMAEKLMNA2RwJkAAJkAAJkAAJUGBxDpAACZAACZAACZCAYQIUWIaBsjkSIAESIAESIAESoMDiHCABEiABEiABEiABwwQosAwDZXMkQAIkQAIkQAIkQIHFOUACJEACJEACJEAChglQYBkGyuZIgARIgARIgARIgAKLc4AESIAESIAESIAEDBOgwDIMlM2RAAmQAAmQAAmQAAUW5wAJkAAJkAAJkAAJGCZAgWUYKJsjARIgARIgARIgAQoszgESIAESIAESIAESMEyAAsswUDZHAiRAAiRAAiRAAhRYnAMkQAIkQAIkQAIkYJgABZZhoGyOBEiABEiABEiABCiwOAdIgARIgARIgARIwDABCizDQG1o7o8//pB///vfMnLkSPn000/VpKuvvlratWsnTZs2lXPOOSehZv76668ya9YsyZ8/v9x2220x2fLnn3/K4sWLpX///vLZZ59JjRo15LXXXpPLL788o93x48dLhw4dpGPHjjJ8+HA599xz9XfTp0+X5s2bS968eeXjjz9WRjiOHj0qnTp1kn/+858yf/58Wb58ufTt21cGDhwozzzzTEz2mux7TIb48GHMwy1btsg777wjjz32mBQoUCCmqw4aNMjYOMRkSJgPHzp0SOdOvXr15Morr4zpUm+99Zbcd9998vDDD8vLL78suXLliqi9rH4uosbT/CST45vmKFO++xRYKTbEJ06ckBdeeEEFR6ADIgO/z507d8J67jwop06dKvfee29Mdvz888/SqlUrmTNnjrZTpUoVfaBfcsklGe0uXbpUbrzxRrnqqqtk2rRpUqRIETlz5oyKpeeee07Pe+mll1QE4Ni9e7e0bNlSjh07piIM7ZkSWCb7HhM4Hz78zTffyD333CN/+9vfBA/8QoUKxXTVZBBY+P5hHkHUf/755xmiPasdz6pQyurnsmpnunzO9PimC7d07ScFVoqN/Ntvvy3t27eXSy+9VF555RX5+9//LqdOnRKImccff1x7i7frW2+9NWE9NykyfvrpJxVp3377rYqh6tWrC7xa2bJly+ifI5h++OEHeffdd6Vq1ary448/qjCbN2+engfv3ogRI+S8886T//znP1K/fn258847ZeLEieoJpMCKfrpQYMUusKKnzk/EkwAFVjzppl7bFFgpNKZHjhxRofDJJ5+okLjhhhsyegeRNWTIEKlYsaKKK8eDBS/Nm2++KVOmTJEVK1aol6dr167SrFmzjKXEQJ4D5+GJC0DYFC5cWIUOrj1z5kxZs2aNijoceKOH6HP+jbd756hWrZp+HnZ5D+9SZ8GCBXW5BPbBCwXP1DXXXJPpY4GWUtxLfrNnz5ZbbrlFVq9eLTfffLNce+21Ai8Ylu7g3brwwgvV+4AlxaeeekrQd3CDwBowYIBeD97BzZs3yx133KFesFKlSqkNuPlieXLMmDECPujT3XffLd26ddOlHcezEa7vbrY9e/bUscSSaqNGjXSZsnbt2nLWWWepVwg8sMwJLxHsR/+ffvppyZEjR6ZlYi872OB8Hv2E5w/ePHDA/1u3bi3vv/++9vnkyZP6swcffFDbjcS+ZcuW/WVsnCVWzDkI17Fjx8r+/fulSZMm8uSTT+ryLvqFA2OG34OlM29wLryvgZZqMYawD8u5sBsvFjjcnkrHYxpuXuFz3vntzM9QXjRH7OM74ByNGzfO8N5B4L/++uvyxhtvaPsYT/S7YcOGmV4I3BM6kCcqEvu9nzt+/HjY72ew5UdnGR7fA4QcYC6hX5ibeKEJdqxbt06/O85LDMa5d+/eGZ8J1Dc3Q8cD6DDH9UqUKKFLpTjatGmjL41Y4nd/DuMMO/G9wYsmPodQBOelKxp+7u8WvhPr16+XBQsWBBzfFHqUsCuGCFBgGQJpQzPOQwGxLrh54WYU6sCDDjcf5yHmPnfo0KF688IDNVqBFeiaeKBi2S1SkYGb+r/+9S8VOnjYug8IRIig7du3RySw8FmIB9zcccOHWHBE1Lhx4wQPPgglxFvBc4WHHm7i8AZiicvpP8TgL7/8okuIzuEIurPPPluXGcHTe+Dz3bt31z+RiEtnHHEz9x4QgHhwXHHFFRkCyX0ObICgC8euWLFiAT+PtvDAgsB+7733MtjjZ2jzH//4R4b4CGUfBL1X/EIY9ejRQxmNGjUqU9fQL8xZxMHhs3369NF4uUBHsFg4Z0zxOcwziDWIMgh/iF/YX6ZMmYjYmBZYp0+fVvELge8+wBVzsEWLFhniMpTAQvxgNGPrzE+3wAr2/YRADXTgRQYM3fMe50EwwRuOlyvvsWvXLhX/+Kz7wPhCAGEcohVYgWzDPerZZ5+V3377LUNAes8DY8drH8l9Jdh3A99jiL5gAtqGZwBtsIsABZZd4xGTNY5Hx/3WHKpBPEDhhWnQoIEug+FtD56dRx99VIOTHa9JtALroYce0pseHga9evVSTwQeeBBtECKRLBHu3LlTHzp79uxR4YLlOngp8OCFlwiCqF+/fip4cPP//vvvg3rCwOCDDz5Qzx08fBBb8PLgZx9++KEcPnxYvX2w65FHHpH7779ftm7dmrGc6NgL796ECROkcuXK+lYO++D5gecoZ86cagce6vBQXHDBBSpcwdLtVYuk726BBY5ghweI03fHswYBiIcYxAk8kLVq1ZL//ve/uvwZCTvn8xCO+PxFF12k4wXxg59BsGBO4CEG5o6widQ+CGBvDJYTD4efwxuFjQ4LFy5UbwQ8ixC2WO696667dGwhPiDq4DGEFxRe1mACC+fgc4i/g6cILxrwNmBsHWaYT5GwcWzH3HF7WMPFgQVaQsJDHf0CR3hEhg0bpi8/2FiBzRRYlp4xY4bOK+/hFSGY55HY74xtIIEV7vvptsHxAGJOgANEFe4ReFmC3cG8z869COOBMcT3Ay8YeNFyPInRCizv9w/scD/BC0fJkiUzBBa+w/je4HdgDS8swgFGjx4d9XfD+93CC6fJGLuYbvj8sPUEKLCsH6LIDYxGYOFB7Hhq3MHm7oeB4+2JVmBhByN2UOEIdBONRGQ4gsi75Ldy5Up199esWVPfSuHuj0Rgff3117pch0DrwYMHqxclX7582gY8eXhg4KGHhwCuibdYJyDesReCDn8gooJ5OCACv/zyS1myZIl6gHBeVgUWlnGdZUuwdGLDIDhg99y5c1VgOQ8PvKm7xWQ4ds7n3eI30I5L52degRXOPuy28gosCA0wDnRguRbzZdWqVRli2ImLw7zEQxPCOpjAwjh27txZPQxYJsROUpwPceC8LEQ6rxzbTQgs99K9e7cqPHWYh3i5cbyl4QQWBCNeFCId20ACK9z3M9DY4H6xceNG3an70Ucf6RJcqOV9R+x+9dVXuhSK3ct169bVFxIIn2D3hlBLhO6NKPDIIVQAgg3srrvuOr0PbNiwQV+anF3Ezvce18R5eHGMhp/3u8UYrMifRzxThAIrhWaBW0SEWyIMdaNwRJHzIItWYLl3T2VVYHltcIbJGziNn0cisJzdhogNgxcLfXK8Gnh4QGQgbgg3VDz0Annc3A92r8CCxwoeOggC75JmVgWWd/edt+/wogXawh8pO+fz7n4F+qz3Z8GC170/hyfNK7CcuRToa+c8sCGwoumXuy3HK4tlQixzYm5ALDserUjZOLabEFiOaAjkZQ33suH9/qB/YOMVmeHmhnuJMNz3080TwhZiFd8VXMN9hBJY+ByWQxG7CGHmHEhbAUEJb2u0HizvrmM3O3jWAt0HvOyduRUtPyc+jQIrhR6YPnSFAssHyH5dIlSQO1z9eOjAy4EbEZbvYvFgOWIOgaPeIPdwN/BwD5VovDCRerDcwc7FixeXAwcO6AMAy1I4HC8NAq3Xrl2ryxoQRjgiEZj79u2T22+/XcqVK6cPFcSaQMBg6SurAsv7cA/mwfJ6MyL10jgerKwKrHD2hfJghcop5izrub0HkXiwYI+ztIzlQYwH2Lg9H5GyCeTBgg1YbsKfYPYHegDb5sEK9/1036/wPUFwN5ZmsXwMTy/6g3ntHf9A9zl8PyEsIWwgkLAU6owrxsIrpBEPiWtg2dgb5I7vIZbJ4UEO5sHCS5LbSxirB8v73aLA8utplhrXocBKjXHM6IXzVoh4BXeaBuzsQ9wRAlXhVkdAK97q4c0JF4PlBIgjfgRLPBBpTmyD8xbr3kUY7gbuCBYIvi5duugNM3v27JlGwlliQByOiRgsNI7dkoivwuF9+3Z2FeKBgv4h4B1v2ZEKLOfNGPExiPXAgYcB4s8CCaxQfXfHOGFJ8oknntDYKqc9J/7MG2fjvGVHys75fFYFFoLcQ9nnxDE5gdmIk8ESE4QPYrswD/E3ljvxwMZcQFwWPpeVGCwwd5a+0TZ4YEnYHd8UKRsINcx3xOJNnjxZl6Xh/URMXag4MPcDGN85CHgIM8x5/Ik1BssdnxbqexEqBivc99P9RXTmIgQNlquxaxB/YykWLxPBYrCcewvuL06sHZYWsTznpD/BCwh4YOkQ44V4J4gweI/hBfYKLNzTXn31VQ0PQHJhtO3Er8Hb6+xidmLM8uTJo/crfG8wv7BUjOB7Z25Fwy+QB8sZX7xkutPCpNgjhd2JgQAFVgzwbPwo4lAQO4U/gQ53olG8LeKBgZuk93DvIkS8BR6K3qUvt1CJRmC543C8YsaxAx4nLLchJUKwXYRY+gm1/OLtk1tEeWMr3Hmx6tSpkyn2KRIPFh6seAi7d1oVLVpUd69hmcyJJYqk76F2EeIhgwd+pUqVAi6xoM+RsotkORDtBVsiDLSL0G2fk38MXgUcmHsQc/DweXeuundHYscdBCg8rIGOcBn13fPV64GIlI0Tz4UNC9HY4I5txOcQCwSxgwMPee+uumh3ESKWKJLvRag0DdEILKTtwOYC9z0CNkNw4PvnTerrsDp48GDAXZP4PV78IKYRDwWxgzitQIdXYAU6x7lPwavmCCzveU6gOnYIRzr+wRK1BhvfChUq2Pg4oE0JJkCBleABiMflg5XKgahw58DCtSPJg4UHHnbqQLR999132gbEBB6UOKJdIsTWeXjTnDw12JmH5J/eI5J8NdEILGfLPgLQnQB+t6BzMru7k47i95EIrIsvvjgj5gSMkF4CD1S8jUO8YWt92bJlNW1AuL6747vgIYKHB0HaELlg7uQeCpWtOxJ2sQossAllHx5miBkCPzDBQxWxPNgRiTF38kEhABpeBogzJw8WhCnOgSCFBwziDG0Ey4PlnjvOshaWmeBlQCyW+4iEDc7fu3ev9s+ZpxAa8K7BoxtK5G3atEnHCWOG7wq8LsiVZkserGgEFjhs27ZNlwfdcxDLcEh7Eoivwxr8MH6YAxDbEDgQvE6OPXeZK+TMQjA8POsQkIGWCDF3wPH555/XSzj59SD23MHxEH1YZoawxXcFL2nw0jtzK5LxD/XdCja+8biXs83kJkCBldzjR+tTkECwHYq2dNV2+/AAhEjGsrN7F6Yt/CK1AwIEsYAQl946mpG2kQrnhUuNgT4G2n2YCn1nH5KbAAVWco8frU9BArYLGFvtcy8BY1o4sWre+L5kmDJubyvsdQfqJ4P9Jm2kwDJJk235SYACy0/avBYJREDAVgHjmG6rfTt27NBdaQhMxxItEnuirEsyHghmxxIzls4QCI4cYCgPlY4HBVY6jnpq9JkCKzXGkb0gARIgARIgARKwiAAFlkWDQVNIgARIgARIgARSgwAFVmqMI3tBAiRAAiRAAiRgEQEKLIsGg6aQAAmQAAmQAAmkBgEKrNQYR/aCBEiABEiABEjAIgIUWBYNBk0hARIgARIgARJIDQIUWKkxjknfi8OHD2fK7u3N+pz0HWQHSIAESIAE0ooABVZaDbednUUJEZTQQCkO7+GuiWin9bSKBEiABEiABP5KgAKLsyLhBF5//XUtbYJadKg/d9lllwmycqMQ9Z49e+TDDz/Uork8SIAESIAESCBZCFBgJctIRWgnCjOjODCKrP76669aXBfFcpEVGl4i/Byi5Z577tEW77jjDkFh0/Lly2vdswsuuEA2bNigBVdnz56dcQ4Ku5YpU0b/HyyTtzfjslMwFde+5pprtE0U7L377ru1iO7f/vY3OXnypGbcHjNmjF4fNuJAsV8Ucx0/frxMnTpV7r333ggJ8DQSIAESIAESSDwBCqzEj4ExC1AcduLEidK+ffuMNvPmzSuVK1eW5cuX/0VgrV+/PuO8O++8Uz+L0hz333+/7N69O5Nd8C5NnjxZKlWqFLXACtTBu+66S8VTgQIFAvZ/2bJl6tU6fvy4vP/++1K9enVjnNgQCZAACZAACcSbAAVWvAn72P6BAwekdevWsnDhQhUvEErwGHXp0kXmzJkTUGAhxql79+7y22+/CQQaRA1ioVBcFvXc/vjjDxk2bJgMGDBAvWCjRo2Sffv2ZXjApk+fLhUrVtReBvNgXXjhhSreGjRoIGvWrNGlvxUrVsj8+fPl+uuvz0QINuD6sAmB70OGDFE7cuTI4SNJXooESIAESIAEYiNAgRUbP6s+jaU9eKJKliypy34lSpRQ+5ylOu8SIbxD7777rlStWlXPQ9zTzTffLNWqVdNlxsKFC+vPd+7cKS1atBAsP7799tty5syZqAQWlvog5M4++2wVcRBr+APxhCVM94FlyVatWumPsJwJkUhxZdU0ozEkQAIkQAIREKDAigBSspyydOlSjXVq3LixiqpChQqp6c7PA8VguT1Q3vNy5cqln//pp580Bur7778XnI/DieGKxIM1cOBAeeaZZzIwOoLP+/OjR49Kp06dVNwh2B3etLPOOitZ8NNOEiABEiABEsggQIGVQpPB8UBhyS4SDxa67hZIsXiw3J4pRzh5PWcQbKE8WI6Q++STT+Tzzz+Xq6++OoVGh10hARIgARJIJwIUWCk02tHGYHkFlvvzoWKwcF7z5s1l69atGvh+2223ZYqt8gosxGCNHj1amjRpIps3b9Yg/C1btmisVaNGjVJoBNgVEiABEiABEvgfAQqsFJoJwXYR1q1bV+bOnRswTYPbgwUUM2bM0KByBJi7D/cuwmPHjknnzp3ljTfeCEjPK7ACndSxY0d54YUXJHfu3Bm/pgcrhSYju0ICJEACaU6AAivFJsCpU6dk0qRJ8vzzz0u+fPkEYgc7BBE4Hi4GCygg0sLlwcJ5e/fu1VxWCJK/9NJL1Su1fft2ee655/SaiLlylggRS1WvXj3djYhdjRBwyH1VsGDBTPQpsFJsMrI7JEACJJDGBCiwUmjw3QIFIqdnz54ZaRYghgLt2otn9wPFYMXzemybBEiABEiABGwhQIFly0gYsAPpE5D+APmovAfioCB4/Awcp8AyMKhsggRIgARIICkJUGAl5bAFNxrxUUjqOWXKFFm7dq0gkzsCybt166bLdH6mPaDASrHJxe6QAAmQAAlETIACK2JUPJEESIAESIAESIAEIiNAgRUZJ55FAiRAAiRAAiRAAhEToMCKGBVPJAESIAESIAESIIHICFBgRcaJZ5EACZAACZAACZBAxAQosCJGxRNJgARIgARIgARIIDICFFiRceJZJEACJEACJEACJBAxAQqsiFHxRBIgARIgARIgARKIjAAFVmSceBYJkAAJkAAJkAAJREyAAitiVDyRBEiABEiABEiABCIjQIEVGSeeRQIkQAIkQAIkQAIRE6DAihgVTyQBEiABEiABEiCByAhQYEXGiWeRAAmQAAmQAAmQQMQEKLAiRhXbiTNnzpRx48ZlNNK0aVPp2rWr/PnnnzJnzhwt0HzixAm5+OKLpUOHDlK5cuXYLshPkwAJkAAJkAAJJIwABZYP6CGiRo4cKfXq1ZMaNWpkuuKhQ4fklVdekXbt2kmZMmVk9uzZsn37dunevbtkz57dB+t4CRIgARIgARIgAdMEKLBMEw3QHjxTI0aMkFatWknJkiUznbF27VpZuHBhhqA6ePCgjBkzRnr06CF58+b1wTpeggRIgARIgARIwDQBCizTRAO0B9H07LPPyunTp2Xnzp1SpUoV6datm5QoUUJWrFghy5cv1+VCHD///LMMHjxYBZdXjPlgKi9BAiRAAiRAAiRggAAFlgGI4Zr4+uuvZfTo0dK3b18pUqSI7N69W2bMmCGdO3eWjz/+WPbs2ZNJYA0YMEC6dOki5cqVC9d0pt+vXr06qvN5MgmQAAmQgH0ELr/88qiMuuLh+N77V42Pzp6ojE/hkymwEjC48FJBRMGLBe8WPVgJGARekgRIgARShIDfAuvMmTPy4osvys033yyXXnqpUty7d6/GErdo0ULatGmjPzt+/Li88MILct1118n8+fPlqaeekly5ckVM/dixYzJ27Fh58MEHpUCBAhF/zpYTKbASMBIQWEOHDtVlQAS5L1iwQD1YCGqH4EK8Vq9evSR//vwJsI6XJAESIAESSCYCfgsssMHqy8mTJ+X2229XVMuWLZNJkyZp6IsjpCC6Jk+eLHfccYdMnz49aoGFZ+XAgQN19YcCK5lmpI+2rlu3Tj788EN54okn5NxzzxUsGS5atEjat28vhw8flueff146deokZcuWlXnz5smaNWukZ8+ekjNnTh+t5KVIgARIgASSkUAiBBZ2u3/wwQcZzgFszsJOeGzaeuyxx6RUqVIaY/zNN99InTp1dPNW8eLFVXBddNFFMnz4cKlQoYL88ccfMnfuXN1NjxjlihUrqqhCqqLevXvrNRCPDPGG85PpoAfLh9FCcDsm0JQpU9Rl2rBhQ3nooYfk/PPP1zxYyJH1xhtvyKlTp+TCCy/USRVt/JUP3eAlSIAESIAELCSQCIGF5buXX35ZY4nhDMBGLuRwfOeddwQxZA0aNJDXXntNrrzySsmTJ4907NhRPVhIV4RzNm3aJP3795cdO3bISy+9pGEzxYoVU08X4onRHp6X9GBZOOFoEgmQAAmQAAmkA4FECCxwhVepVq1amlIInims0iCmGAIJggpeq7Zt2+pKDXJBYod8vnz5NNfjm2++GXDJEF6vt99+W4YMGaJLkBRY6TCD2UcSIAESIAESsJBAogQWxNCBAwc0Xhi74xHcjrgrBKZDWCE0Bh4u/M4tqNwCC2Ez27Zt06VFeLUQIlO7dm0KLAvnGU0iARIgARIggbQikCiBhU1ZCH2BhwrB7ldddZVg6fDpp5/WGCyEvCDA3euxcv8fMcnDhg2T1q1b645EiLH33nuPAiutZjA7SwIkQAIkQAIWEkiUwPr99981jmrDhg1aTxcxVDiwNIi4YvyBaAolsLCxC7/HTvpff/1VBg0apLHJ2GmPuOQ+ffrIM888owHyyXYwyD3ZRoz2kgAJkAAJkICLQKIEFkxAuobPP/9chZaz8x1Lh1gmRNxVoJgrt+ByAtkhtBAQ37x5c905+Nxzz2lsF9qYM2eOBsxzFyGnPQmQAAmQAAmQgG8EEimwfOtkEl6IHqwkHDSaTAIkQAIkQAIOAQosO+cCBZad40KrSIAESIAESIAEkpgABVYSDx5NJwESIAESIAESsJNAQgQWUuNjtwAOBLGhBh8PEiABEiABEiABEkgVAr4LLGy/xHbOadOm6VZMJCUrX7687g7AFk9s1UQJGR4kQAIkQAIkQAIkkKwEfBdYv/zyi1bGRk0iVMpesGCBNG3aVLdkIkkZsr/So5Ws04l2kwAJkAAJkAAJgEBCBBYSiaGgMQTWjBkzpEePHppuf/z48ZpU7LzzzuPokAAJkAAJkAAJkEBYAsgej7xbDz74oBQoUCDs+c4JoWoiRtxIiBN9F1hYFoSQOn36tNx4440yatQo6devn2ZsRSFIFHaMBpAJCGyDBEiABEiABEggOQnAWZOVotApJ7AwfKiQPX/+fKlbt67WMUIWWBzI4gpvFpcIk3OS02oSIAESIIH0IABxgnhqOETwHK9Zs6aKnHLlymnpG2Rgx7Me4gfepV27dml40I4dO6RJkyb670KFCum57nauvvpqjcUeMWKELF26VDp16iQdOnSQnTt3BrweSuhgRQzZ30uWLCmTJk0SJxQJ17rttts0JAmx3XDwLF68WK+NA1njv//+e105y5Url/GB892D5e0BdhSi2CM6fskll1BcGR9iNkgCJEACJEACZglAGD300EPyyCOPaEFnxFOjbA7iqffv3y+PPfaYPPvss1qL8LvvvtMC0BA6F110kcycOVM2b96sNQb37NkjHTt2VJFTq1YtrUEIMYV2cAwYMEB69eolZ86cCXo9rIA5HqyjR49qW7hWxYoV9VoQWj179sxoF7ZgU93w4cO1UPWQIUNSU2CZHXK2RgIkQAIkQAIkEG8CEFgQQy+88IIULFhQEAcFMQTBBTEEDxbCflCLEMJr/fr1KpTOOussFTWO4II4cp+LuOwffvhBRdeJEydULLVs2VI9UMGuh985AmvJkiUqqB5//HG9FlJCwQ78f9myZRrvjbZxbNmyRaZOnapCLyU9WPGeBGyfBEiABEiABEjALAFv/BLEELxOrVu31gu9+eab6kWCcIFownHXXXfp35Gei/Ow/IelPCwnutt0t4HfOQJr4cKF8uSTT2bqrLN0uHbt2kx2pGQMltlhZmskQAIkQAIkQAJ+EoA4gfcKf+BB8nqw3GIonAcrmBjzCqxg1/N6sI4cOSJt2rT5C45Zs2alvgcL7kPEXf33v//VJKNwIfIgARIgARIgARJIDgKBYrBWrFihXivEVblFE/7vxEUFisGKVGB5Y76c6zNYppoAACAASURBVEHcoX0s9R0/flz/xhIk4rrhtUIQPjxcWC7EefhTpkwZGTNmjCY7T5kYLCjS/v37S7Zs2QQqc82aNXLuuedKgwYN9A+C3M4+++zkmGG0kgRIgARIgATSkICzUxB5Kz/66CNp1KiRLucheDzQ0tuqVauC7iKMVGAhVivQ9eCswe/mzJkjEyZM0J2L0BnffPON1K5dW1NBQdhhM92XX36pv4PYQt4sBNQ7S5mmh9H3XYTYPomAMyhIJ98VOrp161bt6E033SS5c+c23U+2RwIkQAIkQAIkYIhAvOOXvGb6fT0TmHwXWDAaahe7DurUqWOiD2yDBEiABEiABEjARwJ+Cx6/r2cCpe8CCx4suOeQFwMJwJDNHZ4sbKfkkfoErnh4dcSdXDX+8ojP5YkkQAIkQAIkYBMB3wUWOo+AtG3btsnKlSs1LwUC3itVqiSNGzeWZs2aMQbLphli2BYKLMNA2RwJkAAJkICVBHwTWMjYjgCzQGVwsKvw0KFDGhiHdPuMwbJyrhgxigLLCEY2QgIkQAIkYDkB3wQWlgaHDRsm7dq100j/smXLSpUqVQR1hHLmzGk5JppnigAFlimSbIcESIAESMBmAr4JLAeCU3tw9erV8sUXX2iaBuTBQnqGevXq6R+mabB5ysRmGwVWbPz4aRIgARIggeQg4LvACoQFMVnffvut1g+6/vrruUSYHHMnS1ZSYGUJGz9EAiRAAmlDAJpg7NixmqfKSecUrvOR7jKM9Lxw14vk9wkRWIjF2rVrl1bcxoGMqiVKlOBOwkhGLMnPocBK8gGk+SRAAiQQZwJIFOrUFoxUYMXZpCw177vAgriaOXOmTJ48WerXr6/lclD9unr16praHjWFeKQuAQqs1B1b9owESCA9CGBj2vDhw+WGG27QZzeOqVOnakFmpF6KNGt7IG+SU3/wgw8+EKdIM2K4+/btq6tcTZo00X/jWu7D21YkNiBdFDLA582bV1CnENneUTancuXKRgbSd4GFrO2A0717dyldurR2AiJr1KhR+u+uXbsG3GlopLdsJOEEKLASPgQ0gARIgARiJvCf//xHV6Jat24tEEUoxPzAAw9ou5HWHQy2XOf2YB09ejRoe+54bXdbP/zwQ0Q2QGB17txZS+Vcc8018s4778imTZs0V6eJzXe+CywoUdQFcmoWOaN88OBBVY4DBgygFyvmqW9vAxRY9o4NLSMBEiCBSAkcPnxYRo8erc6SAwcOyNtvvy09e/aUTz/9VNavXy+9evXSsB+ch9UpiJhTp05lKgIdicBavnx50PZKlSqVYa67LayKRWKD48FC+T5stjMdn+W7wMIS4fjx4wVCq0uXLlq4EQdqEcKL5XQ00kHmeclFgAIrucaL1pIACZBAIAJ4lo8ZM0aLPG/cuFFPueuuu2TGjBkZ/8Y/4N167rnn1NOFw13YORKBtXDhwqDtVahQIaDAQjk+x55QNkBgRWJPVmeA7wILhp48eVImTZqkHUMGdyhHpG2A9wqDxSN1CVBgpe7YsmckQALpRQBpluAcgVBq3ry5QPB8/PHHIb1HiL/GEiKcK1u2bNHYrWeeeUZy5cqVAc+9RBhvD1ZKCCzkv/r999/lnHPOyYAIZYuBOX78uFSsWJFLg2nw3aTASoNBZhdJgATSggBWorDbD+IIy4D4e8+ePUHjnxAKhGVECKpy5cqpB2zv3r0aHuQVWBBhOA+6IVhMl4kYrJQQWE4m9w4dOggUKTK5ly9fXvLnzy/ZsmVLi8nITopQYHEWkAAJkEBqEMAy4fPPP6/PciwPOkewHXw4f+7cuTJo0CD1YLVt21Y9YIjPcgssbHzD7j5UfXnttdc0pCheuwhTQmA54OHJQlLRdevWqdDC3xBZNWrU0D9Vq1bVrZkUXanxBfT2ggIrNceVvSIBEkg/AvBIIbTnySefzMgKkCgKGzZs0EB773JjouzBdRMSg+XtMJYK9+3bp+u2CE7DciHciIEKQycSFq8dOwEKrNgZsgUSIAESSDQBxE+htvATTzwht912W0IThSPu6/HHH9elRthiy2GFwHLD+Omnn3RNF3kokjmDqy0DbJsdFFi2jQjtIQESIAESiAcB6wQW1l53796tAXD0YMVjyBPbJgVWYvnz6iRAAiRAAv4QsE5g+dNtXiVRBCiwEkWe1yUBEiABEvCTQEIEFos9+znEdl2LAsuu8aA1JEACJEAC8SHgu8Bisef4DGSytEqBlSwjRTtJgARIgARiIeC7wGKx51iGK/k/S4GV/GPIHpAACZBAshM4duyYjB07Vh588MG4bajzXWCx2HOyT8vY7KfAio0fP00CJEACJBA7AXc5nnhlLPBdYLHYc+wTI5lboMBK5tGj7SRAAiTwPwJIGo6s7K+88ors3LlT81cixdIVV1yRCRFK4SErOzKmFyxYULO233TTTbJjx46ghZZRhHnixInqWZoyZYrUrFlT20Z2AZTXC/Y7XDhYFnl8DnagFjLSQRUrVkw++eQTTWyO2sjuwtGmxth3gQXDWezZ1PAlXzsUWMk3ZrSYBEiABLwEvv76a3nppZc0kzvEyvTp02X16tXy7LPPZqo5jCSgmzZtkq5du8qhQ4f0fJS9OXXqVEiB9dBDD8kjjzwid9xxhyxYsECLSD/33HOyf/9+Cfa7H3/8MWjdQtRIfOyxx9S+Sy+9VBCuhJI9sCXpPVhQuxBWyHM1evRo6dSpkw5CMhd7hjdu/vz5MmHCBC1Y3bRpU81si37NmjVLC1m6DwziCy+8IGXKlMn085kzZ8q4ceMyfoZ2MBlT8aDASsVRZZ9IgATSncCKFSu0VI23cLPzjOzSpYt6t1CDEAee/cHqAMKDNXToUH1ewuuFeCkIMwiuM2fOBP0dRB8qwvTq1Uszyx8+fFiLUMNrBkEHD9bgwYMlX758klJLhM7SIIQEOteqVSupVauWuvxy586txRzhCoRAwf+T4UCRSvQHgwnxhH9fdNFFcuONN2YyH32fPHmy/uyBBx7IVFIAv8Og16tXT2sxpvpBgZXqI8z+kQAJpAMBPLu2bdsmCxcuVA/VmjVrpHbt2n8RWHCqfPjhhxpQDu9Ty5Yt5dFHH5UffvghpMByiy+U04P3qnXr1oo22O/Wrl2rv3cKT4f6XEoJLGfCoeYgyuBATGzevFlQzwierSJFikjhwoVlxIgRKsCS8YCCRwFrr/fpq6++UoHVp08fLWztPjAB0GcITqwFp/pBgZXqI8z+kQAJpAMBiJlhw4ap6MGSGyqwvPfee38RWA4LCLLvv/9evU/XXnutVKlSJeO5CK8WtMDUqVO1WDM8WPBe4c/555//Fw9WsN+F82C5hVlKCizAhqsuZ86cki1bNmXvFHvOkyePFC9ePCnnJpYIsR7997//XW644YaMPsCdCQF12WWXZfq5cwKqkWNN+PTp0xooiEnXrVs3KVGiRFJyCGc0BVY4Qvw9CZAACdhPAGEwWOaDQ8GJZ4KIgoBylgHRixkzZsi3336b4Xh4/vnnpUGDBlK2bFnp2bOnCiqsZCGkZu/evSrQILC8cVZwYGCpD7FUwX4HAQdHBs7DahLCb+DIwTXwOa/Awrn4Xbx0R0KC3O2fOtFZuG7dOl3XxVpxv379MnmiMGHgGsUyotd7hatAcSMmDYF28OLhLQATsnPnznLuuedGZQgCDG0/Hp4QuYXj20d+Ls8kARIggVQhcPnll1vfFezEw86+efPmyZVXXinNmzeXDz74QJfyChUqlGG/exchnmnt27eXNm3aaKwydiEi0ByCrG3btoKwG4gjCCyEzuDnH330kTRq1Eh69+6twfTObsBAv8NFQ+0idAssLF3iGnPmzJHXXnstdXYRWj9zsmgg1qHh4kRQHbxxOKDysbMBsWUIugt3wG2JYD54sbzB8OE+mwy/pwcrGUaJNpIACZBA4gh4A+DdloT6XeIsDnxlerAMjohXHP3++++6howlQyj8SA60ARdr9+7dVa2n2kGBlWojyv6QAAmQgFkCFFhZ5IndgohJqly5slSrVk29NIjHSsYDS4NY44VLM1euXLJx40Z599135cknn1TX5pEjRzS+CmvUwQLY0QZ2WDzxxBO6JIglw0WLFqkbNUeOHMmIJaTNFFgpN6TsEAmQAAmQQAACvnuwkA8L66sbNmyQxYsXa2IyrNdijRVpG6pWrSrZs2dPisFCYDrWkJFe4rfffhOsmyORGWKpcOzatUuz3CIuy53IzPF0IS9I6dKlM9rAWnXDhg01gA87J1LxoMBKxVFln0iABEiABLwEfBdYXgOw6wCB3aNGjZLy5cvrls9kyYPF6RQ9AQqs6JnxEyRAAiRAAslHIOECy0GGpbHPPvtMdxIkiwcr+YY78RZTYCV+DGgBCZAACZBA/An4LrCwPIalMQRwY1kQCUeLFi2q8UrY8hnPukDxx8krhCNAgRWOEH9PAiRAAiSQCgR8F1iAht11iE9aunSpLFmyRAO7EXOEnXZI+nX22WenAlv2IQABCixOCxIgARIgARME3DmvrrvuOs2VZVNFlIQILC9YZDs/evSo5M2bl8uDJmadxW1QYFk8ODSNBEiABJKEAKqgYMc+knJXr15dd/QjzAiZ4t2Z5BPZnYQILAS2w4OFwo84kKoBpWEiScSZSFi8duwEKLBiZ8gWSIAESCDRBPAcxy56ZG7H8eCDD2q5N3cmdtQZRlgQqpngmY8QoB07dkiTJk3038gg4M155f4/Mg5MnDhRd+Fjt37NmjU1lAildZYtWyYLFizQxN6I28Z1evToodevUKFCovHo9X0XWBgUKE0UP65fv74gXT2WCaFAASpV0xNYMdoWGEGBZcEg0AQSIAESiJEAQntQfxeVR7D6hHRESMPk1BJEyiLkgUQhaAglPN8jqRHoFVjeuoMff/yxijqvlwpldlDPEKV3YI8Nh+8CC0UhoVyRqRw5oHBAZCFNAw4k5eQuQhumRnxsoMCKD1e2SgIkQAJ+Enj77bf1cqhBiANJs6dNm6aCy6kliBq9+fLlE4ii9evXa01erFQdPnw4Q3CdOnUqUxFmr8BCZRNUREGt32PHjmn7jzzyiBaLdg7k1Rw2bJg8/vjj6qyx5fBdYCGTO5SuU7jRAYH1VChfwKMXy5bpYd4OCizzTNkiCZAACfhNAKIHIueuu+7SS3uFkbuw8owZM/Qc59wTJ06oFwp5L3G4zw3VjvtzzjIgtEOfPn1UvF100UV+Ywh5Pd8FFpYIx48fLxBaSNfguPng3oMXy1G8VlGiMcYIUGAZQ8mGSIAESCBhBODBQoxVmzZtAnqw3KIpnAcLIUMQSdADW7ZskalTp2pGAXjCIOTwB46XQB6sFStWCGyBgwYl62w6fBdY6DwGZdKkSapaK1WqpC5ElMyB9wq5sXikLgEKrNQdW/aMBEggfQiEi8FyC6w9e/aogAoUgwUPVM+ePVVQIXgdcVR79+7NiOXyxmBBUKGdZEjn5LvAgosPuwkqVqwoWHuFOxA1+PD/cEuD8Hq9//77qnJvueUWLY7MI7kIUGAl13jRWhIgARIIRMC9ixBi584771Rh1L9/f/3bLbDweXfOKvcuQqcdBKfj2Y5qLljRcu9GxM8/+ugjdcB4w4vowXKNDgTWa6+9pm7ARx99VHcYRJKeAclJ4QJEIWW08f3336vHy5Z8F/wKRkaAAisyTjyLBEiABJKFADaq/etf/9INavfdd58xs70pHIw17FNDvnuwnH7BLThhwgQVStg5iOC0UEILOS6gjLEDEZ6uV199VbAjEXkvKLJ8mi0GLkOBZQAimyABEiCBBBNYu3atPpM3bdok+fPnl7vvvjtTXLUJ8yiwYqQIV+Lo0aN1mRCpGy688MKAQsub3gHZ37FWO2/ePF0ubNmypQotpniIcUDi/HEKrDgDZvMkQAIkQAJWEPDdg4VEZIcOHdJsrgiS2717tyCHBYLgsEOgRYsW0q1bt4DxWLNmzZJPPvlE810gkRjWbpENHgq6cuXK8sorr2ggHbK+8rCTAAWWneNCq0iABEiABMwS8F1gIVAdsVNIkQ9v1cUXX6y5NCCYELSOWkLI7I4aQ95dAo6gQhxWoB0EEG9YZowkpsssRrYWKQEKrEhJ8TwSIAESIIFkJuC7wAoHCwIMCciwgyDcrsJwbfH39hGgwLJvTGgRCZAACZCAeQLWCaxIughP1bfffisIlM+RI0dEKR4iaZfnxJ8ABVb8GfMKJEACJEACiSeQdAILwe3jxo0TpN6/7rrrtII2lhSbNWsmKC7JHYWJn1ShLKDAsnt8aB0JkAAJkIAZAr4JLHidkMvqnHPOiclyCCrUHEJlbqdYNHYgjhw5UnLnzi0dO3bkTsKYCMf3wxRY8eXL1kmABEiABOwg4JvAQmxV+/btdbdgzZo15fLLL5dq1apJ+fLlNYdGtmzZIiKChGZI64AK3sWLF8/4zE8//SQDBw7UvBzcRRgRyoScRIGVEOy8KAmQAAmQgM8EfBNY6JeTomH+/PlavLFEiRIaQwXRBaF1/fXXywMPPKCeqGAHUjlMmTJF0zwgnUOpUqX0VLQxbdo0zaWVDDWKfB5nay5HgWXNUNAQEiABEiCBOBLwVWChH/BADR48WOOn6tatqykVfvzxRxk6dKimbEBl7lACCZ9HYeiVK1fKF198odnckd4BubWwPNiwYUMpWrRoxB6xOLJl0wEIUGBxWpAACZAACaQDAd8FFpYKUdQRBRuRC8s5Dhw4oMHriK+KJlAdQe8QV5s3b9ZikhBd+PzYsWOZ5sHCGUyBZeGg0CQSIAESIAHjBHwXWE6JGyz1denSJUNMIe3Ciy++qAWdQ+W/gkAbMWKEZm5HDFeZMmUkZ86cmcAw4ajxeWKsQQosYyjZEAmQAAmQgMUEfBdYYHHy5EmZNGmSvPnmm1KpUiUVSCh3g/ipO+64I2Qmdoin7777TsvrLF68WJcL4Qlr1KiR1KpVS6pWrcpdhBZPOAosiweHppEACZAACRgjkBCB5Vh/4sQJQbVseLNQLgexU9GWuUH5HNQzHDVqlAbKt27dOmSQvDFybChLBCiwsoSNHyIBEiABEkgyAgkTWMhd9c0332gw+mWXXRaz1wmFo1HHsG3btjG3lWRjmFTmUmAl1XDRWBIgARIggSwSSIjAmjNnjsZbYXkQ3qu+ffvqcl/Lli3DBrgj0Shit4oVK6bLgjVq1FDP15EjRzQPFtpiHqwszgYfPkaB5QNkXoIESIAESCDhBHwXWEirABEEkQQhBFGErOyffvqp/PDDD9KhQ4ewHihkhN+1a5csXbpUy+TAe4XA+CuvvFKeeeYZ5sFK+LQKbgAFlsWDQ9NIgARIgASMEfBdYGEXYL9+/TRNA/JdOV4n5LfCDsIBAwZEnV4BOxOPHj0qefPmDSvOjJFjQ1kiQIGVJWz8EAmQAAmQQJIR8F1gISh9/PjxuhMQAeljxoxRjxaW/lBPEIIrX758ITGiDXiw9u/fr+chVQOywkcbIJ9kY5US5lJgpcQwshMkQAIkQAJhCPgusGCPk6YBO/+Qhf2aa66RjRs3So8ePeQf//hHWHE1c+ZMmTx5stSvX18zw2OZsHr16rrUGCqHFmdD4glQYCV+DGgBCZAACZBA/An4JrCQvwrCyinW3KlTJznnnHM0TQN2FFasWDEiceTEcCFnVunSpZUQ2oRYw9G1a1cuE8Z/3mT5ChRYWUbHD5IACZAACSQRAd8ElrM0iHI4WAJs1aqVJgYtV66c5q1CbBaKOLdr1y5kHit3DBd2EjrHwYMHsxzDlUTjlfSmUmAl/RCyAyRAAiRAAhEQ8E1gObbs27dP+vfvr+kVUD9wy5Yt6tkqUqSIFC5cWMvghIrBcoQahJa71M7WrVvVi4VC0uFiuCLgwlPiRIACK05g2SwJkAAJkIBVBHwXWOj9qVOntDwOkoziQEZ3CK88efJI8eLFwwLyltqBoELJHOxARG4sHvYSoMCyd2xoGQmQAAmQgDkCCRFYiMdCcWcs6+XIkSPi+Ct0G7sNx44dK48++qh+NtoYLnPo2FJWCFBgZYUaP0MCJEACJJBsBHwXWMhZhTisGTNmyHXXXaeCCbsAmzVrJo899ljYTO74PFI7NG7cWC6++OJk45329lJgpf0UIAASIAESSAsCvgssCKpevXppSgVnFyB2ESIHFoLdO3bsGHIXIErrTJs2TZYtWyYtWrTQFA/nnXdeWgxWKnSSAisVRpF9IAESIAESCEfAd4HlpGlo3rx5pnirn376SZOMIgA+VC1BLC+iNA5irr744gsNkkdG+KpVq8q1114rN9xwA0vlhBv1BP6eAiuB8HlpEiABEiAB3wj4LrDggUI6hh07dki3bt2kVKlS2tk9e/aoZwr5rSCYojkQJI86hsjufvnll4dM8xBNuzzXPAEKLPNM2SIJkAAJkIB9BHwXWPBgwfu0cuVK9UAhcSiyuR86dEiXBxs2bChFixbN2GHoRYb0DFOnTpWyZctqDNYFF1wguXLlso8sLQpIgAKLE4MESIAESCAdCPgusLxQEbQOcYWcWKtWrVLRhZgq7BQMVPYGS4Q7d+6UCRMmyNq1azUbPDxYKJVTrVo1FWisS2jv1KXAsndsaBkJkAAJkIA5AgkRWIibwi5CiKvatWurOILXKnv27NoziCgUbg5UvBkesKFDh2q8Vd26dfUceLWQZBRLi/CM3XvvvXL77bebo8SWjBGgwDKGkg2RAAmQAAlYTMB3gQUx1LNnT03LAE8VvFDwWiFw/eqrr5Znn302ZE1C7EJEIHzfvn2lUKFCGWgPHDig6R/uuece9W4hYJ4Z3e2beRRY9o0JLSIBEiABEjBPwHeBhZQMzz//vHTo0CHTLkJ4rX777TfN5u5keA/UXScPFoLlvaVyXnzxRU0BAW8WBFio3YjmUbLFSAhQYEVCieeQAAmQAAkkOwHfBRaAIYfVv//9b3nkkUdCequCwfWWykFG940bN6q4ql+/vrz66qvSo0cPa3YTnj59WqZPn67LoogXw05H2FewYEHt4syZM9X75hxNmzaVrl27JvvcCmg/BVZKDis7RQIkQAIk4CHgu8ByMrkjsSiOKlWqaCxVrVq1tGRO/vz5A8ZeBRo5eMO++eYbQVwWPougeHi28LOaNWtaM9hLly6VxYsXa1oK7JicNWuW7N27V0UUvHVgUa9ePS2AneoHBVaqjzD7RwIkQAIkAAK+Cyx3DBUEkXsH4f79+zV2KtDuwVQaLtRhxC5JZLNHYP6IESOkVatWUrJkyVTqJj1YKT+a7CAJkAAJkEAwAr4LLHiwJk2aJFdeeaXuHkzHY926dfLxxx/rMuHhw4c1sB/LiEg/AY8ePF1INZGKBz1YqTiq7BMJkAAJkICXgO8CC7sIEW+EzO233HKLLo1FUksQQfCIvXJK7XTq1CkpPV1HjhyRYcOGSZs2baRChQq6e3L06NEalF+kSBHZvXu3xmp17txZlxOjOZDA1fbj4QmRWzi+feTn8kwSIAESSBUCiNPlkfwEfBdYEEpYIkOc1IoVK2T58uUqmq644gq56qqr5NZbbw1YKufPP/+U8ePHqzhD+gUsqSFuq1y5chrMDuGGEjzt2rWzJrjdOz0QMzZ8+HC5/vrr1fZAB5ZQBwwYoF6sMmXKJP8M8/SAHqyUG1J2iARIgARIIAAB3wVWoFH4/fffBXmsIqkluG/fPs2DhYBwZH9H0lJ4tuD9KVy4sMYz2Zj/CsWssTR62WWXSZMmTYIG8kNgIZEqajIWK1Ys5SYtBVbKDSk7RAIkQAIkYIvAgjcKYgpB7TjgqYm0vA0ECPJcIQcWdhziQOoDCC/k0CpevLh1A41C1IMGDdLs8shA785Qj3isDz/8UJ544gldEsSS4aJFi6R9+/aC9BOpdlBgpdqIsj8kQAIkQAKBCPjuwYK4Qt6nyZMna84qLA8uWbJEA96xqy7cDkIn0Wjjxo212HMyHG+99Za88cYbmUwtVaqULhfmzZtX5s6dq8ubWEJELcWHHnooLIdk6HcgGymwknXkaDcJkAAJkEA0BHwXWL/++qsGdGMJrHTp0morRBa8UjiQG8qpSRioI8hzNW3aNE1W2qJFC7nmmmsiCpKPBgrPjR8BCqz4sWXLJEACJEAC9hDwXWAhGL1fv37Su3fvTDFGBw8elCFDhmiAdygvFoLksYyGHXOoYYgYLOSSqlq1qi6/3XDDDQGD5O1Bnt6WUGCl9/iz9yRAAiSQLgR8F1jObkAILW8tQXixBg8eHHWQOmKwEOcUSZB8ugysrf2kwLJ1ZGgXCZAACZCASQK+CywY760liF1/8EjBe9WoUaOw/YslSD5s4zwhrgQosOKKl42TAAmQAAlYQsB3gYVdgCgT8+ijj+ouue3bt2twt1NLMByXWIPkw7XP38eXAAVWfPmydRIgARIgATsI+C6wYt0FGGuQvB3Y09cKCqz0HXv2nARIgATSiYDvAivWXYCxBsmn0+Da2FcKLBtHhTaRAAmQAAmYJuC7wIp1F2A8guRNQ2V7wQlQYHF2kAAJkAAJpAMB3wVWIKjR7gKMNUg+HQbW1j5SYNk6MrSLBEiABEjAJIGECCyn4DNyXyHQPdIAd2/HIcyiDZI3CY9tRU+AAit6ZvwECZAACZBA8hHwXWAhyH3cuHEyY8YMue666wS7ClEqp1mzZvLYY49FlJXdlEBLvuFKfospsJJ/DNkDEiABEiCB8AR8F1gQVL169dK6g06pHKRpGDlypOTOnVs6duwYslSOCYEWHgvPiBcBCqx4kWW7JEACJEACNhHwXWCh7uDo0aOlefPmUrx48QwWP/30kwwcOFD69+8vBQoUCMooVoFmE/x0tIUCKx1HnX0mARIggfQj4LvAQpqGKVOmyI4dO6Rbt25SqlQppb5nzx4t4owi0KgtGOyIVaCl3xDb1WMKLLvGg9aQAAmQ5XylfQAAIABJREFUAAnEh4DvAgsCCWVxVq5cqcWakTj03HPPlUOHDunyYMOGDaVo0aKSLVu2gD2OVaDFByNbjZQABVakpHgeCZAACZBAMhPwXWB5YSGmCuJq8+bNsmrVKhVd5513npbTOf/88//CNlaBlsyDlQq2U2ClwiiyDyRAAiRAAuEIJFxgBTIQuwTPOuss/RPuiFaghWuPv48vAQqs+PJl6yRAAiRAAnYQsFJghUMTLk1DNAIt3LX4e7MEKLDM8mRrJEACJEACdhLwTWBB9CADuxOk3qlTp4BLgOEwMU1DOEJ2/54Cy+7xoXUkQAIkQAJmCPgmsJwagkgymi9fPmnVqpXUqlVLypUrp/mvUMQZuwvbtWun/w92ME2DmYFPVCsUWIkiz+uSAAmQAAn4ScA3geV0at++fZrrqkaNGhrYvmXLFvVsFSlSRAoXLiwjRoxQARbsYJoGP6eH+WtRYJlnyhZJgARIgATsI+C7wAKCU6dOSc6cOTNSMaCmIIRXnjx5MiUfDYSLaRrsm0TRWESBFQ0tnksCJEACJJCsBBIisBCPhfxXOPLmzRuyNI4XLNM0JOtU+5/dFFjJPX60ngRIgARIIDICvgssxGJNnDhRs7bj33v37pXy5ctLhQoVpFixYtK1a9eogt+ZpiGygbblLAosW0aCdpAACZAACcSTgO8CC8Hsffv2laeeekoQsL5gwQJp2rSpPPfcc3LVVVdJ27ZtQ3q08HnEaVWuXFmqVasmZcqU0eVG98E0DfGcMrG1TYEVGz9+mgRIgARIIDkIJERgDRo0SHr37q0Ca8aMGdKjRw85cOCAjB8/Xvr06aOZ3IMdEE/fffedbNiwQRYvXqxldwoVKiSNGjXSXYlVq1aNaskxOYYpdaykwEqdsWRPSIAESIAEghPwXWA56RpOnz4tN954o4waNUr69eunge+DBw+WgQMHSoECBSIeM7S3e/dubQdLja1btw6Z5iHihnliXAhQYMUFKxslARIgARKwjIDvAgv9R1qG+fPnS926dTX31eeff65YrrzySvVmZc+ePWpMX3/9tXz22WdhlxijbpgfMEqAAssoTjZGAiRAAiRgKYGECCw3Cyz5QRzBE3XJJZeEFVdYVuzSpYsGxGNZEPm0ihYtKkeOHFHvF+K7ovGAWTouKWsWBVbKDi07RgIkQAIk4CKQEIEFMXX06FGBuIo2TQNs//3332XXrl2ydOlSWbJkiQq0888/Xz1gzzzzjJx99tkcZEsJUGBZOjA0iwRIgARIwCgB3wUW0iq8+uqrMnfuXMmRI4cmGK1Zs6bUqVNHateurbsDs2XLFlUn0SYEW1bEWlQX4skxE6DAihkhGyABEiABEkgCAr4LLKRZcHYRYvefO48VvFL33HOPCqVQx6pVq3TH4QsvvKDB8XPmzNEAd4g0eq/snnUUWHaPD60jARIgARIwQ8A3gYXlQAS358qVS2bPnq35q6pXrx51L1Aq5+mnn5YHHnhAy+o88cQTUrZsWTl06JBUqVJFHn74YTnrrLOibpcf8IcABZY/nHkVEiABEiCBxBLwTWDBc4Udgps2bVJhhTQNd999t+auClXc2YsHQe5OMDtisA4fPiytWrVSgTVkyBAZMGBAVJngE4s//a5OgZV+Y84ekwAJkEA6EvBVYL311lty00036U7BjRs3yooVK2T58uValxBxWA0aNJBbb7015DIfahFCYOXPn1+2bNmigqp06dKyZ88eGTp0qIosBLzzsJMABZad40KrSIAESIAEzBLwTWBh5yAEEQLcS5YsKe3bt9dUCziwKxCZ3BGDdfnll4dNFPrjjz/KRx99pGkdsCw4depUmT59urRp00a9WVwiNDtJTLZGgWWSJtsiARIgARKwlYBvAssB4BZaKPAMUVS4cOEs80FMFnYkQmxlZQdili/MD2aJAAVWlrDxQyRAAiRAAklGwHeB5fBB0Pv69etl5MiRujx43333MUFokk2erJhLgZUVavwMCZAACZBAshFImMACKHifsLPwq6++krFjx0q9evV0dyBTLSTbNIrcXgqsyFnxTBIgARIggeQl4JvAwi7Cbt26ab3AQAfyWGGZDwHsDFJP3gkVznIKrHCE+HsSIAESIIFUIOCbwMLuv/fee08mTJggLVu2lDvvvJNCKhVmUJR9oMCKEhhPJwESIAESSEoCvgksh87x48fljTfe0Ozr8GjVr1+fS4JJOXWyZjQFVta48VMkQAIkQALJRcB3geXgQaoFCK2VK1fKo48+KldffXXUNQiTCzWtBQEKLM4DEiABEiCBdCCQMIHlwEWxZ9QVRKLQxx9/XPNaMY9V6k49CqzUHVv2jARIgARI4P8I+CawsGPwnXfekSNHjujVEZOFNA0nTpzQ/+/fv18TkE6cOJHpGlJ4hlJgpfDgsmskQAIkQAIZBHwXWHnz5tUize6jVKlSgp/Dc4W6hNmyZeMQpSgBCqwUHVh2iwRIgARIIBMB3wQWuZMACFBgcR6QAAmQAAmkAwEKrHQYZYv6SIFl0WDQFBIgARIggbgR8E1gIT3D5MmTpXnz5hpjlUrLgKivOHv2bF3ivPXWW3WwTp8+rQWoZ8yYoXFmKGLdo0cPKViw4F8Gc+bMmTJu3LiMnzdt2lS6du0at0FPZMMUWImkz2uTAAmQAAn4RcA3gfXzzz9Lnz59pH379jJlyhTp27dvSgSzQ0i9//778vrrr2vfbr/9dh27pUuXyuLFizXX17nnniuzZs2SvXv3qnDKnj17xvhCnKEeI8oE1ahRw69xT9h1KLAShp4XJgESIAES8JGAbwLrzJkz8tZbb8mkSZN0B+G9994rV111laBETv78+ZPWo4UUE7/++qsULVpUA/QdgeUdw2+//VbrLT799NPaX+eAd2vEiBHSqlUr3UWZ6gcFVqqPMPtHAiRAAiQAAr4JLAc3PFlPPvmk3HDDDbJt2zb58ssvZceOHVqHsEGDBnLfffdJ7ty5k2Z0Tp06pZno4cXCEUxgrVu3Tj7++GNdJsyZM2dG/w4ePCjPPvusLinu3LlT84DB61WiRImkYRCNoRRY0dDiuSRAAiRAAslKwHeBhSUxxGPlypUrw2v1xx9/yOHDh+W7776TSpUqJWXpHCwBBhNYyP01bNgwadOmjVSoUCHTXPn6669l9OjRumRapEgR2b17t8Ztde7cWZcWozlWr14dzekJOffhCZFfdnz7yM/lmSRAAiSQKgQQs8sj+Qn4LrCADCJr165dmlwUR5kyZdRjk8wZ3IMJLIjJ4cOHy/XXXy+1atUKO2Pg4RswYIB6scAl1Q56sFJtRNkfEiABEiCBQAR8F1gQV9g1hx2FKPSMeKwlS5ZI9erVNT7p/PPPT8qRCiSwfvrpJ405u+yyy6RJkyYRCUgIrKFDh0r37t2lWLFiSckilNEUWCk3pOwQCZAACZBAAAK+CywEhGM5DAKidOnSahJE1qhRo/Tf3l12yTJqXoH1ww8/yKBBgzQm69prrw0qrhCb9eGHH8oTTzyhS4JYMly0aJHuSMyRI0dM3bdRzNhoU0yQ+WESIAESIAESsEFg/fLLL9KvXz/p3bt3Jg8Ngr2HDBmiy2PJ6MXyCizsmHzjjTcyIUdJICwX4kA/u3TpoiJz7ty5mroCy4kNGzaUhx56yAgDG8WMjTbxzkACJEACJEACpgn47sHCEiFSG0BoQWCcd9552qetW7eqF2vw4MGa7oBH7ARsFDM22hQ7abZAAiRAAiRAApkJ+C6wcPmTJ09qbNKbb76puwYhqLADDl6dRo0acYwMEbBRzNhokyHcbIYESIAESIAEMggkRGA5V0eSze3bt+vSWMWKFY0si3Fs/4+AjWLGRps4Z0iABEiABEjANIGECizTnWF7mQnYKGZstInzhgRIgARIgARME6DAMk3UovZsFDM22mTRkNEUEiABEiCBFCHgm8BCtnbEXiElAzKXd+rUiUuCcZ5ENooZG22K8zCweRIgARIggTQk4JvAcnYPjhs3ToPaUdwYmc3LlSuntQexqxCpCtq1a5dUtQhtnjM2ihkbbbJ5DGkbCZAACZBAchLwTWA5ePbt2yf9+/eXGjVqyObNm2XLli3q2UIdvsKFC8uIESOYpsHQXLJRzNhokyHcbIYESIAESIAEMgj4LrBw5VOnTknOnDkzij1jNyGEV548eaR48eIcHkMEbBQzNtpkCDebIQESIAESIIHECqwzZ85oSRjEY5UvX54eqzhNSBvFjI02xQk/myUBEiABEkhjAr57sOCtwhJhtmzZ5MiRI7JmzRqtwdegQQP9g7iss88+O42HxFzXbRQzNtpkjjhbIgESIAESIIH/EfBdYCGYHeVw+vTpIwUKFFAjUAAapXJ27twpN910E4PcDc1OG8WMjTYZws1mSIAESIAESCCxS4QfffSRFCxYUOrUqcOhiCMBG8WMjTbFcQjYNAmQAAmQQJoSSIgHC0uE3333ndx2221y4403qifrrLPOStMhiF+3bRQzNtoUvxFgyyRAAiRAAulKwHeBBdDHjh2Tbdu2ycqVK2XZsmUa8I6iz40bN5ZmzZoxBsvQbLRRzNhokyHcbIYESIAESIAEErtE6OWPXYWHDh3Sws81a9ZkDJahCWqjmLHRJkO42QwJkAAJkAAJJE5gIcgdyUQrV64s1apVkzJlymhOLB7mCdgoZmy0yTx5tkgCJEACJJDuBHxfIkRNQsRfbdiwQRYvXiyrV6+WQoUKSaNGjTRFQ9WqVSV79uzpPi5G+m+jmLHRJiOw2QgJkAAJkAAJuAj4LrC89FGjcPfu3TJq1ChNOtq6dWsuERqaojaKGRttMoSbzZAACZAACZBA4pYIg7FHoPtnn30mbdu2pQfL0AS1UczYaJMh3GyGBEiABEiABBInsH7++Wfp0qWLFCtWTJcFUfS5aNGimtV94MCB0rdv34wEpByn2AjYKGZstCk2yvw0CZAACZAACfyVQEKWCH///XfZtWuXLF26VJYsWaJpGs4//3y58sor5ZlnnmGaBkMz1UYxY6NNhnCzGRIgARIgARJInAcrEHukaTh69KjkzZuXy4MGJ6eNYsZGmwwiZ1MkQAIkQAIkoAQS4sFCYDs8WPv371cjkKqhRIkSzOZueFLaKGZstMkwdjZHAiRAAiRAAv4LLIirmTNnyuTJk6V+/fry3//+V5cJq1evLk8//bQuFfIwQ8BGMWOjTWZosxUSIAESIAES+D8Cvnuwfv31Vw1k7969u5QuXVotgchCmgYcXbt25TKhoRlqo5ix0SZDuNkMCZAACZAACWQQ8F1gIZN7v379pHfv3rqT0DkOHjwoQ4YMkQEDBtCLZWiC2ihmbLTJEG5tJtX7Z5IV2yIBEiCBVCbgu8DCEuH48eMFQgvpGs477zzlu3XrVvViDR48WPLly5fKzH3rm40PexttMjkgqd4/k6zYFgmQAAmkMgHfBRZgnjx5UiZNmiRvvvmmVKpUSQUVSubAe4XcWDzMELDxYW+jTWZo/6+VVO+fSVZsiwRIgARSmUBCBJYD9MSJE7J9+3Y5fvy4VKxYkUuDhmeajQ97G20yiT3V+2eSFdsiARIggVQm4KvAwvLgmjVrZN68edKpUycVVAhwRxb3woULM02D4Zlm48PeRptMYk/1/plkxbZIgARIIJUJ+CqwZs2aJW+99ZbuFKxTp47uFkSC0T59+kiVKlVYh9DwTLPxYW+jTSaxp3r/TLJiWyRAAiSQygR8E1jHjh3TPFcPP/ywXHLJJZmYwos1ZswYufDCC+X2229PZd6+9s3Gh72NNpkclFTvn0lWbIsESIAEUpmAbwILRZ5DFXPes2ePiizUIsydO3cqM/etbzY+7G20yeSApHr/TLJiWyRAAiSQygR8E1gIaEcKhlatWv3FgwXA4QRYKg9CvPpm48PeRptM8k/1/plkxbZIgARIIJUJ+CawAHHu3LmyaNEi6d+/v+TJkycT1w0bNsiUKVNk0KBBGbmxUhm8H30z+bA31Zapdvzgl5VrpHr/ssKEnyEBEiCBdCTgq8A6c+aM5r+aPn26PPTQQ1K3bl0555xzZPPmzTJy5EgNcr/pppvScRzi0meTD3tTbZlqJy7ADDSa6v0zgIhNkAAJkEBaEPBVYIEoUjVs27ZNZsyYoclFcVxwwQVy//33S82aNZmqweC0M/mwN9WWqXYMYjLaVKr3zygsNkYCJEACKUzAd4GVwiyt65rJh72ptky1Yx3s/29QqvfPVu60iwRIgARsI0CBZduIGLTH5MPeVFum2jGIyWh5Gxv7Z4pVKvfNFKN0aIfzIB1GmX00QYACywRFS9sweSM01ZapdkwiN2mTybZM9tFEW6ncNxN80qUNzoN0GWn2M1YCFFixErT48yZvhKbaMtWOSewmbTLZlsk+mmgrlftmgk+6tMF5kC4jzX7GSoACK1aCFn/e5I3QVFum2jGJ3aRNJtsy2UcTbaVy30zwSZc2OA/SZaTZz1gJUGDFStDiz5u8EZpqy1Q7JrGbtMlkWyb7aKKtVO6bCT7p0gbnQbqMNPsZKwEKrFgJWvx5kzdCU22ZasckdpM2mWzLZB9NtJXKfTPBJ13asHEe2GhTuswH9jM4AQqsFJ4dJm86ptoy1Y7JYTNpk8m2TPbRRFup3DcTfNKlDRvngY02pct8YD8psNJyDpi86Zhqy1Q7JgfUpE0m2zLZRxNtpXLfTPBJlzZsnAc22pQu84H9pMBKyzlg8qZjqi1T7ZgcUJM2mWzLZB9NtJXKfTPBJ13asHEe2GhTuswH9pMCy9o5gNJBc+bMkYkTJ8qJEyfk4osvlg4dOkjlypVjttnkTcdUW6baARxTbZlqhzb935RdNf7ykPPXFHNT7XDsOHYm54DptmJ+GLCBhBBgDFZCsP/fRQ8dOiSvvPKKtGvXTsqUKSOzZ8+W7du3S/fu3SV79uwxWceHT2QPDXIiJ5MPRM4nzieT8ymmhwA/nFACFFgJxS+ydu1aWbhwYYagOnjwoIwZM0Z69OghefPmjck63uh5ozd5o+d84nzifIpsDpjkFNNDgB9OKAEKrITiF1mxYoUsX75cunbtqpb8/PPPMnjwYBVcJUuWjMk6PhAjuxmSEzmZfCByPnE+mZxPMT0E+OGEEqDASih+kVmzZsmePXsyCawBAwZIly5dpFy5clFZd8UVV0R1Pk8mARIgARKwj8CqVavsM4oWRU2AAitqZGY/EE8PlllL2RoJkAAJkAAJkECkBCiwIiUVp/M2btwoCxYsUA8WgtoRgzVixAjp1auX5M+fP05XZbMkQAIkQAIkQALxJECBFU+6EbSNXYTPP/+8dOrUScqWLSvz5s2TNWvWSM+ePSVnzpwRtMBTSIAESIAESIAEbCNAgZXgEUEerJkzZ8obb7whp06dkgsvvFB69+4ddfxVgrvBy5MACZAACZAACbgIUGBxOpAACZAACZAACZCAYQIUWIaBsjkSIAESIAESIAESoMDiHCABEiABEiABEiABwwQosAwDZXMkQAIkQAIkQAIkQIHFOUACJEACJEACJEAChglQYBkGyuZIgARIgARIgARIgAKLc4AEEkDgzJkzmliWBwmkKgHO8VQdWfYrUgIUWJGSSoHzkHPr6NGjki9fPmt6k442HT9+XEaOHCkPPPCAFCtWLKKxSEdOEYHxnEROkVGLNyfO8cjGgWelNgEKrNQe30y927x5swwZMkRefPFFKV68eNx6/t1338nvv/8uZcqUCXuNdLQJD7fx48fL119/rYweeeQROeecc0Ky8otT2AFznZDONtk4x20aO87xaEaD56YqAQqsJB3ZP/74Qx/Qx44dkypVqsi5554bsCcnT54UnHveeefp3xA+4R7msSJZvHixfPXVV9KxY0faFIAAMva/8sor8vHHH8u4cePkkksuSSinn3/+WT744ANZvXq1tG/fXi677LKgU8Cv+WSjTW4otsxxeKQXLVokP/74ozRu3FguuOCChI8dDLBtjv/6668yffp0vS+hLFn58uWt4BTrvZaft5sABZbd4xPQOrwdTps2Tb788ksVTH/729+0vI43puf06dPy7LPPao3D1q1bx62niLX48MMPJUeOHPKPf/xDduzYIW+99ZY8+eSTfxFz6WyT8zCEKL7xxhvliy++0D/PPPOMnH322ZnGxy9O27dv11qYd911l4r12bNny7Bhw6RIkSJ/mS/pbJONc3znzp06d+644w6dP6+99prWMK1Tp07Cxs62OY575W+//SYvvfSSVK1aVYXfwoULdc4XKlQoYZzidjNmw1YRoMCyajhCG4O3sI8++kjjqHDDf/jhh/WG0bdvX2nWrJneWHFDOXLkiOTPn1/OOuss/T2KRmfLli2uPR0zZoxMnTpVhd4111yjN7AePXroTYw2ibgfhvA2gEujRo30Adm8efOEjB3E+XPPPSe33XabPnzgEe3cubPceeedOrcwf/weOxttcr44iZjj//3vfwV/8uTJk/H9hScaYzN27FipVKmSNGjQQPbt2yejRo2SEiVKqOcYLzt+j52NcxzL2I899pi+YN53331638Q44p6YqDke1xsxG7eKAAWWVcMR2BjnRomH4RVXXCHr1q3TN9ann35avVZr167VYtGDBw+W77//Xr1WONdUnFWg3UAIYsXyFkRdrVq1ZMWKFYJlk/3798vNN9+sNl5//fVSvXp12bZtW1rYFGoq4Q26Ro0a+jB0Hxg7cMTYgd3LL79sdOy8Nrk9DFhSmjt3rtxwww2yadMmLTreqlUrtQGxehUqVIjL2Nlok41zHJz+85//yPvvv6/fn1y5cun3CnMGGyReeOEFqVmzpmzdulW92RASOOfEiRMqmOPxvUuGOe62EeM6YsQI9aRDeEKYHjhwQL3reLnxa44nwWOGJsaBAAVWHKCabtJ5C0N8DLwLP/zwgzz11FN6Q61cubK+leGBiFge/B7/xxusiSPUbqBvv/1WRR68HqVKlZLJkydL27Zt9caPB/ktt9wit99+u75Jp7pN4ViDCTx7zvINeCAGC6JrxowZ6o3AmLZs2fIvy4Xh2g72e6/3I5CHAd4rPJzxEO/Tp496OvHwwRv+gAEDJHfu3EbHzkabbJzjzphCLGFc8NICcQ4xjjlz1VVXqTcb33uIr/r16+vYwTuDF6t4fO/CzcNEzHGvTYFi9/bs2SP9+vXT+Vy6dGn9CL5z8NjC4w5uJu9P4Tjx9+lDgALLgrHG0h8eZE4MlfcmgWUA71sYvEXz5s2T/v3761srHp74PwSOiSB250EIu0LteMPbIG5SWOZavny5Xh8B9fgZxF+XLl2MEbbRJsQtYYOBO/7NHXiMBx8CahcsWCCfffZZRrwV+gIv4z333CMXX3yxIHgc3Ewcjk1Lly6VJUuW6FhAcAfzouHBeNFFF+lDedmyZQLhXLduXRXNppaWbbTJxvnkHX8ILLxgTZw4UYXv66+/ri80SO+BedarVy/1ICNEAILhzTff1JeeokWLmphK2oaNczxQ54LFExYuXFgFFZZRu3btqt9ViOpdu3bpS6mpOW4MOBtKGQIUWAkcSnh2sCyDAHHELCFYPdhNAjda91uY983WdDewNIGH8+OPP66xHaF2vP3000/6drh7927p1q2bvmnjjRDueJM3L9tsOnz4sD70cNOGmMSB8YPoReAxDjwY4YHAUinGD0s3d999t2zZskX++c9/avzc+eefb2z43DZdeumlunMUwekQ3cE8DHjgwAuCuL2rr75ax9CU2EPHbLQJdtk2n9yTAPcGfK8goLBLGOOIJeSVK1cKxrV79+4qihFvCa/VqlWrNHwAXm4IClOHjXPc2zfEmeLAPTRYPCE4gWWHDh3UA8iDBPwgQIHlB+Ug18CbIR667dq10zepUAG+uHG+++67md7C8JCG9wtvsKYP3OCdhzO8H5988knQHW+49i+//KIPadjiiIt0sMntSURcHG7ytWvXzoi1gvcBnqrhw4eryInnw9Dh7bYJ3iikhBg6dKimYQjmRYO3CqI4b968KoxNHzbaZOMcd7h7g7OxzIV7AGKvkDsNcXIIfIeHGGk1TL7IeMfexjnu2Agv3sCBAzWXHDy2oeIJsbsZLxEmBajp7wnbSy0CFFgJHk/svMNW/YIFC6rnIFTQMW4M8XoLCxTki5u883CGeIAnxtnx5gc2G21y9xvLDN98843GT7Vo0ULjqxA4Cw8VvAk40AcEsCPgP9D2edMcvTbVq1dPl5cxdyB84V2LtxfN2ydbbLJ9Prm5wVaIKCz/O/nksMyF+YYlX4hgLMnjwEtNvASWjXPcywkvNTfddJN6ibHZJlg8oXsnpunvHdsjgUAEKLASOC9w80JcDPKy4CFYrVo1tSbUTeLgwYPG38KCBfk6O3DwcMbuMuxgcna84cYfzxuWjTa5pwp2aCHAGHm/sGyDjQd4ICLwGDs5sQEBS2/wkuABgKBk7w5C01MvmE3wcjrLyyiT5IcXzembLTbZPp8Cxe3t3bs3U1gAvMTxesEKNBdtnONYDsT3DPckePPwHcMOasSkIbecH/GEpr+3bC91CVBg+Ty2iJ3C0huCx3FgWfDzzz/XOCxnK7bfN4lQZS3cO3BKliwpr776asaON+SWidebc6JtCpR/yJkqzq5NLEdAOOH/4AIvJN6kkf8LwgvxIOvXr9fAYwicQIkNTU2/UDYh/w+Wlx3vh19Fpm2yKdHzKdQ4B4vbw1Iz4vQOHTqUIdhNLnMlyxz3ZqtHzCKW3HEgRhS7YJ3KEXg5xc/iFU9o6vvKdtKDAAWWT+PsDlqFpwo7gRxx4g1Yj9dNItgNNVRZC9jtXZowuePNRpswJebPn58pXsk9TSCKEdSPrfMQWDjgWUTAOpZRnVgrLP1ee+21xgOPA03ZcDbBc+Wn98N5eQjFKR422TqfvGPm1DJE7FuouD3EP2LcUN7FdHDWnu+2AAAbKUlEQVR2MszxYNnq8b1755139DuKnbhYLsWLDV4eENsaz3hCnx4ZvEwKEKDA8mkQvUGr3svi9/CCwIsFT0c8bhLYNTVnzhyNw8ED2V2bC4GzwQLZ47k0YaNNGBtn12bTpk0FcUzeA0uBSPjolCjC+fg3vHzO8mC8plaw+nPhbMK29HgF+dpik63zyTsXnFqGDz74YNi4PZNeK7cdNs9xx04sZwfLVg8xhcD2QYMGaaoTbORwVgbi9d1juyQQDQEKrGhoxXCuN2jVu1PLG+8Uj51cjqesYcOGuqPMqc2FFAxYlsTW/GCB7PG8yeOaNtnkDLOTZR0eBm8qBYhOCCnYjaB2xKd9+umncuutt+oDIV5Lp6Hqz9Gm/wljG+dTqFqG8BAnKm7Pxjnuvs2Gy1aPc3FvwlI8Xoa8NT1juGXzoyQQMwEKrJgRBm4gkqBV7ydRlBQ5i0zmRfJeAzdUbGnGziTEUDmxKTgPtbn8DGR3CxnbbIJtjii+8MILtRiy90BNwQkTJmgSUdQVxLJvPMcO1w/1Ro/lJNok6lm0cT4Fq2WIcUXckN9xe7bOcff3LFy2+jjdvtksCRghQIFlBGPmRqIJWo3D5QM2CeHmeMVC1eYqW7asb4HsttkUrMwG0iwglshUbcdoxhwbIpChG0vGSDg5cuTIkPXnomk7q+faaBP6ksj5FCj2K5p6nYjhgwCLd9yebXMcO1zdoQqoeuA+/MpWn9XvAj9HAqEIUGBlcX4EKh/hvBEmKmg1UFdwg0JC0lmzZmksEXa5BarNhfxbuLkjjxM8ISYD2b122WhTqDIb2MkFz5BTZiOLUybqj8G7OG3aNN0lhZg5ZPrHBgnEmgSrPxf1RaL8gI022TCfggWMR1qvM8phyNLpNs1xzCN47JGmxglVQLoa3Du9u22x9O1napEsweWHSCAAAQqsLEyLQOUjnGawIy9cssl4xTN5u+LksUHR5a1bt2p+rdGjR+uDOlG1uWy0KVQGfSyboswG4nqwrOqUxMnCtIn4I3irx9IIhAOWKWED5hV2KTZp0kTee++9uNef8xpro02w0Zb5FCpg3M96ncEmmW1z3LvpB/McIgpFxjHf4xGDGvEXkCeSgCECFFhZBOkttuxuBtnZExG06q7/581BhDdGeGKwbOGIBj+27SfapmDb9p0YOXgiGzduHDKDfoUKFTSQNl478Jy5gzGCmENpHWSCRzwcgnZRvBc7phBbhKSKTzzxhObWilf9Ofdcts2mRM+nULeLUAHj8azXmUxz3OHnbOpBShO8uEBQQYiitideUPGd40ECyU6AAisLI+gtH+HN0I2bqd9Bq47nDNmMYQ/+j3QMyBGDEhI4EOeBXDG4gWFbc7xFgw02OQV9kUIBS5843DvxsPSHJQkkBcVSXCLLbDhv9ag5d+edd2p2+Keeekp3K8Jz5ohm1K0MFHSfhakc9iM22WTDfAoFLNymiHjV60yGOR4s9stdwB5s4VlHzKGT/iTsBOUJJGAxAQqsKAcnWPkI7+4xP4JW4V3ATd0RDniDxhKgE8fg9aTBWwPvBwQFRFY8tjTbYpMTI4d0CU7Rarwt40DcB5I2eoWx3xn0vVn9A73Vez2lEIfz5s2Ttm3bakJT04dtNtkwn4J5iBIdMJ4McxzzM1TsV6JCFUx/b9geCQQiQIEVxbwIVfoDtfr8jhuAd2HUqFG6pASB582lhVix7t27awoBxO4sWrRI8FDAG2K7du10V5rpwwabvDFy7qLVEJcQUtdcc01G8WVwQy4wLMMheDzeZTZCZfX3bkDwZvk3PV5OezbaBNtsmE+BPESJDhi3bY4j4SfiBuF5yps3b8Y0jST2y49QhXh9b9guCYQiQIEVgo53C3Hp0qVDlkjB7/08Ai0Z4QEN7xSyG8MeLEtMnjxZdwhi+bBFixby+uuvS4kSJeT22283bq4tNrk9P/DUITWFU7QaeatQYsPx4sFDAZGK5VSULol3mY1QWf2d0kT79u3L2LWIXaCYi7Vq1TI+Xk6DNtoE22yYTxgTtxc0EtHgx6YIm+Y4AtQnTpwoSGmCncrOAVZvv/22oG7npk2bZObMmVo4HgWbUSzdr/jGuH1x2DAJhCBAgRUATqgtxBAqNpRIqV+/viBnzN69e/Wm5uRpQnwYAkWLFCmSKY4B8SsQGgi+xxIiPFsmBGGwhKqJtClQjJzbMwShhdgPbA9HFnYIGGwAwC69eCcKdUQDHjC5cuXKCPB1T8N4liYKdi8IV2nAL5tsnE+OJ+2VV17RFBmooZho0WDbHIfYQ6ktxA1COBUrVizTVMMO5kTGN1IFkEAiCFBgBaAeagsxvBwQJ36XSAmXvBQxX48++qimYsCbIuyrWLGilmzBcgLc8Lt371bhhcDpyy67LOb5ZqNNwWLksOznLlqNB7lfuXUC1ekLlIvMPSDx3oBgo022zSf3TlN4f+EJdrygCAdIlGhI5ByHtxceYFQ3cN9D8JKC2EAcKLnlTbXgd3xjzDc3NkACBghQYAWAGG4LMbwcpkukBAukdTweoZKXIuYBS4LIj4QlwG7duv3FE4M+IZ4HxVAjjRWz0aZQcz5cjBxSIPgd7xGsdmDt2rXVa3bo0KG4F4f2MkuUTck0nwLtNK1Zs6Z6ivEH3t9EiIZEz3F47yGe4A0HB7zI4X6CndO4J8IjPHDgwL+kWoAYxc7qeMc3GngmsgkSMEYg7QRWoJt8pG/z8dxCjEDaOXPmaGoFxC24y0dccMEFYZOXGpsRroZstMndT++4YVkCN/2bb75ZrrrqKj0Vnj0s/SEmBg9F056hUKIB1w9VO9ARfJ06ddJdjaYOG21C32yfT27+gXaaOvFx33zzjS6/Iw9ZvEWDDXPczcUReIhJ27Vrl9ZPbNasmaaFwbL3gw8+qOMcKNUCdj3GO77R1HeI7ZCACQJpJ7C8O4JCvc37tYUYNx08FCEC8Ea4evXqjPIR2N2GN2W45f1MXmqbTd5dSsHGDcuhfsbIhRINiJHD2MHzgUz6yLOFnFaIvYI3ETFgpgVfOCGTKJtsm0/hbp7Bdpoif9zw4cOlQ4cOKopNigbb5jh2HMMm7Lh1xyZizuJFELGeSAVTrlw5TRsyfvx4ufbaa3UDDdLBPPDAAxk7dcPx5u9JIBUJpJ3A8u4ICuVhQK2seC8pIVgVBXxxM9q/f7888sgjGvjcunVrga24aeFA4kkkCcUbI5Jirl+/XrN5I1jbW7sr1olqo03eXUrBxu3ee+9VTvGOkYNgQFoHJ41CMGEMUYWgXz9qB9poE+aijfMpmCfU2TwSaqcpyrnEI6u/bXN82bJluiEGYQXw2DkxV05VCMR04oVh3LhxussSOwLx8oB4teXLl8uaNWsESXOdPH2x3pf4eRJINgJpJbCcJIpwbTs7gpCywG8Pg3uSOCIKLnUsYeEhiSDRQOUjEGuFmzB2MuJNETcvBN2aPmy0ybtLacqUKUHHDW/QpmPk3IzdggHLkvCYBRPGLVu21Dd9pFjAUgrGGcIY5W+KFi1qbOhstMnpnC3zCUvvOCCQnCNYYD2qH/i909SmOQ4+CKZ/6623NIceXhCQOw/L79g4g92C8FKhADo8sf/61780ge99992nm4B4kAAJiKSswEL6gk8//VTwgMMNFUGY8EZVq1ZNH4avvvqqipMCBQpoDiQ/PAxYBkT8xqWXXqreDxyIXYDYw1Ig3gQhrrzlI+bOnauiKh7Z122zKdJdSiVLlvRl3PBm/u2332osF97EMXZ58uRRzyLEUpkyZVToYuyC1VXDPDO5Y9FGm5ybqW3zCXbhXoD0CgsXLtTvHTyc999/v5ocavMIxtPkuLkZRbITz685HuxBiHsmAtaxHAhvPrxYSE7cuXNnvU9BEH7wwQd674TnCnzxEhjPfG18aJNAMhFIOYGF2nIoiIsbGG4IdevWla+++kpd2Vh2wxsWDmebfM+ePVVsxdvDgGviIY3rYZefO6gZXivkkIGIgmdj9uzZ4k40Ce8EvG6oQYe3R5OHbTZFuksJb8kQOfEcN6dAL/hjeQRLIljyw47NlStXZohijEugtAvxEMY22uSej7bNJ3hhcB/ARoJ69eqp5wUpBa6++mpdgsdLC3a+obg2DnwXkcPt+uuvj1v8kE1zPJAgdsYT8WUQV9g1CO/6u+++q8vd8O7hpRQvDogbve666zIlFzV5f2JbJJDMBFJGYOFGgbep1157TYUUspTjLcu5aXoTO7p3BGE5Dg9r7ArCjTZeS2+wBQ9diD+89Tn24efYLYSbVfPmzdVLEu/YL/ektcmmaHYpxXPcsJyMh8vll1+u8W+OsIXAwls9xg8i2PEswksa700RNtoU6OZn03zCshWWsCACAh3eep24L8CrhV2o3lqVpm70tszxUC99brEJrx/iqcAQL6i4zyJrO74HF110ka4QxCNUwRRvtkMCiSKQMgILsRRdunTRNyssAzoHluBwA8DD0Lv05ld2avfgQkhBPDVt2vQvb314s8VSE96gsWOwePHivty4bLPJhl1K8HIgjgtCCkG+zuEIczxwEIOCtBAQxXXq1NGyRPEUxjbaFOjGZdN8gsBCGABCBeBdwzIWQgcQj4WccfBkwavsx+YRNysb5rhjTzBBjN9jNQCJlzGvHRGF7wDmPzbXIOFopHn1EvWQ43VJIFEEUkZgOYG0WALAkgCE1bRp02T+/Pm6VR43gkCJHeOxTT7cYEJIoTbesGHDNLO6c+DNFsuVY8eO1Wzr8MSZXhIMZptNNtmwSwmJERFjggeL9wGCBzXmGDxcWJJ2RDHiUPC7eOwww7jZaJPt8wk7cyGg4GksW7as3HLLLbpUCO8xPDBYakaskx+bR9ysbJjjjj2hBDG+A5h3gb4H4e5z/D0JpDuBlBFYbnc3YgRQtuHWW2+VNm3aZCzFOYHuphM7RjuJnCUCiCtvSQkEMJ88eTLT8mG07WflfNtsSvQuJXiLsPkA4txbnxAxWYjDQlJFPLT9EsU22hRsrtk2nwLZiR1yyEh+1113ZeUrE/NnEj3H3R0I9oK1bt06fTHFfHeHNMTceTZAAmlAIKUEFsYL7m48GEeNGiVICug9EuGxCjSPsKSJN2s8wJE/xobDNpsSuUsJIgpv7cjpc9NNN2UaHgS0O3FYSNPglyi20aZQ89am+XT69Gn1RDq7dw8cOKAhA/BgYZNCoo5EznF3n4MJYoRWIOYKefrgoeVBAiQQOYGUE1ih3N2RY4n/mc4SAW5geJA7N/74Xzn4FWyzyUnimahdSlgaQTwclnKdhzC2qyOuBxsR7rjjDt/jT2y0KdiMsmU+QVzhRQYebMQ+Ir4Rwe1I14LYq0TGECV6jrvHziZBnMj7IK9NAqYIpJzAAphg7m5T0Ey1A48Ebv758uUz1WTM7dhmEx6GyD+ViF1KEAiLFi1STwe8jIjV+fe//61b/rG1PxGi2EabQk06W+YT7Hj//fc1zQYSCyN5pjv+MeYvTgwNJHKOu822RRDHgJIfJQGrCKSkwAoV/2EVfRqTFASw4wxJRSGGK1asaEUsio02JcVg0siQBGwRxBwmEkgFAikpsDAw2DKPNzJs0eZBAiRAAiRAAiRAAn4SSFmB5SdEXosESIAESIAESIAE3AQosDgfSIAESIAESIAESMAwAQosw0DZHAmQAAmQAAmQAAlQYHEOkAAJkAAJkAAJkIBhAhRYhoGyOXsIoPgyDnembuQ/WrlypQwdOjRjNyDSeiBBLXISOdnZI+0Fioy/8847UrduXS3HZOORVRsPHz4sTz/9tJZtKlWqlC9dy4qtx44d05qRyGsVyk6ch3Hv3LmzIEFsOhxZ4ekHF2xAwncOtWMxz5A2A8XuUd+QBwmkCgEKrFQZSfbjLwQgsPBQRbkkHMje3b59ey2PMnHiRN1higcQbvJIZjp79mwVFNHkJdu5c6e8/PLLmpA0ms/5OVxZtRGleUaOHKlJOv3qW1Zt9ZNnMl3LVp4bN26UKVOmZHzfpk+fLj///LN07NgxmfDSVhL4f+3dy6uOXxQH8GcihJKBIsklA7kl5BqhGJFbbpESZeIWSgqZKMXIQMglSgYuA0lEyX2AoqQoKZkw4g/Qr8+urX0e53kcv3Pe4827n5Jzep+991rfvc67vs9a69mrFoFMsLKB/LMIIFgcjJZE8RBFp1V//vy5OHr0aCBYL1++LJ48eVLMmDGjuHHjRjFy5MhAmNasWVNs27YtkDG9Ic+fP1+cOnUqYLV169bQiFsj4U2bNhXmXL16dWj+3KNHj3CPFiivXr0K6/t5x44dxYYNG8LhpNZ78OBB4bw2h0xqu8PBmN96e/bsKZYsWRLu1QvOk/7AgQMD2bHe5MmTA6Hz5K9p+NSpUyvXK8u4d+/eQg8+a+ktJzqlFZDTzOl59uzZ0GZq5syZxbRp0wqdBpDOeKiqJur0XLVqVaHnJ1zNNW7cuHCAZ8SprIcm2MeOHfvpUKNeaReDT58+tcEzlbU8X2q0z58/L5BBe5LuVXmM++7fv1/s3r27sBYH71wzcs2dO7fYv3//L2ecVe19+ZBZp8TbRz1Q2ZCf7VOd3mygykbq7KdOx9S2Pnz4UGjr5P+yfZpDg2v7tWjRomADugRoHfQn9vl/9Uv3Lza5d5jwunXr/tnvo6xY6yGQCVbr7XnLaHzr1q3CkzKCxdFwpGvXri1Onz4d2t/06tUrRK845vfv3weCtX379nBi++HDh4uNGzeGE9ylFb98+RJSSw5i5Dw9afvs8uXLAU8OLL04L30vOW2pR6SJY0dKjLlw4UJouTNq1Kjg6ETaELpv374V+/btC44Oabl+/Xpx+/bt0BR8yJAhxebNm4uJEycGOen29OnToN/v1iMbUnTy5MlAmpAXbaU08fWz1JrP6Oekes4WKSRTjABG/US0pkyZEkgJckkXMpw7d65SD+Tm3r174T5kjl7IWhm3iKe0bh0uKdbGDB06NBDNujHu69mzZ7F06dJAIhDpAwcOhDZI9lvbHKQover2vrzfyDWbef36dSCdR44cKd69e1epd92eVX3GJn6nY7QterVnn0hxea/ZogcA2PyJfdbta51+ETvkyn3+Pg8dOtQUh/i2zBdkVrThCGSC1XCI8wJ/CwEkQWsb5ObEiRPFsGHDiunTpweiI3KDNIlgqd0RCdIcXK86JENNjwa3sRG3k9P1IUSAOCPEY/jw4cExawidOmbEwXhkLvYwREqQqcWLF4fo06RJk8JaIilIjn+xLkhUoU+fPsWKFSuCkx47dmy4V5QEGULaEApRDq1fkK269aKM5qe3343naM2PKA0ePLiNHAgfksfpiu6ll8ggx4gEwdXn2s5U6eE+OlkfVtZFdqVlEc7U2aay1s0Xx5hLxE0ND8JcNWbZsmVBV5Eaa5JHCyYRE7rYE3MgaeWrvb0vN2hna4g3m7GG6KCrSu/Ro0dX7pnxVfvJzup0TG0rdrQo22fZ5tg7m1q/fn0g9R21z7p9rdMPiXPFyNX379/D32TE7G99X+R1MwJdjUAmWF2NaJ6vaRDg9DyNiypcvHgxOBHtbnyZi85cu3YtOESpCZEs9yFN0h6epjmy3r17h0jHzZs3QwRJ+sfTtnQdh95ecTUidPz48UDsEKVIZGbPnl1MmDChzRgySiulaTgEjhwLFy4M9U8K70WYpMEuXboU9BCJ8eQ/aNCgwrwdWU+6EOkrX+Z0pXJEkil6hRiml+jPo0ePAlmEITy9KFClB3IIX4RRk+yqYvO0WJ2sVfNFB00mY6R7EV7Roqox8+fPD8Rh165dxYABA0IEE0GgGwcPf3OkxAkGVXvfXjH2169fi6tXrwYZjGMvVXojd1V7Jm1Z9ZnUZJWOCxYsaGNbVcX/ZZsTYYWHvwXYpDZdZ591+1qnXyTs2k+JJks59+vXr2m+N7IgGYGuQiATrK5CMs/TdAhwDlI8CrRFS0RqFNIiBPPmzfv51qBIVlofhMhcuXIlRHvUyKhZ4nQ8YYt4+R35QqQ4Ug4iLQI33rqIEIKGsHlDSjpKeuzMmTMhVWY+MopEqUXymRZPPkMAOXHRGVErRE3KU02X9KQoGRkiYapbL8r49u3bNmulG1aWA4k0v7fuymSCfnSg2/Lly0PKsk4PkSvkBh4c+Js3bwJRRGrMES+RlSpZU1yQtHSM1CQyKzVXhSUHHnFHKETKyNO/f/+AaXsvKkh/Ve19Gm0R0UOuYoF2jECysSq9rVm1ZyKlVZ95UaMjOpIvxTO1z/b2GlmHh7q+jtpn3b7W6Sd66iq/hNJ0XyBZoIxAJxHIBKuTAObhzYuAQmpvDc6aNSsQJM6ccz148GBwqkiVL/tywTUigxSJ3nCyol/GKwxGOkSNEKIXL14EohDnjkgYz+mbnxNCktTncMDqpu7evRsiKQgVIsOxIV9qvzg6Ts7viIwC91gILrKFzCCKyJ0oG10cO1G1nshSlBEJQJisp8Df8RLWRyTVoIliIARwouePHz8CEUlJEB057i1btoSidnMpJq/Tw2fkQzLJDa/x48f/8sYYrFNZq3CxXryMEU1DSOtkQL7ifSmBti8icv7FPUnnrtp7excvxepqruAHV6lIqegRI0ZU6l1nI3fu3KncTy9o1NlLalspnukeRpw8GJBXelxElJ15oOiofdbta51+5RcEmvcbJEuWEegcAplgdQ6/PLqJEVCAjdQgFciAC8FSRC4No3C8vYJrRMYbdFIZMU2kcFg91Zw5c8LRDpzRx48fQ/0WZ5qm+JAkDuvZs2fF48ePQxG99JOoQrm4W/pQRAKhstbKlStDMX3fvn3b3FtO2aXpQhGHqvUQySgjgqNgXtoqrhXlUg8joiAlKUKEAEnzqMMqX6KACI1I25gxY8LHdXpYC2FzDEZ8UQC25dqusqyIS3u4pPKkhet1MqT3pQTaXGmdVDp33d6nBAt27ENaz4XUI+cIapXedTZS91lH7YUcKZ6pfcYzqMimLtH5bYi7Fw7+xD7r9rVOB7J5iEDw2GSrnEnWxF+VWbQGIZAJVoOAzdO2JgJp6i5NZTUKje5ej3N++PBheHtRqvVvRSOQFxFF0TC1VGmxfKOw7qp56/asu/dT6tUDCEIYX8jorJ7drUNn5c3jMwKNQiATrEYhm+dtSQSkwNL6nkaD0J3rccaiMyIOog9/89Rt6S+kQA3azp07f0ljNhr3zsxft2fdsZ+K5L0YIMLlZQr4xbPQOqNXHNsdOnSFnHmOjECjEcgEq9EI5/kzAhmBjEBGICOQEWg5BDLBarktzwpnBDICGYGMQEYgI9BoBP4D84JZV0GbtG4AAAAASUVORK5CYII="/>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png;base64,iVBORw0KGgoAAAANSUhEUgAAAlcAAAFyCAYAAADYsv+cAAAgAElEQVR4XuydCdhO5fb/l6nIlPkgMpUkY3XSgFBRR/OEIhUSQjIUmYeUVGROpiMnSVJRIZxThGSmMmQmipJMJ+p/fdf57fe/390z7ffZez/387zffV0uvO9+7r3uz30/e3/3ute9VpY///zzT+FBAiRAAiRAAiRAAiTgCYEsFFeecGQjJEACJEACJEACJKAEKK44EUiABEiABEiABEjAQwIUVx7CZFMkQAIkQAIkQAIkQHHFOUACJEACJEACJEACHhKguPIQJpsiARIgARIgARIgAYorzgESIAESIAESIAES8JAAxZWHMNkUCZAACZAACZAACVBccQ6QAAmQAAmQAAmQgIcEKK48hMmmSIAESIAESIAESIDiinOABEiABEiABEiABDwkQHHlIUw2RQIkQAIkQAIkQAIUV5wDJEACJEACJEACJOAhAYorD2GyKRIgARIgARIgARKguOIcIAESIAESIAESIAEPCVBceQiTTZEACZAACZAACZAAxRXnAAmQAAmQAAmQAAl4SIDiykOYbIoESIAESIAESIAEKK44B0iABEiABEiABEjAQwIUVx7CNKWpP/74Q/7973/LyJEj5bPPPlOzrr/+emnVqpU0btxYzj///ISa+uuvv8qcOXMkf/78ctddd8Vly59//ilLliyRfv36yeeffy41atSQN954Q6688sq0dsePHy9t27aVdu3ayfDhwyVnzpz6u5kzZ0qTJk0kb9688vHHHysjHMePH5f27dvLP//5T1mwYIGsWLFC+vTpIwMGDJDevXvHZa+XfY/LkAA+jHm4ZcsWeeedd+Tpp5+WAgUKxHXVgQMHejYOcRkS5cOHDx/WuVOnTh25+uqr47rUW2+9JQ8//LA88cQT8uqrr0quXLliai+jn4up8Ux+kpfjm8lRpnT3Ka5SbHhPnTolL730koqNUAcEBn6fO3fuhPXcekhOnz5dHnroobjs+Pnnn6V58+Yyb948badKlSr6ML/sssvS2l22bJnceuutcs0118iMGTOkSJEicu7cORVKL7zwgp73yiuvqADAsXv3bmnWrJmcOHFCBRja80pcedn3uMAF8OHvvvtOHnzwQfnb3/4meNgXKlQorqsmg7jC9w/zCIL+iy++SBPsGe14RkVSRj+XUTszy+e8Ht/Mwi0z9pPiKsVG/e2335Y2bdrI5ZdfLq+99pr8/e9/lzNnzgiEzDPPPKO9xVv1nXfembCeeykwjhw5ogLt+++/VyFUvXp1gTcra9asaf2zxNKPP/4o7777rlStWlV++uknFWWffPKJngev3ogRI+SCCy6Q//znP1K3bl257777ZOLEieoBpLhyP10oruIXV+6p8xN+EqC48pNuarVNcZVC43ns2DEVCZ9++qmKiFtuuSWtdxBYQ4YMkYoVK6qwsjxX8M5MmzZNpk6dKitXrlTvTqdOneSee+5JWz4M5TGwHpy4AERN4cKFVeTg2rNnz5Y1a9aooMOBN3kIPuvfeKu3jmrVqunnYZfzcC5vFixYUJdIYB+8T/BI3XDDDek+Fmr5xL7MN3fuXLnjjjvk66+/lttvv11uvPFGgfcLy3Xwal188cXqdcAy4nPPPSfoO7hBXPXv31+vB6/g5s2b5d5771XvV6lSpdQG3HixJDlmzBgBH/TpgQcekM6dO+tyjuXRiNZ3O9vu3bvrWGIZtUGDBro0ee2110qWLFnUGwQeWNqEdwj2o//PP/+8ZM+ePd3SsJMdbLA+j37C4wcvHjjg/y1atJD3339f+3z69Gn92eOPP67txmLf8uXL/zI21rIq5hxE69ixY+XAgQPSqFEjefbZZ3VJF/3CgTHD78HSmjc4F17XUMuzGEPYhyVc2I2XChx2D6XlKY02r/A55/y25mck75kl9PEdsI6GDRumee0g7t98802ZMmWKto/xRL/r16+f7mXAPqFDeaBisd/5uZMnT0b9foZbcrSW3vE9QJgB5hL6hbmJl5lwx7p16/S7Y73AYJx79uyZ9plQfbMztDx/FnNcr0SJEro8iqNly5b6wohlffvnMM6wE98bvGTicwg/sF643PCzf7fwnVi/fr0sXLgw5Pim0KOEXfGAAMWVBxBNacJ6ICC2BTcu3IgiHXjI4cZjPcDs5w4dOlRvXHiYuhVXoa6JhymW2mIVGLih/+tf/1KRgwet/YA4hADavn17TOIKn4VwwI0dN3sIBUtAjRs3TvDQg0hCfBU8Vnjg4QYOLyCWtaz+Qwj+8ssvumxoHZaYO++883RpETydBz7fpUsX/ROLsLTGETdy5wHxh4fGVVddlSaO7OfABoi5aOyKFSsW8vNoCw8riOv33nsvjT1+hjb/8Y9/pAmPSPZBzDuFL0RR165dldGoUaPSdQ39wpxF3Bs+26tXL42PC3WEi32zxhSfwzyDUIMgg+iH8IX9ZcqUiYmN1+Lq7NmzKnwh7u0HuGIONm3aNE1YRhJXiBd0M7bW/LSLq3DfT4jTUAdeYsDQPu9xHsQSvOB4sXIeu3btUuGPz9oPjC/ED8bBrbgKZRvuUYMHD5bffvstTTw6zwNjy1sfy30l3HcD32MIvnDi2ZTnAO0wgwDFlRnj4IkVlifH/rYcqWE8POF9qVevni594S0PHp2nnnpKA5Etb4lbcdW6dWu94eFB0KNHD/VA4GEHwQYREsuy4M6dO/WBs2fPHhUtWKKDdwIPXXiHIIb69u2rYgc3/h9++CGsBwwMPvjgA/XYwbMHoQXvDn724YcfytGjR9XLB7uefPJJeeSRR2Tr1q1pS4iWvfDqTZgwQSpXrqxv47APHh94jHLkyKF24IEOz8RFF12kohUs7d60WPpuF1fgCHZ4eFh9tzxqEH94gEGYwPNYq1Yt+e9//6tLnrGwsz4P0YjPX3LJJTpeED74GcQK5gQeYGBuiZpY7YP4dcZcWfFv+Dm8UNjUsGjRIvVCwKMIUYsl3vvvv1/HFsIDgg6eQng/4V0NJ65wDj6HeDt4iPCSAS8DxtZihvkUCxvLdswdu2c1WtxXqGUjPNDRL3CEJ2TYsGH64oNNFNg4gaXoWbNm6bxyHk4Bgnkei/3W2IYSV9G+n3YbLM8f5gQ4QFDhHoEXJdgdzuts3YswHhhDfD/wcoGXLMuD6FZcOb9/YIf7CV42SpYsmSau8B3G9wa/A2t4XxECMHr0aNffDed3Cy+bXsbUeXLjZyNGEqC4MnJYMmaUG3GFh7DlobEHltsfBJaXx624wk5F7JTCEeoGGovAsMSQc5lv1apV6uKvWbOmvo3CxR+LuPr22291iQ5B1YMGDVLvSb58+bQNePDwsMADDw8AXBNvr1bwu2UvxBz+QECF82xAAH711VeydOlS9fzgvIyKKyzdWkuVYGnFgkFswO758+eruLIeHHhDtwvJaOysz9uFb6idldbPnOIqmn3YVeUUVxAZYBzqwBIt5svq1avThLAVB4d5iQcmRHU4cYVx7NChg3oWsDSIHaM4H8LAelGIdV5ZtnshruzL9fZdqfDQYR7ixcbykkYTVxCLeEmIdWxDiato389QY4P7xcaNG3VH7kcffaTLbpGW9C2h+8033+jyJ3Yp165dW19GIHrC3RsiLQvaN53AE4fwAIg1sLvpppv0PrBhwwZ9YbJ2C1vfe1wT5+Gl0Q0/53eLMVcZezZlxk9RXKXQqNsFRLRlwUg3CUsQWQ8xt+LKvksqo+LKaYM1TM4gafw8FnFl7SpELBi8V+iT5c3AgwMCA3FCuJnigRfK02Z/qDvFFTxV8MxBDDiXMTMqrpy77Jx9h/cs1Db9WNlZn7f3K9RnnT8LF6ju/Dk8aE5xZc2lUF8762ENceWmX/a2LG8slgaxtIm5AaFsebJiZWPZ7oW4sgRDKO9qtBcN5/cH/QMbp8CMNjfsy4LRvp92nhC1EKr4ruAa9iOSuMLnsASKWEWIMutAagqISXhZ3XqunLuL7ezgUQt1H3Cyt+aWW35WPBrFVQo9MH3uCsWVz4CDbD5SQDvc+3jgwLuBmxCW7OLxXFlCDkGizoD2aDfvaA8UN96XWD1X9sDm4sWLy8GDB/Xmj6UoHJZ3BkHVa9eu1aUMiCIcsYjLffv2yd133y3lypXTBwpiSyBesNyVUXHlfLCH81w5vRixemcsz1VGxVU0+yJ5riLlDLOW8uxeg1g8V7DHWk7GkiDGA2zsHo9Y2YTyXMEGLDHhTzj7Qz18TfNcRft+2u9Z+J4gkBvLsVgyhocX/cG8do5/qHsdvp8QlRA1EEdY/rTGFWPhFNGIf8Q1sFTsDGjH9xBL4/Ach/Nc4QXJ7h2M13Pl/G5RXAX5REvua1FcJff4/cV6620Q8Qn2VAzYwYc4IwSlwpWO4FW8zcOLEy3mygoGR7wIlnUg0KxYBuvt1b5bMNrN2xIrEHsdO3bUm2W2bNnS9cVaVkDcjRcxV2gcuyIRT4XD+dZt7R7EwwT9Q3A73q5jFVfWGzHiYRDbgQMPAsSbhRJXkfpuj2nCMmS3bt00lspqz4o3c8bVWG/XsbKzPp9RcYWA9kj2WXFLVhA24mKwrATRg1guzEP8jSVOPKwxFxCHhc9lJOYKzK3lbrQNHlgGtsczxcoGIg3zHbF3kydP1qVoeD0RQxcp7sv+8MV3DuIdogxzHn/ijbmyx6NF+l5EirmK9v20fxGtuQgxgyVq7A7E31h+xYtEuJgr696C+4sVW4flRCzJWSlO8PIBHlguxHghvgkCDF5jeH+d4gr3tNdff11DApA4GG1b8Wrw8lq7la2Ysjx58uj9Ct8bzC8sDyPQ3ppbbviF8lxZ44sXTHvqlxR7pLA7GSRAcZVBcKZ+DHEniJXCn1CHPYko3hLxsMAN0nnYdwsivgIPROdyl12kuBFX9rgbp5Cx7ICnCUtsSHsQbrcglnsiLbk4+2QXUM5YCnveq+uuuy5drFMsnis8VPEAtu+oKlq0qO5Sw9KYFTsUS98j7RbEAwYP+0qVKoVcVkGfY2UXyxIg2gu3LBhqt6DdPiu/GLwJODD3IOTg2XPuULXvgsTOOohPeFZDHdEy5dvnq9PzECsbK34LmxPc2GCPZcTnEPsDoYMDD3jn7jm3uwUROxTL9yJSKgY34gqpObCRwH6PgM0QG/j+ORP2WqwOHToUcnckfo+XPghpxD9B6CAuK9ThFFehzrHuU/CmWeLKeZ4VlI6dwLGOf7gkrOHGt0KFCqY+EmhXgghQXCUIvJ+XDVf+BoLCnuMKNsSS5woPO+zIgWDbv3+/tgEhgYckDrfLgtgeDy+alYcGO/CQ2NN5xJKPxo24srblI9jcCta3izkrY7s9oSh+H4u4uvTSS9NiTMAIKSTwMMVbOIQbts+XLVtWUwNE67s9ngueIXh2EJANgQvmVm6hSFm4Y2EXr7gCm0j24UGGGCHwAxM8UBG7g52PGHMr3xOCneFdgDCz8lxBlOIciFF4viDM0Ea4PFf2uWMtZWFpCd4FxF7Zj1jY4Py9e/dq/6x5CpEBrxo8uZEE3qZNm3ScMGb4rsDbglxopuS5ciOuwGHbtm26JGifg1h6Q2qTUHwt1uCH8cMcgNCGuIHYtXLo2UtXIScWAt/hUYd4DLUsiLkDji+++KJewsqfB6FnD4SH4MPSMkQtvit4QYN33ppbsYx/pO9WuPH1857OtpOPAMVV8o0ZLU5xAuF2IprSbdPtw8MPAhlLzfbdlqbwi9UOiA/E/kFYOutixtpGKpwXLf0F+hhql2Eq9J19SF4CFFfJO3a0PEUJmC5eTLXPvuyLqWHFpjnj+ZJh2ti9rLDXHpSfDPZ7aSPFlZc02VZQBCiugiLN65BAjARMFS+W+abat2PHDt19hiB0LMsiaSdKtSTjgcB1LCtjuQxB38jxhZJPmfGguMqMo578faa4Sv4xZA9IgARIgARIgAQMIkBxZdBg0BQSIAESIAESIIHkJ0BxlfxjyB6QAAmQAAmQAAkYRIDiyqDBoCkkQAIkQAIkQALJT4DiKvnHkD0gARIgARIgARIwiADFlUGDQVNIgARIgARIgASSnwDFVfKPYUr04OjRo+mydjuzOadEJ9kJEiABEiCBTEGA4ipTDLPZnURZEJTFQHkN52GvcWh2L2gdCZAACZAACfyPAMUVZ0LCCbz55ptargS15VBP7oorrhBk20ZR6T179siHH36oBXB5kAAJkAAJkEAyEKC4SoZRcmEjiiyj0C8KpqKiPYqdovAtsj3DO4SfQ7A8+OCD2uq9994rKFJavnx5rWN20UUXyYYNG7R46ty5c9POQZHWMmXK6P/DZeh2ZlK2ip/i2jfccIO2ieK7DzzwgBbE/dvf/ianT5/WTNpjxozR68NGHCjci8Ks48ePl+nTp2vFex4kQAIkQAIkkAwEKK6SYZRitBGFXidOnCht2rRJ+0TevHmlcuXKsmLFir+Iq/Xr16edd9999+lnUW7jkUce0Sr29gNepcmTJ0ulSpVci6tQ5t9///0qnAoUKBCyd8uXL1dv1smTJ+X999/X6vY8SIAESIAESCAZCFBcJcMoxWjjwYMHpUWLFrJo0SIVLhBJ8BR17NhR5s2bF1JcIaapS5cu8ttvvwnEGQQNYp9QKBb12f744w8ZNmyY9O/fX71fo0aNkn379qV5vmbOnCkVK1ZUC8N5ri6++GIVbvXq1ZM1a9boct/KlStlwYIFcvPNN6frHWzA9WETgtyHDBmidmTPnj1GCjyNBEiABEiABBJLgOIqsfw9vTqW8+CBKlmypC71lShRQtu3luecy4LwCr377rtStWpVPQ9xTrfffrtUq1ZNlxYLFy6sP9+5c6c0bdpUsOT49ttvy7lz51yJKyzvQcSdd955KuAg1PAHwgnLlvYDS5HNmzfXH2EJEwKRwsrTacLGSIAESIAEfCZAceUz4CCbX7ZsmcY2NWzYUAVVoUKF9PLWz0PFXNk9T87zcuXKpZ8/cuSIxjz98MMPgvNxWDFbsXiuBgwYIL17905DYYk958+PHz8u7du3V2GHwHZ40bJkyRIkQl6LBEiABEiABOImQHEVN0JzGrA8T1imi8VzBcvt4igez5XdI2WJJqfHDGItkufKEnGffvqpfPHFF3L99debA5eWkAAJkAAJkECMBCiuYgSVDKe5jblyiiv75yPFXOG8Jk2ayNatWzXI/a677koXS+UUV4i5Gj16tDRq1Eg2b96sAfdbtmzR2KoGDRokA1raSAIkQAIkQAIxE6C4ihmV+SeG2y1Yu3ZtmT9/fshUDHbPFXo4a9YsDSBHMLn9sO8WPHHihHTo0EGmTJkSEopTXIU6qV27dvLSSy9J7ty5035Nz5X5c4wWkgAJkAAJRCdAcRWdUVKdcebMGZk0aZK8+OKLki9fPoHQwU5ABIlHi7lCRyHQouW5wnl79+7VXFUIiL/88svVG7V9+3Z54YUX9JqIsbKWBRE7VadOHd11iN2LEG/IbVWwYMF0bCmukmqq0VgSIAESIIEwBCiuUmhq2MUJBE737t3TUilACIXanedn90PFXPl5PbZNAiRAAiRAAiYQoLgyYRQ8sgEpEpDiAPmmnAfiniB2ggwSp7jyaGDZDAmQAAmQQFIRoLhKquGKbizioZCwc+rUqbJ27VpBhnYEjXfu3FmX5oJMbUBxFX28eAYJkAAJkEDqEaC4Sr0xZY9IgARIgARIgAQSSIDiKoHweWkSIAESIAESIIHUI0BxlXpjyh6RAAmQAAmQAAkkkADFVQLh89IkQAIkQAIkQAKpR4DiKvXGlD0iARIgARIgARJIIAGKqwTC56VJgARIgARIgARSjwDFVeqNKXtEAiRAAiRAAiSQQAIUVwmEz0uTAAmQAAmQAAmkHgGKq9QbU/aIBEiABEiABEgggQQorhIIn5cmARIgARIgARJIPQIUV6k3puwRCZAACZAACZBAAglQXCUQPi9NAiRAAiRAAiSQegQorgIa09mzZ8u4cePSrta4cWPp1KmT/PnnnzJv3jwttnzq1Cm59NJLpW3btlK5cuWALONlSIAESIAESIAEvCRAceUlzTBtQUCNHDlS6tSpIzVq1Eh31uHDh+W1116TVq1aSZkyZWTu3Lmyfft26dKli2TLli0A63gJEiABEiABEiABLwlQXHlJM0xb8EiNGDFCmjdvLiVLlkx31tq1a2XRokVpYurQoUMyZswY6dq1q+TNmzcA63gJEiABEiABEiABLwlQXHlJM0xbEEyDBw+Ws2fPys6dO6VKlSrSuXNnKVGihKxcuVJWrFihS4Q4fv75Zxk0aJCKLacQC8BUXoIESIAESIAESCBOAhRXcQKM5ePffvutjB49Wvr06SNFihSR3bt3y6xZs6RDhw7y8ccfy549e9KJq/79+0vHjh2lXLlysTSfds7XX3/t6nyeTAIkQAIkYBaBK6+80pVBVz3h731/9Xh39rgyPoVPprhKwODCOwUBBe8VvFr0XCVgEHhJEiABEkgBAkGLq3PnzsnLL78st99+u1x++eVKcO/evRo33LRpU2nZsqX+7OTJk/LSSy/JTTfdJAsWLJDnnntOcuXKFTPxEydOyNixY+Xxxx+XAgUKxPw5U06kuErASEBcDR06VJf+ENC+cOFC9VwhgB1iC/FZPXr0kPz58yfAOl6SBEiABEggWQgELa7ABSsup0+flrvvvlsxLV++XCZNmqShLpaIguCaPHmy3HvvvTJz5kzX4grPyQEDBuiKD8VVsszGgO1ct26dfPjhh9KtWzfJmTOnYJlw8eLF0qZNGzl69Ki8+OKL0r59eylbtqx88sknsmbNGunevbvkyJEjYEt5ORIgARIggWQikAhxhR3tH3zwQZpTAJuwsNsdm7OefvppKVWqlMYTf/fdd3LdddfpJq3ixYur2Lrkkktk+PDhUqFCBfnjjz9k/vz5umMe8cgVK1ZUQYVURD179tRrIPYYwg3nJ9NBz1UAo4VAdkygqVOnqqu0fv360rp1a7nwwgs1zxVyYE2ZMkXOnDkjF198sU4qt/FWAXSDlyABEiABEjCMQCLEFZbsXn31VY0bhhMAG7aQn/Gdd94RxIzVq1dP3njjDbn66qslT5480q5dO/VcIR0Rztm0aZP069dPduzYIa+88oqGyRQrVkw9XIgdRnt4VtJzZdhkozkkQAIkQAIkkBkIJEJcgSu8SbVq1dKUQfBIYWUG8cMQRxBT8FY99thjujqDPI/YBZ8vXz7N4zht2rSQy4Twdr399tsyZMgQXXakuMoMM5h9JAESIAESIAHDCCRKXEEIHTx4UGODsQMegeyIs0IQOkQVQmHg2cLv7GLKLq4QJrNt2zZdToQ3CyEx1157LcWVYXOM5pAACZAACZBApiKQKHGFzVcIdYFnCoHt11xzjWC58Pnnn9eYK4S4IJjd6amy/x/xx8OGDZMWLVrozkMIsffee4/iKlPNYHaWBEiABEiABAwjkChx9fvvv2vc1IYNG7Q2LmKmcGA5EDHE+APBFElcYQMXfo/d8r/++qsMHDhQ45Cxmx4xyL169ZLevXtrMHyyHQxoT7YRo70kQAIkQAIk8H8EEiWucHmkZPjiiy9UZFm727FciKVBxFmFirGyiy0raB0iC8HvTZo00R2CL7zwgsZyoY158+ZpcDx3C3LKkwAJkAAJkAAJBEIgkeIqkA4m6UXouUrSgaPZJEACJEACJEBxZeYcoLgyc1xoFQmQAAmQAAmQQJISoLhK0oGj2SRAAiRAAiRAAmYSSIi4Qsp77AzAgaA11NTjQQIkQAIkQAIkQAKpQCBwcYVtlti2OWPGDN1yiaRj5cuX150A2MqJLZkoC8ODBEiABEiABEiABJKRQODi6pdfftEq16gzhKrXCxculMaNG+vWSyQhQ2ZXerKScSrRZhIgARIgARIgARBIiLhCojAUJ4a4mjVrlnTt2lXT6I8fP16Thl1wwQUcHRIgARIgARIgARKISABZ4ZFX6/HHH5cCBQrETCtSjcOYG4lwYuDiCkuBEFFnz56VW2+9VUaNGiV9+/bVbKwo7IhCjW4AeQGBbZAACZAACZAACSQfAThpMlLgOeXEFYYO1a4XLFggtWvX1tpEyPCKAxla4cXismDyTXBaTAIkQAIkkDkIQJggdhqOEDzDa9asqQKnXLlyWs4GmdXxnIfwgVdp165dGg60Y8cOadSokf67UKFCeq69neuvv17jrkeMGCHLli2T9u3bS9u2bWXnzp0hr4eyOFgFQ1b3kiVLyqRJk8QKPcK17rrrLg1BQhw3HDtLlizRa+NANvgffvhBV8ty5crl+cAF7rly9gA7B1G8ER2/7LLLKKw8H2I2SAIkQAIkQALeEYAoat26tTz55JNanBmx0yiFg9jpAwcOyNNPPy2DBw/W2oL79+/XYs4QOZdcconMnj1bNm/erDUD9+zZI+3atVOBU6tWLa0pCCGFdnD0799fevToIefOnQt7Pax6WZ6r48ePa1u4VsWKFfVaEFndu3dPaxe2YPPc8OHDtej0kCFDUlNceTfcbIkESIAESIAESMBvAhBXEEIvvfSSFCxYUBD3BCEEsQUhBM8VwnxQWxCia/369SqSsmTJooLGElsQRvZzEYP9448/quA6deqUCqVmzZqp5ync9fA7S1wtXbpUxdQzzzyj10LKJ9iB/y9fvlxju9E2ji1btsj06dNV5KWk58rvScD2SYAESIAESIAEvCPgjFeCEIK3qUWLFnqRadOmqfcIogWCCcf999+vf8d6Ls7Dkh+W77CEaG/T3gZ+Z4mrRYsWybPPPpuuo9Zy4dq1a9PZkZIxV94NMVsiARIgARIgARIIkgCECbxW+APPkdNzZRdC0TxX4YSYU1yFu57Tc3Xs2DFp2bLlX3DMmTMn9T1XcBsizuq///2vJhCF65AHCZAACZAACZCA+QRCxVytXLlSvVWIo7ILJvzfioMKFXMVq7hyxnhZ14OwQ/tY3jt58qT+jWVHxHDDW8h5FfAAACAASURBVIWAe3i2sESI8/CnTJkyMmbMGE1injIxV1Cj/fr1k6xZswoU5po1ayRnzpxSr149/YOgtvPOO8/82UULSYAESIAESCATErB2BCIn5UcffSQNGjTQJTwEiodablu9enXY3YKxiivEZoW6Hpw0+N28efNkwoQJukMRGuO7776Ta6+9VlM9QdRh09xXX32lv4PQQl4sBM9by5deD2PguwWxTRIBZlCPVj4rdHTr1q3a0dtuu01y587tdT/ZHgmQAAmQAAmQgAcE/I5XcpoY9PU8QBR8hnYYDaWLHQbXXXedF31gGyRAAiRAAiRAAgERCFrsBH09LzAmxHMFtxxyXyDBF7K0w4OFbZM8Up/AVU98HXMnV4+/MuZzeSIJkAAJkAAJmEIgcHGFjiMAbdu2bbJq1SrNPYHg9kqVKknDhg3lnnvuYcyVKbPDBzsornyAyiZJgARIgASMIhCYuEImdgSUhSptg92Dhw8f1kA4pNFnzJVRc8RTYyiuPMXJxkiABEiABAwkEJi4QiD7sGHDpFWrVhrVX7ZsWalSpYqgNlCOHDkMREOT/CBAceUHVbZJAiRAAiRgEoHAxJXVaauW4Ndffy1ffvmlpmJAniukYKhTp47+YSoGk6aIt7ZQXHnLk62RAAmQAAmYRyBwcRUKAWKwvv/+e60JdPPNN3NZ0Lx54plFFFeeoWRDJEACJJByBKAHxo4dq3morHRN0ToZ627CWM+Ldr1Yfp8QcYXYq127dmn1bBzIllqiRAnuGIxlxJL8HIqrJB9Amk8CJEACPhJAElCrVmCs4spHczLcdODiCsJq9uzZMnnyZKlbt66WwEEl6+rVq2vKetQJ4pG6BCiuUnds2TMSIIHUJ4ANaMOHD5dbbrlFn9s4pk+frsWVkVop1mzsobxIVj3BDz74QKyCy4jX7tOnj65sNWrUSP+Na9kPZ1ux2IB0UMjsnjdvXkHdQWRxRymcypUrezKIgYsrZGMHnC5dukjp0qW1ExBYo0aN0n936tQp5I5CT3rLRhJOgOIq4UNAA0iABEggLgL/+c9/dPWpRYsWAkGEosqPPvqothlrHcFwS3R2z9Xx48fDtmePzba39eOPP8ZkA8RVhw4dtPzNDTfcIO+8845s2rRJy+N4sckucHEFFYpaP1YdImuEDx06pKqxf//+9F7FNe3N/jDFldnjQ+tIgARIIBqBo0ePyujRo9VJcvDgQXn77bele/fu8tlnn8n69eulR48eGuaD87AiBQFz5syZdAWdYxFXK1asCNteqVKl0sy0t4WVsFhssDxXKMeHTXVex2MFLq6wLDh+/HiByOrYsaMWYsSB2oLwXlkdjTa4/H1yEqC4Ss5xo9UkQAIkYBHAc3zMmDFasHnjxo364/vvv19mzZqV9m/8A16tF154QT1cOOxFmmMRV4sWLQrbXoUKFUKKK5TXs+yJZAPEVSz2ZHTUAxdXMPT06dMyadIk7Rgys0M1IjUDvFYYLB6pS4DiKnXHlj0jARLIPASQRglOEYikJk2aCMTOxx9/HNFrhFhrLBvCqbJlyxaN1erdu7fkypUrDZx9WdBvz1VKiCvkt/r999/l/PPPT4MIVYuBOXnypFSsWJHLgZnge0lxlQkGmV0kARJIeQJYfcKuPggjLP3h7z179oSNd0LoD5YOIabKlSunnq+9e/dqOJBTXEGA4TxohnAxXF7EXKWEuLIytLdt21agRpGhvXz58pI/f37JmjVryk9EdvB/BCiuOBNIgARIIPkJYGnwxRdf1Oc4lgStI9xOPZw/f/58GThwoHquHnvsMfV8IR7LLq6wwQ27+FDJ5Y033tAQIr92C6aEuLLAw4OFhKHr1q1TkYW/IbBq1Kihf6pWrapbMCm4kv/LF6oHFFepOa7sFQmQQOYiAE8UQnmeffbZtJ3/iSKwYcMGDap3LjEmyh5cNyExV84OY3lw3759ulaLYDQsEcJ9GKrIcyJh8drxE6C4ip8hWyABEiCBRBJAvBTqBHfr1k3uuuuuhCYAR5zXM888o8uLsMWUwwhxZYdx5MgRXcdFrolkzs5qygCbZgfFlWkjQntIgARIgAS8JmCcuMJ66+7duzXgjZ4rr4c78e1RXCV+DGgBCZAACZCAvwSME1f+dpetJ5oAxVWiR4DXJwESIAES8JtAQsQVCzf7Pazmtk9xZe7Y0DISIAESIAFvCAQurli42ZuBS9ZWKK6SdeRoNwmQAAmQQKwEAhdXLNwc69Ck5nkUV6k5ruwVCZAACSQLgRMnTsjYsWPl8ccf923jXODiioWbk2X6+WMnxZU/XNkqCZAACZBAbATsJXb8ykoQuLhi4ebYBj9Vz6K4StWRZb9IgAQyCwEkA0e29ddee0127typuSmRQumqq65KhwCl7ZBtHZnQCxYsqNnYb7vtNtmxY0fYoskoqDxx4kT1KE2dOlVq1qypbSODAMrlhfsdLhwuOzw+BztQ1xjpnooVKyaffvqpJixHnWN7EWivxjBwcQXDWbjZq+FLvnYorpJvzGgxCZAACdgJfPvtt/LKK69ohnYIlZkzZ8rXX38tgwcPTlc/GAk+N23aJJ06dZLDhw/r+Shlc+bMmYjiqnXr1vLkk0/KvffeKwsXLtSC0C+88IIcOHBAwv3up59+CluHEDUPn376abXv8ssvF4QnoQwPbEl6zxWULkQV8liNHj1a2rdvr4OQzIWb4YVbsGCBTJgwQYtPN27cWLPWol9z5szRwpT2A4P40ksvSZkyZdL9fPbs2TJu3Li0n6EdTMZUPCiuUnFU2ScSIIHMTGDlypVafsZZhNl6Pnbs2FG9WqgpiAPP/XB1/eC5Gjp0qD4r4e1CfBREGcTWuXPnwv4Ogg9VXnr06KEZ448ePaoFpeEtg5iD52rQoEGSL18+SallQWs5ECICnWvevLnUqlVLXX25c+fW4oxwAUKc4P/JcKDoJPqDwYRwwr8vueQSufXWW9OZj75PnjxZf/boo4+mKxWA32HQ69Spo7UVU/2guEr1EWb/SIAEUp0Anlvbtm2TRYsWqWdqzZo1cu211/5FXMGZ8uGHH2rwOLxOzZo1k6eeekp+/PHHiOLKLrxQHg9eqxYtWijWcL9bu3at/t4qIh3pcyklrqzJhhqCKG0DIbF582ZBjSJ4tIoUKSKFCxeWESNGqPhKxgPqHcWonV6nb775RsVVr169tEi1/cAEQJ8hNrH+m+oHxVWqjzD7RwIkkOoEIGSGDRumggfLbKiq8t577/1FXFkcIMZ++OEH9TrdeOONUqVKlbRnIrxZ0AHTp0/XwsvwXMFrhT8XXnjhXzxX4X4XzXNlF2UpKa4AGy66HDlySNasWZW9Vbg5T548Urx48aScl1gWxBr03//+d7nlllvS+gA3JsTTFVdcke7n1gmoLI514LNnz2pgICZd586dpUSJEknJIZrRFFfRCPH3JEACJGA2AYS9YGkPjgQrfgkCCuLJWvpDD2bNmiXff/99msPhxRdflHr16knZsmWle/fuKqaweoUQmr1796o4g7hyxlXBcYHlPcROhfsdxBscGDgPK0gIt4EDB9fA55ziCufid35pjoQEtJs9bdxbt27dOl3Lxfpw375903mgMGHgEsXSodNrhStBbSMGDYF18N7hDQATskOHDpIzZ05XxiCg0PTjiQmxWzi+Tezn8kwSIAESSAUCV155pfHdwI477OD75JNP5Oqrr5YmTZrIBx98oMt3hQoVSrPfvlsQz7M2bdpIy5YtNS4Zuw0RVA4x9thjjwnCbCCMIK4QKoOff/TRR9KgQQPp2bOnBs5bu/5C/Q4XjbRb0C6usFyJa8ybN0/eeOON1NktaPzMyaCBWHuGaxNBdPDC4YDCxy4GxJIhyC7aAXclgvfgvXIGvkf7bDL8np6rZBgl2kgCJEACiSHgDHa3WxHpd4mxNvxV6bnycEScwuj333/XdWMsE0Ldx3KgDbhWu3Tpoko91Q6Kq1QbUfaHBEiABLwjQHGVQZbYFYgYpMqVK0u1atXUO4P4q2Q8sByIdV24MnPlyiUbN26Ud999V5599ll1aR47dkzjqbAuHS5YHW1gN0W3bt10GRDLhIsXL1b3afbs2ZMRS0SbKa5SbkjZIRIgARIgAQeBwD1XyHeFNdUNGzbIkiVLNPEY1mixrorUDFWrVpVs2bIlxUAhCB3rxkgh8dtvvwnWypGoDLFTOHbt2qUZbBGHZU9UZnm4kPujdOnSaW1gfbp+/foasIddEql4UFyl4qiyTyRAAiRAAnYCgYsrJ37sMEAQ96hRo6R8+fK6tTNZ8lxxKrknQHHlnhk/QQIkQAIkkFwEEi6uLFxYDvv8889110CyeK6Sa6jNsJbiyoxxoBUkQAIkQAL+EQhcXGFJDMthCNbGUiCSiRYtWlTjk7C1089aP/5hZMuxEqC4ipUUzyMBEiABEkhWAoGLK4DCLjrEIy1btkyWLl2qQdyIMcKOOiT1Ou+885KVJ+2OQoDiilOEBEiABEggXgL2nFY33XST5sIyqcpJQsSVEyqymB8/flzy5s3LJcF4Z5zhn6e4MnyAaB4JkAAJGE4AlU2wKx/JtqtXr6679hFWhAzw9gzxiexGQsQVgtjhuUIhRxxIx4ByL7Ek2UwkLF47fgIUV/EzZAskQAIkkEgCeIZjpzwysuN4/PHHtXybPcM6agYjDAgVSvC8R8jPjh07pFGjRvpvZAlw5rSy/x9ZBSZOnKg77bEjv2bNmho6hHI5y5cvl4ULF2rCbsRo4zpdu3bV61eoUCGRaNKuHbi4wqBAZaKQcd26dQVp6LE0CPUJUKmagsCI0TbACIorAwaBJpAACZBAHAQQyoNauqgmghUnpBtCmiWrNiBSEiHHI4o6QyTh2R5LzT+nuHLWEfz4449V0Dm9Uyidg/qEKKcDe0w4AhdXKPII1YoM5MjxhAMCC6kYcCDhJncLmjA1/LGB4sofrmyVBEiABIIi8Pbbb+ulUFMQB5Jhz5gxQ8WWVRsQ9Xbz5csnEETr16/X+rpYnTp69Gia2Dpz5ky6gspOcYVqJahygrq9J06c0PaffPJJLfxsHciZOWzYMHnmmWfUSWPKEbi4QoZ2qFyrEKMFAmuoUL2AR++VKdPDezsorrxnyhZJgARIIEgCEDwQOPfff79e1imK7EWSZ82apedY5546dUq9T8hpicN+bqR27J+zlv6gG3r16qXC7ZJLLgkSQdRrBS6usCw4fvx4gchCSgbLvQe3HrxXltqNajlPSEoCFFdJOWw0mgRIgATSCMBzhZiqli1bhvRc2QVTNM8VQoQgkKAFtmzZItOnT9esAfCAQcThDxwuoTxXK1euFNgCxwxK0Jl0BC6u0HkMyqRJk1SxVqpUSV2HKIMDrxVyX/FIXQIUV6k7tuwZCZBA5iAQLebKLq727Nmj4ilUzBU8T927d1cxhUB1xE3t3bs3LXbLGXMFMYV2kiFdU+DiCq497ByoWLGiYL0VbkDU1MP/oy0Hwtv1/vvvq8K94447tNAxj+QiQHGVXONFa0mABEjAScC+WxBC57777lNR1K9fP/3bLq7wWXtOKvtuQasdBKLjuY4KLVjFsu86xM8/+ugjdbw4w4noubKNDMTVG2+8oe6/p556SncTxJKCAYlH4fpDUWS08cMPP6iny5ScFvz6xUaA4io2TjyLBEiABJKBADak/etf/9KNaA8//LBnJjvTNHjWcEANBe65svoFd+CECRNUJGGHIILRIoks5LGAKsZOQ3i4Xn/9dcHOQ+S2oMAKaLZ4cBmKKw8gsgkSIAESSCCBtWvX6vN406ZNkj9/fnnggQfSxVB7YRrFVZwU4UIcPXq0Lg0iPcPFF18cUmQ5UzggqzvWZz/55BNdImzWrJmKLKZxiHNAfP44xZXPgNk8CZAACZBAwgkE7rlCorHDhw9rplYExe3evVuQpwJBb9gN0LRpU+ncuXPI+Ks5c+bIp59+qjktkCgM67XI8g71XLlyZXnttdc0cA4ZXXmYSYDiysxxoVUkQAIkQALeEQhcXCEoHbFSSH0PL9Wll16q+TIglhCgjvpAyNiOukHOHQGWmELcVajdAhBuWFqMJYbLO4RsyQ0Biis3tHguCZAACZBAMhIIXFxFgwTxhQRj2C0QbfdgtLb4e/MIUFyZNya0iARIgARIwFsCxomrWLoHD9X3338vCIrPnj17TGkcYmmX5/hPgOLKf8a8AgmQAAmQQGIJJJ24QiD7uHHjBCn1b7rpJq2GjWXEe+65R1AskjsHEzuhol2d4ioaIf6eBEiABEgg2QkEJq7gbUKuqvPPPz8uZhBTqCOEKttW4WfsNBw5cqTkzp1b2rVrxx2DcRH298MUV/7yZeskQAIkQAKJJxCYuEIsVZs2bXRXYM2aNeXKK6+UatWqSfny5TVPRtasWWOigYRlSN2AatzFixdP+8yRI0dkwIABmnuDuwVjQpmQkyiuEoKdFyUBEiABEgiQQGDiCn2y0jAsWLBAizGWKFFCY6YguCCybr75Znn00UfVAxXuQLqGqVOnaioHpGwoVaqUnoo2ZsyYobmykqHuUIBjbNSlKK6MGg4aQwIkQAIk4AOBQMUV7IfnadCgQRovVbt2bU2b8NNPP8nQoUM1LQOqbEcSR/g8ijyvWrVKvvzyS83SjhQOyJ2FJcH69etL0aJFY/aE+cCUTUYgQHHF6UECJEACJJDqBAIXV1geRJFGFGBErivrOHjwoAaqI57KTVA6AtwhrDZv3qzFISG48PmxY8cylYOBs5fiysBBoUkkQAIkQAKeEghcXFlla7C817FjxzQhhdQKL7/8shZnjpTfCuJsxIgRmpEdMVtlypSRHDlypIPCZKKezhFPG6O48hQnGyMBEiABEjCQQODiCgxOnz4tkyZNkmnTpkmlSpVUHKGEDeKl7r333ogZ1iGc9u/fryVzlixZokuE8IA1aNBAatWqJVWrVuVuQQMnmmUSxZXBg0PTSIAESIAEPCGQEHFlWX7q1ClB5Wt4sVACB7FSbkvXoCQO6hOOGjVKg+JbtGgRMSDeE2psJMMEKK4yjI4fJAESIAESSBICCRNXyE313XffaeD5FVdcEbe3CUWgUZfwsccei7utJBm7pDST4ioph41GkwAJkAAJuCCQEHE1b948ja/CkiC8Vn369NElvmbNmkUNZkcSUcRqFStWTJcCa9SooR6vY8eOaZ4rtMU8Vy5mQMCnUlwFDJyXIwESIAESCJxA4OIKqRMggCCQIIIgiJBt/bPPPpMff/xR2rZtG9XzhEzvu3btkmXLlmnpG3itEAR/9dVXS+/evZnnKvBpFPsFKa5iZ8UzSYAESIAEkpNA4OIKu/369u2rqRiQz8ryNiF/FXYK9u/f33UKBexAPH78uOTNmzeqMEvOYUodqymuUmcs2RMSIAESIIHQBAIXVwhAHz9+vO74Q/D5mDFj1JOF5T7UB4TYypcvX8TxQhvwXB04cEDPQzoGZHt3GwzPSRE8AYqr4JnziiRAAiRAAsESCFxcoXtWKgbs8EN29RtuuEE2btwoXbt2lX/84x9RhdXs2bNl8uTJUrduXc34jqXB6tWr6/JipBxZwaLl1UIRoLjivCABEiABEkh1AoGJK+SngqiyCi+3b99ezj//fE3FgJ2DFStWjEkYWTFbyIlVunRpHR+0CaGGo1OnTlwaNHjWUlwZPDg0jQRIgARIwBMCgYkrazkQJW6w7Ne8eXNN+lmuXDnNS4VYLBRkbtWqVcQ8VfaYLewYtI5Dhw5lOGbLE5JsJCYCFFcxYeJJJEACJEACSUwgMHFlMdq3b5/069dPUyigHuCWLVvUo1WkSBEpXLiwlraJFHNliTSILHv5nK1bt6r3CkWho8VsJfF4Jb3pFFdJP4TsAAmQAAmQQBQCgYsr2HPmzBkteYMEojiQqR2iK0+ePFK8ePGog+YsnwMxhTI42GmI3Fc8zCVAcWXu2NAyEiABEiABbwgkRFwh/gqFmrGUlz179pjjrdBl7CocO3asPPXUU/pZtzFb3mBjKxklQHGVUXL8HAmQAAmQQLIQCFxcIScV4q5mzZolN910k4ol7Pa755575Omnn46aoR2fR/qGhg0byqWXXposnGnn/xGguOJUIAESIAESSHUCgYsriKkePXpo2gRrtx92CyLHFQLb27VrF3G3H8rlzJgxQ5YvXy5NmzbVNA4XXHBBqo9TyvSP4iplhpIdIQESIAESCEMgcHFlpWJo0qRJuviqI0eOaAJRBLtHqg2IJUWUu0GM1ZdffqkB8cj0XrVqVbnxxhvllltuYfkbg6c7xZXBg0PTSIAESIAEPCEQuLiC5wkpF3bs2CGdO3eWUqVKaUf27NmjHinkr4JYcnMgIB51CZG1/corr4yYysFNuzzXewIUV94zZYskQAIkQAJmEQhcXMFzBa/TqlWr1POEpKDI0n748GFdEqxfv74ULVo0bSehExdSMEyfPl3Kli2rMVcXXXSR5MqVyyyqtCYsAYorTg4SIAESIIFUJxC4uHICRYA6hBVyXq1evVoFF2KosCMwVCkbLAvu3LlTJkyYIGvXrtUs7/BcofxNtWrVVJyxzqC505biytyxoWUkQAIkQALeEEiIuEKcFHYLQlhde+21KozgrcqWLZv2CgIKRZhDFWKG52vo0KEaX1W7dm09B94sJBDFciI8Yg899JDcfffd3hBiK54SoLjyFCcbIwESIAESMJBA4OIKQqh79+6aegEeKnif4K1CkPr1118vgwcPjlhjELsNEfTep08fKVSoUBrSgwcPaoqHBx98UL1aCI5npnbzZhzFlXljQotIgARIgAS8JRC4uELahRdffFHatm2bbrcgvFW//fabZmm3MreH6qqV5wqB8c7yNy+//LKmeYAXC+Ir0q5DbzGytVgJUFzFSornkQAJkAAJJCuBwMUVQCFH1b///W958sknI3qpwkF1lr9BpvaNGzeqsKpbt668/vrr0rVrV2N2DZ49e1ZmzpypS6GID8OORthXsGBB7eLs2bPV62YdjRs3lk6dOiXrnIpoN8VVSg4rO0UCJEACJGAjELi4sjK0I2kojipVqmjsVK1atbQMTv78+UPGWoUaNXjBvvvuO0EcFj6LAHh4tPCzmjVrGjPQy5YtkyVLlmjqCeyMnDNnjuzdu1cFFLx0YFGnTh0tZp3qB8VVqo8w+0cCJEACJBC4uLLHTEEM2XcKHjhwQGOlQu0STKWhQl1F7IZElnoE4Y8YMUKaN28uJUuWTKVuhuwLxVXKDzE7SAIkQAKZnkDg4gqeq0mTJsnVV1+tuwQz47Fu3Tr5+OOPdWnw6NGjGsSPpUOkmIAnDx4upJNIxYPiKhVHlX0iARIgARKwEwhcXGG3IOKLkJH9jjvu0OWwWGoDIuAdsVZW+Zz27dsnpYfr2LFjMmzYMGnZsqVUqFBBd0mOHj1aA/CLFCkiu3fv1tisDh066BKimwPJWU0/npgQu4Xj28R+Ls8kARIggVQggJhcHslPIHBxBZGEZTHERa1cuVJWrFihgumqq66Sa665Ru68886Q5W/+/PNPGT9+vAozpFjAMhritMqVK6eB6xBtKKvTqlUrYwLZndMDMWLDhw+Xm2++WW0PdWDZtH///uq9KlOmTPLPMEcP6LlKuSFlh0iABEiABBwEAhdXoUbg999/F+SpiqU24L59+zTPFYK/kdUdCUnh0YLXp3Dhwhq/ZGJ+KxSmxnLoFVdcIY0aNQobtA9xhSSpqLFYrFixlJuwFFcpN6TsEAmQAAmQgAniCl4oCCkEsOOAhybWkjUQH8hjhRxX2FmIA+kNILqQI6t48eLGDTKKSg8cOFCzxiOzvD3zPOKvPvzwQ+nWrZsuA2KZcPHixdKmTRtBiolUOyiuUm1E2R8SIAESIAEngcA9VxBWyOs0efJkzUmFJcGlS5dqcDt2z0XbKWglEW3YsKEWbk6G46233pIpU6akM7VUqVK6RJg3b16ZP3++Lmli2RC1EVu3bh2VQzL0O5SNFFfJOnK0mwRIgARIIFYCgYurX3/9VYO3sexVunRptRMCC94oHMj9ZNUYDNUJ5LGaMWOGJiJt2rSp3HDDDTEFxMcKhOf5S4Diyl++bJ0ESIAESCDxBAIXVwg879u3r/Ts2TNdTNGhQ4dkyJAhGswdyXuFgHgsnWFnHGoSIuYKuaKqVq2qS2633HJLyID4xKOmBSBAccV5QAIkQAIkkOoEAhdX1q4/iCxnbUB4rwYNGuQ6IB0xV4hriiUgPtUH1PT+UVyZPkK0jwRIgARIIF4CgYsrGOysDYjdffBEwWvVoEGDqH2KJyA+auM8wVcCFFe+4mXjJEACJEACBhAIXFxhtx9Kvzz11FO6G2779u0ayG3VBozGJN6A+Gjt8/f+EqC48pcvWycBEiABEkg8gcDFVby7/eINiE888sxtAcVV5h5/9p4ESIAEMgOBwMVVvLv94g2IzwyDanIfKa5MHh3aRgIkQAIk4AWBwMVVvLv9/AiI9wIk24iNAMVVbJx4FgmQAAmQQPISCFxchULldrdfvAHxyTtcyW85xVXyjyF7QAIkQAIkEJlAQsSVVbwZua0Q1B5rMLuzKxBlbgPiOSESS4DiKrH8eXUSIAESIAH/CQQurhDQPm7cOJk1a5bcdNNNgt2DKH9zzz33yNNPPx1TtnWvxJn/eHkFJwGKK84JEiABEiCBVCcQuLiCmOrRo4fWEbTK3yAVw8iRIyV37tzSrl27iOVvvBBnqT6oJveP4srk0aFtJEACJEACXhAIXFyhjuDo0aOlSZMmUrx48bQ+HDlyRAYMGCD9+vWTAgUKhO1bvOLMC2hsI+MEKK4yzo6fJAESIAESSA4CgYsrpGKYOnWq7NixQzp37iylSpVSUnv27NGCzCjojFqB4Y54xVlyDEvqWklxlbpjy56RAAmQAAn8j0Dg4griCKVuVq1apYWXkRQ0Z86cD/331AAAIABJREFUcvjwYV0SrF+/vhQtWlSyZs0acoziFWcc+MQSoLhKLH9enQRIgARIwH8CgYsrZ5cQQwVhtXnzZlm9erUKrgsuuEBL5Fx44YV/IRCvOPMfKa8QiQDFFecHCZAACZBAqhNIuLgKBRi7AbNkyaJ/oh1uxVm09vh7fwlQXPnLl62TAAmQAAkknoCR4ioalmipGNyIs2jX4u+9JUBx5S1PtkYCJEACJGAegcDEFQQPMqtbAent27cPuewXDRFTMUQjZPbvKa7MHh9aRwIkQAIkED+BwMSVVRMQCUTz5csnzZs3l1q1akm5cuU0vxUKMmMXYatWrfT/4Q6mYoh/0BPZAsVVIunz2iRAAiRAAkEQCExcWZ3Zt2+f5rKqUaOGBrFv2bJFPVpFihSRwoULy4gRI1R8hTuYiiGIaeHfNSiu/GPLlkmABEiABMwgELi4QrfPnDkjOXLkSEu3gBqBEF158uRJl1g0FCKmYjBj4mTUCoqrjJLj50iABEiABJKFQELEFeKvkN8KR968eSOWu3GCZCqGZJlaoe2kuEru8aP1JEACJEAC0QkELq4QezVx4kTNxo5/7927V8qXLy8VKlSQYsWKSadOnVwFujMVQ/RBNukMiiuTRoO2kAAJkAAJ+EEgcHGFwPU+ffrIc889JwhOX7hwoTRu3FheeOEFueaaa+Sxxx6L6MnC5xGXVblyZalWrZqUKVNGlxjtB1Mx+DFVvGmT4sobjmyFBEiABEjAXAIJEVcDBw6Unj17qriaNWuWdO3aVQ4ePCjjx4+XXr16aYb2cAeE0/79+2XDhg2yZMkSLaVTqFAhadCgge4+rFq1qqtlRnOHJjUto7hKzXFlr0iABEiABP4/gcDFlZWS4ezZs3LrrbfKqFGjpG/fvhrkPmjQIBkwYIAUKFAg5jFCe7t379Z2sLzYokWLiKkcYm6YJ/pCgOLKF6xslARIgARIwCACgYsr9B2pFxYsWCC1a9fW3FZffPGFIrn66qvVi5UtWzbXiL799lv5/PPPoy4rum6YH/CUAMWVpzjZGAmQAAmQgIEEEiKu7BywzAdhBA/UZZddFlVYYSmxY8eOGvyOpUDkyypatKgcO3ZMvV6I53Lj+TJwTFLaJIqrlB5edo4ESIAESEBEEiKuIKSOHz8uEFZuUzFg1H7//XfZtWuXLFu2TJYuXari7MILL1TPV+/eveW8887j4BpKgOLK0IGhWSRAAiRAAp4RCFxcIXXC66+/LvPnz5fs2bNr8tCaNWvKddddJ9dee63uAsyaNaurDqJNiLWMCDVXF+LJcROguIobIRsgARIgARIwnEDg4gqpFKzdgtjlZ89TBW/Ugw8+qCIp0rF69WrdWfjSSy9pIPy8efM0mB0CjV4rs2ccxZXZ40PrSIAESIAE4icQmLjCEiAC2XPlyiVz587V/FTVq1d33QOUv3n++efl0Ucf1VI53bp1k7Jly8rhw4elSpUq8sQTT0iWLFlct8sPBEOA4ioYzrwKCZAACZBA4ggEJq7gscJOwE2bNqmoQiqGBx54QHNTRSrU7ESDgHYrcB0xV0ePHpXmzZuruBoyZIj079/fVYb3xKHPnFemuMqc485ekwAJkEBmIhCouHrrrbfktttu0x2BGzdulJUrV8qKFSu0ziDirurVqyd33nlnxKU91BaEuMqfP79s2bJFxVTp0qVlz549MnToUBVYCG7nYSYBiiszx4VWkQAJkAAJeEcgMHGFHYIQQwhmL1mypLRp00bTKeDA7j9kaEfM1ZVXXhk1CehPP/0kH330kaZuwFLg9OnTZebMmdKyZUv1YnFZ0LsJ4nVLFFdeE2V7JEACJEACphEITFxZHbeLLBRrhiAqXLhwhrkgBgs7DyG0MrLTMMMX5gczRIDiKkPY+CESIAESIIEkIhC4uLLYIMB9/fr1MnLkSF0SfPjhh5n8M4kmTkZNpbjKKDl+jgRIgARIIFkIJExcARC8TthB+M0338jYsWOlTp06uguQ6RSSZfq4t5Piyj0zfoIESIAESCC5CAQmrrBbsHPnzlr/L9SBPFVY2kOwOgPSk2sSubGW4soNLZ5LAiRAAiSQjAQCE1fY5ffee+/JhAkTpFmzZnLfffdRRCXjjInTZoqrOAHy4yRAAiRAAsYTCExcWSROnjwpU6ZM0azq8GTVrVuXy4DGTxPvDKS48o4lWyIBEiABEjCTQODiysKAdAoQWatWrZKnnnpKrr/+etc1Bc1ESqsiEaC44vwgARIgARJIdQIJE1cWWBRuRp1AJAF95plnNG8V81Sl7rSjuErdsWXPSIAESIAE/kcgMHGFnYHvvPOOHDt2TC+MGCykYjh16pT+/8CBA5pcdOLEiUzJkMKzk+IqhQeXXSMBEiABEkiMuMqbN68WXLYfpUqVEvwcHivUGcyaNSuHJ0UJUFyl6MCyWyRAAiRAAmkEAvNckTkJgADFFecBCZAACZBAqhOguEr1ETasfxRXhg0IzSEBEiABEvCcQGDiCikYJk+eLE2aNNGYqlRa+kO9xLlz5+qy5p133qmDdPbsWS0mPWvWLI0rQ0Hqrl27SsGCBf8yiLNnz5Zx48al/bxx48bSqVMnzwfbhAYprkwYBdpAAiRAAiTgJ4HAxNXPP/8svXr1kjZt2sjUqVOlT58+KRG4DhH1/vvvy5tvvql9u/vuu3W8li1bJkuWLNFcXjlz5pQ5c+bI3r17VTRly5YtbUwhzFBfEaV/atSo4edYG9E2xZURw0AjSIAESIAEfCQQmLg6d+6cvPXWWzJp0iTdKfjQQw/JNddcIyh7kz9//qT1ZCGNxK+//ipFixbVYHxLXDnH7Pvvv9f6ic8//7z21zrg1RoxYoQ0b95cd0um+kFxleojzP6RAAmQAAkEJq4s1PBgPfvss3LLLbfItm3b5KuvvpIdO3ZoXcF69erJww8/LLlz506akTlz5oxmmIf3Ckc4cbVu3Tr5+OOPdWkwR44caf07dOiQDB48WJcRd+7cqXm+4O0qUaJE0jBwYyjFlRtaPJcESIAESCAZCQQurrAMhvirXLlypXmr/vjjDzl69Kjs379fKlWqlJTlcLDsF05cIbfXsGHDpGXLllKhQoV08+Tbb7+V0aNH6zJpkSJFZPfu3Rqn1aFDB11OdHN8/fXXbk5PyLlPTIj9suPbxH4uzyQBEiCBVCCA+FweyU8gcHEFZBBYu3bt0sShOMqUKaOemmTOzB5OXEFIDh8+XG6++WapVatW1BkDz17//v3VewUuqXbQc5VqI8r+kAAJkAAJOAkELq4grLA7DjsHUbQZ8VdLly6V6tWrazzShRdemJSjFEpcHTlyRGPMrrjiCmnUqFFM4hHiaujQodKlSxcpVqxYUrKIZDTFVcoNKTtEAiRAAiTgIBC4uELwN5bAIB5Kly6t5kBgjRo1Sv/t3E2XLCPmFFc//vijDBw4UGOwbrzxxrDCCrFYH374oXTr1k2XAbFMuHjxYt15mD179ri6b6KQMdGmuCDzwyRAAiRAAiSQaHH1yy+/SN++faVnz57pPDMI7B4yZIguiSWj98oprrAzcsqUKelwo8wPlghxoJ8dO3ZUgTl//nxNT4ElxPr160vr1q09YWCikDHRJt4VSIAESIAESMBLAoF7rrAsiPQFEFkQFxdccIH2Z+vWreq9GjRokKY04BE/AROFjIk2xU+aLZAACZAACZDA/ycQuLjCpU+fPq2xSNOmTdPdgRBT2OkGb06DBg04Ph4RMFHImGiTR7jZDAmQAAmQAAkogYSIK4s9Emhu375dl8MqVqzoyVIYx/X/EzBRyJhoE+cMCZAACZAACXhJIKHiysuOsK2/EjBRyJhoE+cOCZAACZAACXhJgOLKS5qGtWWikDHRJsOGjeaQAAmQAAkkOYHAxBWysCPWCmkXkJG8ffv2XAb0efKYKGRMtMnnYWDzJEACJEACmYxAYOLK2iU4btw4DWBHoWJkLC9XrpzWEsTuQaQjaNWqVVLVFjR5vpgoZEy0yeQxpG0kQAIkQALJRyAwcWWh2bdvn/Tr109q1Kghmzdvli1btqhHC3X1ChcuLCNGjGAqBo/mkYlCxkSbPMLNZkiABEiABEhACQQurnDRM2fOSI4cOdIKN2PXIERXnjx5pHjx4hwajwiYKGRMtMkj3GyGBEiABEiABBInrs6dO6dlXhB/Vb58eXqqfJqMJgoZE23yCT+bJQESIAESyKQEAvdcwUuFZcGsWbPKsWPHZM2aNVpTr169evoHcVjnnXdeJh0Ob7ttopAx0SZvqbM1EiABEiCBzE4gcHGFwHWUuOnVq5cUKFBA+aOYM8rf7Ny5U2677TYGtHs0K00UMiba5BFuNkMCJEACJEACiVsW/Oijj6RgwYJy3XXXcRh8JGCikDHRJh+HgE2TAAmQAAlkQgIJ8VxhWXD//v1y1113ya233qoerCxZsmRC/P522UQhY6JN/o4CWycBEiABEshsBAIXVwB84sQJ2bZtm6xatUqWL1+uwe0o4NywYUO55557GHPl0Sw0UciYaJNHuNkMCZAACZAACSRuWdDJHrsHDx8+rEWca9asyZgrjyaniULGRJs8ws1mSIAESIAESCAx4goB7UgUWrlyZalWrZqUKVNGc17x8J6AiULGRJu8J88WSYAESIAEMjOBwJcFUWMQ8VYbNmyQJUuWyNdffy2FChWSBg0aaBqGqlWrSrZs2TLzmHjWdxOFjIk2eQacDZEACZAACZBAojK028mj5uDu3btl1KhRmlC0RYsWXBb0aGqaKGRMtMkj3GyGBEiABEiABBKzLBiOO4LaP//8c3nsscfoufJocpooZEy0ySPcbIYESIAESIAEEiOufv75Z+nYsaMUK1ZMlwJRwLlo0aKarX3AgAHSp0+ftOSiHKP4CJgoZEy0KT7K/DQJkAAJkAAJpCcQeMwVLv/777/Lrl27ZNmyZbJ06VJNxXDhhRfK1VdfLb1792YqBo9mqYlCxkSbPMLNZkiABEiABEggMZ6rUNyRiuH48eOSN29eLgl6ODFNFDIm2uQhcjZFAiRAAiRAApIQzxWC2OG5OnDggA4B0jGUKFGCWdo9npAmChkTbfIYO5sjARIgARLI5AQCF1cQVrNnz5bJkydL3bp15b///a8uDVavXl2ef/55XR7k4Q0BE4WMiTZ5Q5utkAAJkAAJkMD/CAQurn799VcNWu/SpYuULl1ajYDAQioGHJ06deLSoEez00QhY6JNHuFmMyRAAiRAAiSQGHGFDO19+/aVnj176o5B6zh06JAMGTJE+vfvT++VR5PTRCFjok0e4RY3fcM1V4+/0qtLsx0SIAESIAGDCATuucKy4Pjx4wUiCykZLrjgAsWxdetW9V4NGjRI8uXLZxCi5DXFzcM+qAe9iTZ5NcJu+kZx5RV1tkMCJEAC5hEIXFwBwenTp2XSpEkybdo0qVSpkooplMGB1wq5r3h4Q8DNw57iKn7mbnhTXMXPmy2QAAmQgKkEEiKuLBinTp2S7du3y8mTJ6VixYpcDvR4lrh52FNcxQ/fDW+Kq/h5swUSIAESMJVAoOIKS4Jr1qyRTz75RNq3b69iCsHsyM5euHBhpmLweJa4edhTXMUP3w1viqv4ebMFEiABEjCVQKDias6cOfLWW2/pjsDrrrtOdwUieWivXr2kSpUqrCvo8Sxx87CnuIofvhveFFfx82YLJEACJGAqgcDE1YkTJzSP1RNPPCGXXXZZOh7wXo0ZM0Yuvvhiufvuu01llXR2uXnYU1zFP7xueFNcxc+bLZAACZCAqQQCE1co2BypMPOePXtUYKG2YO7cuU3llVR2uXnYU1zFP7RueFNcxc+bLZAACZCAqQQCE1cIXkeahebNm//FcwU40cSXqQBNtsvNw57iKv6RdMOb4ip+3myBBEiABEwlEJi4AoD58+fL4sWLpV+/fpInT550TDZs2CBTp06VgQMHpuW+MhVastjl5mEfSVy5aSeaaHDTVlCCz6vxdNO3aJy8sontkAAJkAAJBE8gUHF17tw5zW81c+ZMad26tdSuXVvOP/982bx5s4wcOVID2m+77bbgKaToFd087Cmu4p8EbnhTXMXPmy2QAAmQgKkEAhVXgIB0DNu2bZNZs2Zp4lAcF110kTzyyCNSs2ZNpmPwcKa4edhTXMUP3g1viqv4ebMFEiABEjCVQODiylQQqWiXm4c9xVX8M8ANb4qr+HmzBRIgARIwlQDFlakj44Fdbh72mVlcmcjJg+H3vAmvOHluGBsMjADnQGCoeaEkJ0BxleQDGMl8r26EbtqJ5pFx01ZQAe1e2eSmnWicTJyWbvoX1NiZyCmVbeIcSOXRZd+8JEBx5SVNw9ry6kbopp1oosFNW0E9oL2yyU070TgZNpXUHDf9C2rsTOSUyjZxDqTy6LJvXhKguPKSpmFteXUjdNNONNHgpq2gHtBe2eSmnWicDJtKFFcmDkgCbHIzx4P6/iYAAy9JAlEJUFxFRZS8J3h1I3TTTjTR4KatoG7OXtnkpp1onEycdW76F9TYmcgplW3iHEjl0WXfvCRAceUlTcPa8upG6KadaKLBTVtBPaC9sslNO9E4GTaV6LkycUASYJObOZ5s398E4OQlU5gAxVUKD65XN0I37UQTDW7aSrabs5u+ReNk4rR007+gxs5ETqlsk4lzwESbUnkOsG+xEaC4io1TUp7l1U3HTTvRRIObtoJ6QHtlk5t2onEyccK56V9QY2cip1S2ycQ5YKJNqTwH2LfYCFBcxcYpKc/y6qbjpp1oosFNW0E9oL2yyU070TiZOOHc9C+osTORUyrbZOIcMNGmVJ4D7FtsBCiuYuPk21koBzRv3jyZOHGinDp1Si699FJp27atVK5cOe5renXTcdNONNHgpq1kS2zqpm/kFNv0jibS3DD3aj551Q7nQGxzIDNzip0QzzSNAMVVgkfk8OHD8tprr0mrVq2kTJkyMnfuXNm+fbt06dJFsmXLFpd1iXjwZOYboRve5BTb1Ka4ip8T5+X/Z5hswji20edZJhKguErwqKxdu1YWLVqUJqYOHTokY8aMka5du0revHnjss7NTTXZbjpu+kYhE/s08moeBNEOeuVmHgRhkxt7OC+Td14GNXaxE+KZphGguErwiKxcuVJWrFghnTp1Ukt+/vlnGTRokIqtkiVLxmWdmxu9Vw+eoG46bvpGm2KfRl7NgyDaobhKXo8Mv7+xjV3s31yeaRoBiqsEj8icOXNkz5496cRV//79pWPHjlKuXDlX1l111VWuzufJJEACJEACZhFYvXq1WQbRmgwRoLjKEDbvPuSn58o7K9kSCZAACZAACZBArAQormIl5dN5GzdulIULF6rnCgHsiLkaMWKE9OjRQ/Lnz+/TVdksCZAACZAACZCAXwQorvwiG2O72C344osvSvv27aVs2bLyySefyJo1a6R79+6SI0eOGFvhaSRAAiRAAiRAAqYQoLhK8Eggz9Xs2bNlypQpcubMGbn44oulZ8+eruOtEtwNXp4ESIAESIAESOD/CFBccSqQAAmQAAmQAAmQgIcEKK48hMmmSIAESIAESIAESIDiinOABEiABEiABEiABDwkQHHlIUw2RQIkQAIkQAIkQAIUV5wDJEACJEACJEACJOAhAYorD2GyKRIgARIgARIgARKguOIcIIEEEDh37pwmjeVBAqlIgPM7FUeVfXJDgOLKDa0kPxc5tY4fPy758uUzpieZ0aaTJ0/KyJEj5dFHH5VixYrFNBaZkVNMYBwnkVNs1PzklJH5Dav9tCk2Kn89y0SbMtoXfi5YAhRXwfJO6NU2b94sQ4YMkZdfflmKFy/umy379++X33//XcqUKRP1GkHY5MYeGOy3Tbhhjx8/Xr799ltl9OSTT8r5558fkZXfNkUdqBAnZFabTJtPpo1dRuZ3EN870zhlxB5+JnkIUFwlyVj9+uuvkjt3bl1K+vnnn+WDDz6Qr7/+Wtq0aSNXXHFF2F6cPn1a/vjjD7ngggv0b4ieaA/yeJEsWbJEvvnmG2nXrl3IpoK2KZo9MDJIm5CJ/7XXXpOPP/5Yxo0bJ5dddllgnP773/8K/uTJkyfdNeHRXLx4sZw4cUIaN24c1rvpBycTbYr0HTBpPlnj9tNPP0nDhg3loosuSvi9INb5HdT3DvfOmTNn6j0JZcbKly8f8RbnxxyP957KzycfAYorw8fMKo/z4Ycfag3C3377Tf++//779UE4d+5cGTZsmBQpUuQvPTl79qwMHjxYaxa2aNHCt54ivgL2Zc+eXf7xj3/Ijh075K233pJnn332L0IuCJvc2AMoQdjkFC8Qyp9++ql8+eWX0rt3bznvvPPSjY9fNv3nP/+RpUuXaokljBeOnTt3qg333nuv4CFdqFAhueuuuyRr1qyZ1iZ7x02cT85xw/x54403tCbpddddl5B7gX2O33rrrTq3w83vIL53uHfifvnKK69I1apVtbzYokWL9P6JOR7q8Ot759vNlw0bS4Diytih+Z9hEFB9+/aVVq1a6RvXCy+8oA8+3CywrNShQwe577775IknnpAsWbJo3MKxY8ckf/78+n/cUFAA2vmg9LrbY8aMkenTp+tD+4YbbtAbWNeuXfUmlgibItmDvgdpUzjxgrHt1auXNGnSRB+IftqEa+XMmVPnATyYeIhYHkw8fGrUqCH16tX7y7TIbDaF+14kYj6F8uhh7PC9xh/YVKlSJR23ffv2yahRo6REiRLqMYZw9nPsnJxCzfEGDRqoaLfmd9DfOyxbP/300/pi+fDDDwtEMpjhfmjdL4O2yev7LtszlwDFlbljk2YZRAveAC+88EKN0bnjjjtk06ZNWvC5efPm8uqrr2osVYUKFWTbtm3qrYII8yquKtTOHwStYkkLoqBWrVqycuVKwXLJgQMH5Pbbb5d169bJzTffLNWrVw/EJjf2AKwfnMJNpUjiZe3atcpx0KBByg5j6eXYwaajR4+qF7FTp05SuXJljSnDsuTQoUNV/L700ksqiC2PB8YbS5ZXXXWVboDwej6ZaJNzjpswn+BlfP/995V/rly59DuF+YKNEDgwbjVr1pStW7fKV199pUIC5506dUpfvkyY4/b5DdsOHjzoy3wK9d3DmI4YMUJfIiA4IUhxfXwXIPpwvwz6XpAEjxua6BEBiiuPQPrVDG7yeDjDnY0bRbVq1VTI4KYLrwc8EbhZ4G2sf//+GpeFm4q15BOvXZF2/nz//ffy/PPPq/esVKlSMnnyZHnsscf0po+HMkTg3XffrW/QQdgUqz3W26qXNkXiHEm8YDn39ddfl7Fjx8pzzz0nzZo1+8sSYbxjiM9D+H7yySfSr18/bR9zqXDhwirOFy5cKJ9//nna8iQ8JhB4Dz74oFSsWNHTsbP3xRSbws3xRM8niCR8x/GyAu8URDg8jNdcc41i/Oijj/SlCuKrbt26ei+AZwYvVX587zIyx2HvrFmz0uY35hvuB17dn+w2hYpF3bNnj3r+cW8sXbq0ng574PWHlx0xrF7fn7z4vrKN5CdAcWXgGOKmCvc/hBIOBKF/8cUXGteEGykexpdcconeQJcvXy54CNSuXVsFjlfLf9aSBGyItLMNb4K4ScH1v2LFChVXCJ7Hz+Al6dixo2eEY7EpSHuspTZ7vip7gDEeeFjKjSReEMyOsUYQLbj5cUA8fPfdd/qAa9q0qT6o7Q8diCw8gODteOCBB2TLli3yz3/+U/r06aPeUj+ORNtkX3KLtLstyPnk5Iz7ALyMEydO1BeoN998U19krPQdmGs9evRQz/E999yjgmHatGn6wlO0aFFPhs2LOX7ppZf6Or/R0e3bt4eMRcXchpjCsik8t/iuYu7t2rVLN5J4db/0BDYbSSkCFFcGDSdu8keOHNEbJjxUuJFaX377Wywews8884zGVV1//fXSuXNnzx/MVuAzroNYjkg722Az3gx3796ttuDhDa8Q3PBe3rxitSkIe5xLbdYNHp4hBIbjwEMRngcsjQYtXqxpjaUheDew0WDVqlXy448/6tIj5g4eOhBdEMJ4UMPrsXr1al0OxC5UPJj8OEywyR7Yj7kaafdmEPPJztl+H6hSpYqKbywZY/wuv/xy6dKli75c4fv1yy+/+DZuyTDHEVOKAzGe4WJREYOKe2rbtm3V88eDBIIgQHEVBOUYr+EMwHR+DL+H1wreKwQn46GQN29evcl6feAGbwU+w4UfaWcbro2bPOzCW7QlLhJpUxD2OJe1cIO/9tpr0wLDMV5YXhs+fLjGfQQlXizumB8QVrfccosuJeH/mD8FCxbU5cBEPHRMsck+vzE2sCvSHA9iPlnj5rwPwMsIsYtYK8RcQhwjlQa8wkjD4uULjPM7a/IcxwvBgAEDNE/csmXLdJ6Hi0XFDma8UPj1wuD1vY7tJT8BiiuDxhA3eNw4EfhpBWDazbMCNK1YGS9FVaigdXvgM+J07Dvb/MYWrnxGIm2y99m5rIVgcATJYlkNnh8c6AMC1RHYH2p7vNcMnTmPsHwEjyJidqw4nUOHDulyH8YSMSh+P3RMsSna/EZgP2wNco6HG3/nfQDn2b2M+N5jCR4HXmb8ElcmznHn/RAvNLfddpt6hyPFojrzunn93WN7JOAkQHGVwDkRKj5n7969fwnAtJuIvC3YRu9lLEy4gF6nmMNuJWtnGwSgXzesSEH0ibLJPgbhlrUQYPzDDz/ori0rUBY3fwibUGkOvJx69q3w9pxHWNrBji0reBfLy/h3yZIl0+z00g57W6bYFOv8hmhx7m7za47bOcVyH4DnLMilLRPnOJYA8fKJl0t48fAdmzJlisagIa8WNo74HYvq13eF7aYeAYqrBI0pAjBDxedgWQnBxIcPH/b94Wd1PVJArz3wGQ9k+8425I/x4605WvmMIGwKlzU80rIW3qCR2wvxTYj/WL9+vQYYI94qXNJCr6ZfuJyoYRlAAAAbxUlEQVRHDz30kNpUv3599apBIH/22Wdy5513ao4kP8bP6pMpNsU6v+HJs5ZOrd2bfs1xi5Gb+4DXXsZkmONOzydeKrHMjgPxoEhBYVWDgOfK71hUr76vbCf1CVBc+TjGoXbaWMtFkeJzEOOEt1SUavAqADPcjRT2RCpXgQeTc0nCq51t4WyKVj7DT5us6bBgwYJ06Qmsn2PnZqSlNiu2CnnJbrzxRl8CwxELh51hmF8IeEb8XaScR0gsOWHCBN21iMSO2CjhpecTbEywKSPzyTmX4A3xe/emVZsQu3uDvg/Yb3cmz3HYGc7zCU/wO++8o99PpAvBEileIDB2+E74GYvq4+OCTacYAYornwY01E4b61IQD9Hic7x+S8XuqHnz5qm3DALBWWsrUkCvX0sSkWxC4G60AGM/l0mwfAaPE+rs1alTJ90swfJfopbaIAZmzJihb+wYx7/97W+6zIfdnJFyHvk0zbVZU2zK6Hzya36HY27VJnz88ccDvw/YbTJ1jkfzfCIeFUIKQewDBw4UpHpAQlwrdY2fc51tk0CsBCiuYiWVgfPsO20Qo2Q/kHU9yPgcK5UDlodQ8NmqtYWHMrweiFuIFNDrtdgDi2g2IeVEpABjP2yyj5EVfwPvgt3Tg4cx4qqCXGpD8VmIOowRhDDKd0CkIzgdOY7gwfI755HzK2CaTfHMJz/nUqTahPAKB3kfcI6hSXPcaVu0DPQ4H+OG5Xe8BDnrc2bgls2PkIBnBCiuPEOZvqFQSRLtZyB3DuIDgozPwY0U25bx5odYEisWBXZZtbaCDuiNZlNQQfShpoG1a+viiy/WQtn2AwWO/V5qs7xCSJmAlA7YhQgeeIggUSTe3sEPQb3YlWjVTvM7V5VVs84km6yxMXU+hatNCLuDvg/Y57EJczzcLThaBnqfbt1slgQ8IUBx5QnG9I2E22njjHPBtnjcdP2Mz4Fl2F1opW2IVmsrqIDeWG0qW7ZsIEH04BSufAaEC+KsvKrV6GbKWTmPkOcIBbqRBBRlcuA5QwZ8K8Ae2aadAtDNddyca6JNiZxPoWK93NQmDOo+EGp+Y9yxQSQRcxyeT2d4gn0eBpGB3s2857kk4IYAxZUbWjGcGy1Jope5qaKZg5sTSpnMmTNH44awmy1Ura358+erwEMcGLwifgb0ZsQmBPh7FUQfjlmk8hnYvQlPlVU+Ixp3L38fqvisc7kZgb+oG4jSQwio9/swySYT5lO4wHA3tQn9HrNw8xu1LeGJDHKO43pIKYOaqVZ4AmqnYvnduavWzwz0fjNn+5mbAMVVnOPvfPvCdu5oiRvjvGRMH7e8ZyievHXrVk2wN3r0aA2ATlStLRNtAkwEhmOJK1L5DMR+YTkV3iI/D2ddScuzYC8+6yzo66c9aNtEm2CXKfMpUmB4ImsTWvMi2vy2yugENcedGeit5WwUn7fCE/ye02yfBPwmQHGVQcKR3r7gBUrEbjKrnh9ss5c9sd5MsVSBm1eQZU8SbVO47flW/hxs3W7YsKHAe5fI8hmR6kpa6QLsxWfhkYSwR4Zuvw4TbUr0fArHOlxgOM73uzZhqDnudn7DTj+D+u3cQnk+IUJRnBre8woVKvg1pdkuCQRGgOIqg6gjvX0h9wqKqwa5m8xK74BMxSi1gpQLsANlIXAgrgO5YHDzwtblIG6kJthkL9CL5UUc9vw5WO7DUgS8Vkhv8P777+sORSTXxM0eb9PwRPqdqTtaXcmg0wWAk2k2mTCfwt0uIgWG4zN+1iZ0znHT5ne4WEa7NxaM4FFH/jarmkAGb838GAkYQYDiKoPDEO3tC8Hrfu8mg2cBdliiAW/PWPpD7AJSLNi3eMND061bNxUSVmxVBrse8WOm2GQlcIVIsgpQW/FIiPVAclZnSZogy2c4M08jWD5SXckgPAsm2pTo+RTO82nC5odwc9yE+W3dJCLFMiYqPMGP+x7bJAEnAYorB5Foy0jwdGAZ6aKLLgoZHB7k2xc8C6NGjdJ4IYg5e909BK9jizcycjdq1EgWL16su+HwZtiqVSvNi+THYYJNzgSu9mLPEJcQUTfccENaMWVwgxhFaoPBgwdL/vz55frrr5fOnTsLcm15fYTLPI055Xyb9/ra4doz0SbLe5bIOR7K82nC5odIc/zNN98MdH4jmSfSJsDjlDdv3rQpFi3WK8jwhKC+R7wOCVgEKK4ccyHaMpK9KC7qACby7SvUNnzsBoRnCpmL8+XLJ5MnT9adgFgubNq0qeDGi3Iod999ty/fAlNssu+ow5ghBQUKvjZv3lzLwKB0huXBg6CGQMUyKkqS+F0+I1zNPeQg+9e//hVoXUlrEphoE2xL9HyC58zu+YxFMAQVGB5ujiMh8BdffBHY/MbcmThxoqZzwEuddYDV22+/ndBYRl9ucmyUBGIgQHHlgOS8meLX4R482D2GLcV+lmGxm2dftqlbt66UL19e9u7dmy5HDYLWESuELdZW7AJiVSAwsEyIJUPEg2FXoxeHiTaFSuBqT0EBkQUPEbaBo5gxgsOxFR3Zzr2ouRepjiOYR8o8jeLYXteVxDVNtCnU/DNxPtk9n3hhMUEwRJrj+P5D7Pg1v53jBpGHUlXIwYaNNBB39gM7lRMVy+jFPY5tkEBGCFBcOahhWzVupuPHj9d6VdYyUs2aNTWlAYKekcAR5WxwLm5gQQSHYykCQer33nuvWoybJ96Q4T2DMEDA+lNPPaUpFzZt2qTB9BUrVtRAWjysd+/erYILCSivuOKKjMyVv3zGRJvCJXDFUp+9ADUe4hDNXmczh6cFyySR6jhGyzzt9Xwy0aZQE9Ck+WTfbQevLzzAlucTqQsSKRhimeN48cM9zMv5DYEOry8qFtjvIXg5QZ41HFhGd6ZTCDKW0ZMbGxshAQ8IZGpxBa/PZ599Js2aNdNdYdgyDSGCeCQsBVg3Uzwo/S6KG8mzgIcjPE4QUlYQNgQglrKGDx+ucQ5YBnzvvfd06Q+xQnYPDD4PIYjCpm6SmJpoU6Q5Hy2Bq98xHvAmjBw5UscAy5Dh6jjiARRUHUCTbEqW+RRqtx1errBrFH/g9U2UYEjkHMeGGQgneMHBAfMb9xPcN7F5B17gAQMG/CWdAoQo4j/9jmX04HnIJkjAMwKZUlwhKB312PAWhqWz2rVryzfffKMeKdTce/jhh9MFqxcoUMD3hyFivcJ5OxDojPgg3LxQXw4HbrKIcbj55pvTArM9mxX/15CJNtn76NzdhuWIaAlcvfYK2e2xajVi00DOnDkFyyXt27cPWccRQs8Pz5lzDphkk+nzyWIXaredlWvsu+++03sGPEJBCAaT5rgl7PDiuWvXLq2LiqLhCDvATtfHH39cMMah0ilgZ6PfsYxe3//YHgnEQyBTiSu8OX/wwQfyxhtv6AMPQd3WbjArTw2W++BSxxHEMpIllGAblvnCeTsgBO2pFXCzhzfrmmuu+UtKgXgmhPVZ8DDFplC7kcLtbsMuqiASuOIBg/ImWI5FKozLL79c3+hfe+013XmIlBiIQ0H6B8wnvOH7nSjRRJus+Y2dmFZmeVPmeLjvSbjdpMgPB09x27ZtNZWHl4LBtDmOncWwCbtq7V5wvJwgPAFxXdOnT5dy5cpp2SUsQd544426WQYpXx599FHfXvq8uL+xDRLwm0CmEleI6ejYsaMup1WrVi2NLd68sCyIDNj2rfBBJG60lm1wMzpw4IBgxxgexhB/ltcBhqJoL5KA4m0RCS/Xr18v06ZNU3ud9bjinTSm2RRqN1K4TQYPPfSQcvIzgauVcRucEHuCeDbE4iFGDxnTUWsOOzQfeeQRTe1gLSVhXJx1HOMdK+vzJtoE2+xzCZ5FCF8T5rjFLVQAfaTdpLhPYHkLIQNeHqbN8eXLl+vLG0IJ4KmzYqysag+Y8/D0jxs3TkMokFUdL6aIT1uxYoWsWbNGUGzcysHnJSu2RQLJQCBTiStLrGBXC24YEFUzZszQhyHeVhGoieDww4cP640Db9t+LiNhgtiXbRDLAY8RvGmhvB2IrcJNGA9uvCXi5uX1Td5Em0LtRoq04w5vz34lcIX3BW/uV155pQpeJCnFAXGFeBMILIwjvJBI7bB//34V7VbRZ4gNLKlcdtllaZ+N90Zhok1Wn+zzu0yZMjpn8UAO59Hza44jLQAOiCPrCBdAj6oGfu4mDTXeJs1x2Ieg+bfeektz5OEFAbnxbr/9dp2zuH/CO4U5jQ09SB+CpVSEU2AnMg8SIAGRTCWuMOBYxunevbuWhcEOlzvvvFNatmyZtjxoBbUjVgauf68OLLEhXgPLRxBt1gGBZy0l4aEDYeVMJOmXt8M0m9zsRgpik0GoscfOKAg3PHDwVm8XEVhGxhs7RBY2HGA8MdfgKfV6PtltM8WmUPPJOb8hKu1pMayUIH7NcWxageBdtGiRfu/g1YRHEUekTSIQf37ExCXDHAcb3Acxj/EigXQzeBnFRp8OHTroPQpiECEW+B7AYwW+EMZ+1rr06l7MdkggCAKZTlwBKm7kEDTI/Iw4Cufhh7fKEnXYyecUbfBWIT4HHqnnn39e5s6d67u3wy40TbHJzW4kLDEFtePOPj+w8wkPFlzbufMSY4yHEB5I8J69/vrrMnbsWGndurUu8xYtWtSX77QpNoWb4/b5jY0Z8B4FkXwX3heMB4RtnTp11OMCIYrs+/CoJWKTiElzPNzLFSYp4skwj7E7EAL43Xff1R3TeCnFywI85vDO3nTTTekSh/oywdkoCSQhgUwprhBngYdj48aNA70xQNQhngNve86yKrAJN6smTZqodyuoxKQm2eR2N5JfuaoifY/xcIYwx7KkM+EolvyQEgO7phCDgliU06dP+1JCx+m5MsWmcPPJPr9RWDyIeEYsVWHZCgIg1IGA7CA3icAGk+Z4tBc+7EaGtw/eWDDEsh+8VcixB6/WJZdcokLZj9CEJHyW0mQSSEcgU4orEMAbJHIRDRs2TJNrBnFEE3WwCUtJuKnhpo9ivn7fuEyzyfTdSBBQEL4I3LWX+sD8wXIXHjoQz84s1X7OL5NsijSf7PMbS0l4uPsRHG6xhrhCGhXkscO1sHSFvHaIv0IuMniwsGwbxCYR+/ibNMcjvVwhXQ2WtzHfrfsQPH4QW9hEgxhVN3nz/PwOsG0SMI1AphVX1hskhJUzo7CfgxRJ1MEmaykJmdSxlGQFTGcWm5JhNxKW4SCAIcwRQ4QDcSl4mMPriCz6QT90TLIp3BwPen5j9y3EE5bby5YtK3fccYcuD8JrDBGM4GuUGwpik4j9+2vSHI8khrH8jXkVagncz/sR2yaBVCCQacUVBg9LE7jR4e02qCOaqAtqKcneX9NsMn03EubM4sWLdeMBlv/wgP73v/+tsT1I9GrfsBDUvDLJpkjzKRHzO9QYYCcc8pLdf//9QQ1RuuuYNMfDieF169bp7mksdTvDGBICjRclgSQikKnFVaLGCVvA8UaNuB08nE04TLMpGXYjYXkJ2ajPnj2rdRxNeACZYpNJ8wnjA0+iJXqRzBXCGJ4ry/OYiO+gKXM8nBhGChHEWCEHH5ZxeZAACcROgOIqdlaenWktC+DmBZd7Ijwdzs6YZpOVzZu7kTybdoE2ZMp8grDCSwxSC2ADC2IZEciORKaItQp6+dY+CCbNcZPEcKATlRcjAZ8IUFz5BDZaswhCxo0/X7580U4N7Pem2YQHITI8+x3UHxjgTHYhU+YT7Hj//fc10SsKMCMxZlCbWKINuSlz3BQxHI0Xf08CyUKA4ipZRop2kgAJkICPBEwRwz52kU2TQGAEKK4CQ80LkQAJkAAJkAAJZAYCFFeZYZTZRxIgARIgARIggcAIUFwFhpoXIgESIAESIAESyAwEKK4ywyizjyRAAiRAAiRAAoERoLgKDDUvFCQBFAbGYU8SiS34q1atkqFDh6blpEICRZQAwbZ41AREJu9YDxS+feedd6R27dpaCsTEI6M2Hj16VIuIo1JAqVKlAulaRmxFgWGUG0JqhUh24jyMe4cOHQItTRQIuDAXyQjPIOzFzkR851AAGvMMuzdRVxUldXiQQKoQoLhKlZFkP9IRgLjCA7Vly5b6cySObNOmjWblRuFZZOXHwwc3eOTSmjt3rooJN6kxdu7cKa+++qqWwnHzuSCHKqM2okD1yJEjNUdUUH3LqK1B8kyma5nKc+PGjTJ16tS079vMmTPl559/lnbt2iUT3v/X3r2E/NR9cQA/E1EoGRBJIsqdkEsiFBmQW0ikRJm4hZJymyjFiBJCUTJwGUguUXLLgAElRaRkwgQZMNG/z679tp/jOefl731+79vvt0/J83TO2Xut71rPWd+z1jp7Z1kzArUIZHKVHaQpEUCuBBcr4cc1fCyU+P79++LgwYOBXNmA9uHDh8WUKVOKK1euFIMGDQpkyaa+GzduDETs27dvhQ1sjx8/HnDasGFD2PPRvnVr164tjLl8+fJi7969RadOncI1Vt5++vRpmN/PmzdvLlavXh0WizXf3bt3C6tiW+PIHneCi/HNt3379mLBggXhWtuPeMPv1atXIDrmGz9+fCBz3vhtPD5x4sTK+coy7tixo7Dti7msJi8rZfNpC2nS89SpU8WRI0fChsaTJk0qLHKLcMZFbr9//x70XLZsWTFmzJiAq7FGjhwZ1o+KOJX1sGnyoUOH/gqmUa90Ad137961wTOVtTxe6rCPHz8uEEE2SW1Vvsd1d+7cKbZt21aYS3C3qj65ZsyYUezateunFfarbF9e9NcCpex4/fr14EN+Zqc6vflAlY/U+U+djqlvvXnzJmwk7v+yfxrDforsNW/evOAD9hC0Yv3v+Of/q19qv7jfpLXsVq5c2ZTPoqxUayKQyVVr2r3ptb527VrhDRm5EmQE0RUrVhQnTpwIGy536dIlZK0E5VevXgVytWnTprBP4P79+4s1a9aErYmUEj98+BDKSdYBEji9YTt3/vz5gKPglR4C1+vXr0PAVm5EmAR1hMQ9Z86cCZs8Dx48OAQ5GTZk7vPnz8XOnTtDkENYLl++XNy4cSNsLN6vX79i3bp1xdixY4OcdLMhMf3+bj6yIUTHjh0LhAlxsWGvPeP8rJzmHP3sjyjQIoRkipm/qJ9M1oQJEwIhQSzpQobTp09X6oHY3L59O1yHyNELUSvjFvFUyq3DJcXaPf379w8ks+4e13Xu3LlYuHBhIBBI9O7du8P2N+xttXaEKD3qbF+2N2LNZ549exYI54EDB4qXL19W6l1ns6pzfOLvdIy+Ra/2/BMhLtuaLyL/sPkd/6yza51+ETvEynX+Pvft2/ef2D6q6R+MWcGGIZDJVcOgzhM1EgEEwWbKiM3Ro0eLAQMGFJMnTw4kR8YGYZK50qsjAzRkyJCwPQqCoYfHfmpx30f79X39+jWQH4EI6dCbJSjPnTu3TVBGGtyPyMV96xASRGr+/Pkh6zRu3LgwlwwKguNf7969AzyyCV27di2WLFkSAvSIESPCtbIjiBDChkzIblhxHNGqmy/KaHx6+939gqzxkaS+ffu2kQPZQ/AEXFm99JARFBQRILg6b7XzKj1cRyfzw8q8iK5SLLKZBtpU1rrx4j3GkmnTs4MsV92zaNGioKsMjTnJY+V/mRK6sIkxELTy0Z7ty/uB8jWkm8+YI+4xWaX30KFDK23m/ip7In91Oqa+FfcLLPtn2ef4O59atWpVIPS/6p91dq3TD4FzxIzVly9fwt/kf2FfzkY+n/JczY9AJlfNb+OW1FDA8xYum3D27NkQQGw35EEuK3Pp0qUQDJUjZLBchzApdXiLFsRsVivDcfXq1ZA5UvLxlq1EJ5i310iNBB0+fDiQOiQpkphp06YVo0ePbnMPGZWS0tIb8kaOOXPmhH4nTfYyS0pf586dC3rIwHjj79OnT2HcX5lPiRDhKx/GdKRyRIIpa4UUpoesz/379wNRhCE8fRRQpQdiCF9kcdiwYSG71V5jedqYTtaq8WJwJpN7lHiRXVmiqntmzZoVSMPWrVuLnj17hswlckA3wR3+xkhJEwyqbN9e4/XHjx+LixcvBhncx1+q9EbsqmymVFl1TjmySsfZs2e38a2qRv+yz8mswsPfAmxSn67zzzq71ukXyboNz2WRlZm7d+/eks+orHRzI5DJVXPbt2W1ExiUdTRjy5LI0GiaRQZmzpz519eBMlhpPxASc+HChZDl0ROjR0nA8WYt0+V3xAuJEkQFh7Th2/3mRYKQM2TNl1BKUEpiJ0+eDOUx45FRBkrvkXOfPn0K55A/AVxWRrYKSVPm1MOlJCk7RoZIlurmizK+ePGizVypY5TlQCCNjwSViQT96EC3xYsXhzJlnR4yVogNPATv58+fB5KI0BgjHjIqVbKmuCBo6T3KkYisclwVloJ3xB2ZkCEjT48ePQKm7X2UoORVZfs0yyKTh1jFZuyYeeRjVXqbs8pmMqRV53yU8Ss6ki/FM/XP9myNqMNDH9+v+medXev0kzV1lD84adkHVVa8aRHI5KppTdvaimma9nXg1KlTAzkSyAXWPXv2hICKUHnQl5urkRiESNZGgJX1cr8mYIRDtggZevLkSSAJceyItvsFfOMLQAiSfhzBV5/UrVu3QgYFmUJiBDXES6+XICfA+R2J0cwem75ltBAZJBGxk12ji6UlquaTUYoyIgDIkvk081tCwvxIpJ4z2QtkAE70/PHjRyAhKQGio6C9fv360MBuLI3jdXo4Rz4Ek9zwGjVq1E9fhsE6lbUKF/PFwz2yaMhonQyIV7wuJc/sIhPnX7RJOnaV7dkuHhrT9VjBD67Kj8rPAwcOrNS7zkdu3rxZaU8fY9T5S+pbKZ6pDSNOXgrIqyQuE8rPvEz8qn/W2bVOv/LHAK39lMraNzMCmVw1s3VbWDfN1ggNQoEIOJArDeNKL5rE22uuRmJ8Kad8EUtDmoT1T02fPj0s3yAQvX37NvRrCaRpWQ9BEqwePXpUPHjwIDTMKznJJpQbuZUMZSKQKXMtXbo0NM5369atzbXlMl1aIpRpqJoPiYwyIjea45Wq4lxRLv0vMgnKkDJDyI/Sjr6r8iH7h8zIsA0fPjycrtPDXMiapS7iRwGwLfdylWVFWtrDJZUnbVKvkyG9LiXPxkr7otKx62yfkivY8Q+lPAdCj5gjp1V61/lI3blf9RdypHim/hnXmCKbPkTrsyHtPi74Hf+ss2udDmTzAoHc8cnYa9jCj6qsepMikMlVkxo2q9V4BNJyXVq+6ihJGj2fwHzv3r3wlaLy6r+VhUBcZBJlwfROpY3xHYX1PzVunc0abU/lVi8fyGD8+OJP9Wy0Dn8qb74/I9BRCGRy1VHI5nFbDgFlr7Sfp6MBaOR8ArGsjEyDrMO/uZq2khdCoOdsy5YtP5UuOxr3Pxm/zmaNsKeGeB8ByGz5cAJ+ca2zP9Er3tsIHf4JOfMYGYGORiCTq45GOI+fEcgIZAQyAhmBjEBLIZDJVUuZOyubEcgIZAQyAhmBjEBHI/A/CINHS42jVxoAAAAASUVORK5CYII="/>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png;base64,iVBORw0KGgoAAAANSUhEUgAAB4AAAAMfCAYAAAA33cpDAAAgAElEQVR4XuzdCbjVVb0//g8oIJIDmuAQXktTU6/XHNPSq+ZwNcscmqzUrjiTs2maOaXmlHSdFU27NmipWf4ipbLUm5LmmNqtHArJlGuCpKgI/J/P8vme/2Z7DuwDBzjnu1/reXiUw3d/v2u91tqb5+G9P2v1mzVr1qzQCBAgQIAAAQIECBAgQIAAAQIECBAgQIAAAQIECBAgQKDPC/QTAPf5OTQAAgQIECBAgAABAgQIECBAgAABAgQIECBAgAABAgQIFAEBsI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AABAgQIECBAgAABAgQIECBAgAABAgQIECBAgACBmggIgGsykYZBgAABAgQIECBAgAABAgQIECBAgAABAgQIECBAgAABAbA1QIAAAQIECBAgQIAAAQIECBAgQIAAAQIECBAgQIAAgZoICIBrMpGGQYAAAQIECBAgQIAAAQIECBAgQIAAAQIECBAgQIAAAQGwNUCAAAECBAgQIECAAAECBAgQIECAAAECBAgQIECAAIGaCAiAazKRhkGAAAECBAgQIECAAAECBAgQIECAAAECBAgQIECAAAEBsDVAgMAiFZg5c2b8+te/jv/6r/+KX/ziF6UvH/zgB2PkyJGxyy67xKBBgxZp/15++eW4+eabY5lllomPf/zj89WXWbNmxR133BGnnHJK3HXXXfH+978/rrzyythoo4067nv55ZfHQQcdFIccckicf/75scQSS5Q/u/766+PTn/50LLXUUjF27NhilG3q1Klx6KGHxn//93/H7bffHvfee2989atfjdNOOy1OOumk+epvT459vjqyEF6c6/Dxxx+PG264IY488sgYOnTofD319NNP77F5mK+OzOXFL7zwQlk7W221VWyyySbz9ajvfOc78bnPfS4OPPDAuOCCC2Lw4MEt3W9eX9fSzdv8op6c395I+eijj5a1dsstt5Tu7bjjjnHMMceUz9Z+/fr1xi7rEwECBAgQIECAAAECBAgQIECAAIGFIiAAXijMHkKAQGcC06ZNi3POOacEop21DEHzz4cMGbLIAKsg77rrrovPfvaz89WPl156KT7/+c/H//t//6/c51//9V9L4Lj22mt33Pd//ud/YqeddorNNtssvvvd78YKK6wQM2bMKGHuWWedVa77xje+UULKbH/5y19ir732ildeeaWExHm/ngqAe3Ls8wW3EF78v//7v/GpT30qVlxxxchAcvnll5+vp/aFADjff7mO8ksHd999d8eXCuZ14PMa5M7r6+a1n+3yup6e397mlp+V+Zmcn4GN7V/+5V/i2muvjX//93/vbV3WHwIECBAgQIAAAQIECBAgQIAAAQILTUAAvNCoPYgAgWaB73//+3HAAQfEOuusE6NHj45NN900Xn/99ciw9eijjy6XZ3XirrvuusjwejIEffHFF0tg8dRTT5WwdoMNNoisCu7fv3/H+KpAd9KkSfHDH/4w1l9//fi///u/Ehz/7Gc/K9dldfQ3v/nNWHLJJePOO+8sQceee+4ZY8aMKZXUAuDuLxcB8PwHwN1X94oFKVDnADi/8DJq1Ki45ppr4uCDD44zzjijfB7m3x35pYasBM7Pw9y5QSNAgAABAgQIECBAgAABAgQIECDQjgIC4HacdWMm0AsEpkyZUoLM2267rQSdO+ywQ0evMgQ+88wzY6211irhb1UBnP/o/+1vf7tUd40fP75UyR5++OGx++67d2wV3VnlZRXu5QMyeH3nO99Zgth89o033hgPPPBACQ6yZXiQoXT1/1kdWbV/+7d/K6/PfjW35q2sl1tuubIdbvYvq3izWu1DH/rQbC/rbKvcxi2dc1vTj33sY/G73/0uPvrRj8bWW28dWUWcWzNndXBWulVbRn/5y1+OHHu6ZQB86qmnludldfVjjz0We+yxR6kiHjFiROlDhkO5/fQll1wS6ZNj+uQnPxlHHHFE2bq3qgyd29gbbb/0pS+Vucwtsz/84Q+Xbag333zzshVrVeWZ21hnlW32P8f/la98JRZffPHZtgFvtss+VK/PcWbldFZDp0P+fu+9944f/ehHZcyvvfZa+dl+++1X7ttK/37zm9+8bW6qLbRzzWWQdOmll8bf/va3+I//+I84/vjjZ9tiNucs/zwtq3WT12b1emdbceccZv9yu+7sd37xIVtjpXdVcT63dZWva17f1fqcUxVy9WWEfA9ULUOzqvo5v4Bw1VVXlYAt75/zmePedtttZ/vCQuOC7qySt5X+N7/u1Vdfnev7s6vtpatt1vN9kFvK51rKceXazC9cdNUeeuih8t6pvmSR83zCCSd0vKazsTUaVhXUlXk+b+WVVy7bE2fbd999y5dacgv3xtflPGc/832TX4TJ1+VW89WXQrrj1/jeyvfEww8/HOPGjet0fpsd8ksp+f7J9+52220Xxx57bPl9ro9qbHN6D0+fPn2un809afjnP/+5bImfnwHVF2Xm9F7oBX/l6QIBAgQIECBAgAABAgQIECBAgACBhSogAF6o3B5GgEAlUIVWedZqBgMZlsypZRCX4UgVsjVe+/Wvf72EKxn4dTcA7uyZGfjltsqthqAZOn3ve98rZ/dmGNjYMsDOkDYDi1YC4HxthpsZPmUglWFmFfJedtllkcFcBrl53m9W/mYolyFTVlPnFsbV+DOsnjx58mzbo1aB88CBA8s20unZ3PL1Rx11VPnVSvhdzWOGTc0tA+oMZzbeeOOOALfxmuxDBs5zsxs+fHinr897ZaCWXwC46aabOuzzZ3nPj3zkIx3h6Jz6l184aJ6bDG7zLNE0uuiii2YbWo4r12yew5yvPfHEE8t5zZ21rs5iruY0X5frLEPyDI3ziwkZzmf/V1tttZZsejoAfvPNN0s4X52rWo0rXXMNfuYzn+n0fNXmgC/Pr+7O3FbrszEA7ur9mQF6Z62rbYEz0M3dBPLLH83tmWeeKV/WyNc2tpzfDGhzHrobXnbWt/yMykrVf/7znx0Bd/N1aVztetDK50pX7418H2dw21XA3/jciRMnlh0G8nzyqjV+fjQHwM3v4fzCTCufzT1p2NnZ8Llu8++H/NJNfhZeccUVsfTSS/tLlwABAgQIECBAgAABAgQIECBAgEBbCgiA23LaDZrAoheoKmIbqw7n1KsM+LKKdZtttinbHGe1XFbGfvGLX4zHH3+8o+q0uwHw/vvvX0KZDKuOO+64UsmZgVyGyhmUtrIF9NNPP11Csb/+9a8lWM3tmLPKM4PBrLLNwPbkk08ugWwGfH//+9+7rCROgx//+Mel8jkrpDMMzirZ/NlPfvKT+Mc//lGqpbNfufXpPvvsE3/84x87quCq/mZ1dAYg6667bqlqzP5l5WxW3g4YMKD0I0PHrPB817veVYKTtGysSm5l7I0BcDqmXQZc1diryuQMqDNkq87n/MAHPhBvvPFG2d66Fbvq9RlMZQX4e9/73jJfGc7mzzJQzTWRIVuaV8Frq/3LgL75DODqPOb8eVbz5nayP//5z0s1Z1ZmZ/CelZOf+MQnytxmOJqhc1ZcZyiWVepdBcB5Tb4uz3/OStv8IkRWa+bcVma5nlqxqfqea6exQn1u5xB3tkVwho45rnTMCstzzz23fDlj7Nixceihh5Ztdn/wgx+UddXcmgO+XOet9L+a284C4Lm9Pxv7UFVQ55pIhwx98zMiv8yR/e6qer/6LMr5yDnM90d+ASK/CFJVYnc3vGx+/6Vdfp7kFyJWWWWVjgC42r44/yyts+o2w9iLL7642++N5vdWfiGmlTOec/3lZ01+Fqdd7hJQbaWcX2hpDoCbn5PrtpXP5p40zK3xG1t+QSi/MJO/8vMgP8dz9wGNAAECBAgQIECAAAECBAgQIECAQLsKCIDbdeaNm8AiFuhOAJxBYVXpWgUy2f3GsKqqlu1uAPzrX/86ttpqq6LRWUDRSghaBbbNWzr/9re/Ldu5brjhhqWqL7dzbSUA/sMf/lC2Y15++eXja1/7Wqmuy0q2vEcGHRloZSiXIVU+M6sAM9jNraar/mbgnL8y5O2qQjRD6vvuuy9+9atflQravG5eA+Dcprvaljotq7OJMxDNfv/0pz8tAXAVbmWlY7ZW7arXN4bzVRXtIYccUipwM8SvftYcAM+tfy+88MLbAuAMQtO4s5bbced6uf/++zvC+upc5lyXGYZn8N9VAFydYZoVmrkN9EYbbVSuzwCu2kK7VZuq79nP+Q2AG7dmz9A3q2CzZaVzrsP88kVVbd7s0vz+yWAwv8gwt/dFNbedBcBze392Njf5efHoo4/GXXfdFbfeemvZYnlO27dXYfwTTzxRtrreZZddYssttyxfmMhgtqvPhjltAZ1fBMm1mi0rmrMqNQPltMstlvNz4JFHHilf6si5z1a97/OZeV1+saU7fs3vrVbOAG7cdjzD75yDbI3njjcHwI3P6c5nc3cD4DkZ5pcyqtZYhZ/Be4bnleki/mvO4wkQIECAAAECBAgQIECAAAECBAgsMgEB8CKj92AC7S3QGHLObQvoOQUZVahQBW3dDYCrcCNnY14D4OY+VDNbBa955m1ek62VADiD2QxZ8mzirMzLMVVVoRm4ZLCU59bmNRnKdVax3Bg8NgfAWfGbFc4ZWDZvWT2vAXA1xgytszWPPauQMwBuDgNbtate3ziuzl7b/LPmfnTVvwy8miuAq7XU2Tu1ChQzAO7OuBrvVVW1Z3id21jn2sgwv6oIbtWm6nvee34D4CrU7KxKfW5fhmh+/+T40qY5BJ/b2mjcAnpu789GzwzeM0zP90o+o7HNKQDO1+V213l2dgbHVdtkk01K4J3V6t0NLxu/qJL3a7TLyuTOPgea7au11V2/6nzkVgLgxmsa+9zZazsz6M5nc08apl/VMkjPXRey4jmD8+bq4Pb+m9boCRAgQIAAAQIECBAgQIAAAQIE2lVAANyuM2/cBBaxQGOlYW6LmlvfVi2r0jIUyyrR/If+rOycnwrgKmzu379/CcjyHNC8b1Zfzi1gmlvolX1utVKz1Qrgxqq8lVZaKZ577rkSUOW2w9mqKtf3v//98eCDD5Zta6vKvVYC8GeffTZ22223eM973lNCr6zyzIA1tzae1wA4+9UYPnZVAdwcALdqV1WJzmsAPLf+zakCuKsq3rxntW1zY1VkKxXA+dpq6/Dc/jnnI20aqx5btemsAjj7kNsJ56+u+t9ZeNfbKoDn9v5s/BjL98nee+9dtt7O7cGzUj7Hk+u6ef47+/jL92cG3xm8ZhiaW11X85pz0Rz053nc+YzcFrzqZ/X+y//mNuhZgd9VBXB+iaOxynp+K4Cb31utBMCNFbytVgA3Pmd+K4Dn1bCxArg7u0ks4r/2PJ4AAQIECBAgQIAAAQIECBAgQIDAQhMQAC80ag8iQKBZoKoIy207R48eHZtuumnZavbGG28s597+5S9/Kdum7rfffqUqMqth53YGcJ6Ze8IJJ5TzS3ML3wyRq7M1qyrAeQmAM5A+7LDDSqCz2GKLzTaUagvZPAe2J84Azpt/+9vfLuf7ZmuuXsxzTT/60Y+WYDjHd/vtt5cqxWytBMBVZWGez5rbpWbLsCrPzewsAJ7T2BvP2M0tp4899thytm91v+r84+ZzXqsqxVbtqtfPawD88MMPly2xu+pfdY5uftnge9/7XjmnNbcQzmA2zxbOdZj/ze2sM1DMtZDnAufr5uUM4DSvwrO8d3pkdXLj+bqt2mSQnOs9z4L+1re+VbYdz+rxPNN5TucQNwaE+Z7LLxhkcJxrKH/N7xnAjecjz+l9MaczgLsTAFdrMQPX3I58gw02KP8dNWpU+bJDV2cAV58t+flSnfWcW0fn9stZWZrzk1+QSI/cGjp/n+fgdnZObuMZ3BdeeGHZ/v2OO+4on13V+clZLV99AaU64/gd73hH+bzK902ur9wK/JlnnulYW93x66wCuJrf/BJM/mps3T0DuDlobvWzOf17yrCzM6j9DUuAAAECBAgQIPIcupYAACAASURBVECAAAECBAgQIECAwP8vIAC2GggQWGQCeQ5qnt2bvzprebZrBjJ5fmtWimWglSFCc8vtjI8++uiyBWie95mhXfPWxvmaeQmAG8+BbQ5bq35kxW5up3zKKae87bkZImXFbm7tO6ftdZvH1BjyNp/t2Xg+5xZbbDHb2butBMAZ/GVImAF71YYNGxb586ysq86ybWXsjQFw8xgy2M9A8n3ve1+nW+jm9a3atbLdc96vqy2gMwCeU//SIqs5syozW669DJuzQvqSSy6Z7aUZ/mXV+sYbbxxvvvlmqVbPCvXO2pyqh/P6xvXaHKy1alOdJ3zNNdd0qw+N1Zv5wjw3NcPYbBlCZmVlY8v1n1Wi+cWB/CJEc2ve4jfPsm3lfdH8unndAvrll1+OAw44YLbPiOxzBqL5/rvhhhti7bXXflu/n3/++fLFh6yyb275xZQM+/M83gz685zgzlpzBXBn11SfU1mVXAXAzdfl2rr22mvj3//937v93mheP13N7xprrDHbYydOnFgqnTOorloG3fk5k+NtPgO4+TmtfjY3nrU8v4b5WV81FcCdLkk/JECAAAECBAgQIECAAAECBAgQaHMBAXCbLwDDJ7CoBXLb1V//+tflrM0Mw7LllsQZSGR4muFv1TLoysrYDEiysjEDxsMPP7ycnzpo0KByWQZyGc5lqJzBRt4jw84M8rJ1dwvov/3tb6UaOe+ZFaBXXHFFp2dMNo9jueWWK1vGZv9WWGGF8uzuBMD53AyJfvWrX5Wx5LmmVWvcIjorC6vANv+8lQB4zTXX7DjzNI0OOuigEvjlWcIZ+mQF7Lvf/e5oZeyN5wtnhW1WyN58880lhE/zrMLM1tn5n9V4WrGb3wA4nzWn/qVpnlmbfmmSoV+a//Of/yxznuFqjnWXXXYpVZq59qoQNIPzvCYD86wgzvA475FfXphbAFxtW5zbCGeVZq7lxtaKTV4/YcKEMr5qnWYQmtXJWRE/pz78/ve/L/OUc5bvlaxaHTFiRPnCRVZ2VuP+8Ic/XELubbfd9m0VpFV/O5vjVvrfUwFw9uNPf/pT2f65cQ3mNsu5K0BnvlXf0y/nL9dAfhkgA9gMOqvPlqyMzoA0v+Tx0EMPRXrkzgT53utsC+hcO+l49tlnl0fkeyvnJMPo6nMgt6DPUDq3Ec/gPd8ref/c5aBaW/PiV1UA53O7mt/mz/3cfjqNcixZpXvUUUfFEUccMds2+XN6D7fy2dyTho39FwAv6r/FPZ8AAQIECBAgQIAAAQIECBAgQKA3CgiAe+Os6BMBAgT6iEBjANzVFruLcii9vX8Z0GWIn9uK53bFWQHaF1uGe1kdnOF3/sqq6AzD26119gWMZoPGALhxi+tFZVUFu7lDQn6BY7311otHHnmkbEGflbYZTjdXDS/IvrZiuCCf794ECBAgQIAAAQIECBAgQIAAAQIE6iAgAK7DLBoDAQIEFpFAbw9Ye2v/Grf4zqmrzkpuPl96EU1rtx7bWK2eL8zzarPitR1bK+FlbwuA57Q1c56fnJXsjVXFC3peWzFc0H1wfwIECBAgQIAAAQIECBAgQIAAAQJ9XUAA3NdnUP8JECCwCAV6a8BakfTW/j355JNli/A//vGPZQvuPMM6tw3vi+2pp54qW4jn1si5ffAZZ5zRse15XxzP/PS5lfCytwXAWb394IMPxnnnnVe2fP7HP/4Ra621VpnT3LZ6Ya/LVgznZ468lgABAgQIECBAgAABAgQIECBAgEA7CAiA22GWjZEAAQIECBAgQIAAAQIECBAgQIAAAQIECBAgQIAAgbYQEAC3xTQbJAECBAgQIECAAAECBAgQIECAAAECBAgQIECAAAEC7SAgAG6HWTZGAgQIECBAgAABAgQIECBAgAABAgQIECBAgAABAgTaQkAA3BbTbJAECBAgQIAAAQIECBAgQIAAAQIECBAgQIAAAQIECLSDgAC4HWbZGAkQIECAAAECBAgQIECAAAECBAgQIECAAAECBAgQaAsBAXBbTLNBEiBAgAABAgQIECBAgAABAgQIECBAgAABAgQIECDQDgIC4HaYZWMkQIAAAQIECBAgQIAAAQIECBAgQIAAAQIECBAgQKAtBATAbTHNBkmAAAECBAgQIECAAAECBAgQIECAAAECBAgQIECAQDsICIDbYZaNkQABAgQIECBAgAABAgQIECBAgAABAgQIECBAgACBthAQALfFNBskAQIECBAgQIAAAQIECBAgQIAAAQIECBAgQIAAAQLtICAAbodZNkYCBAgQIECAAAECBAgQIECAAAECBAgQIECAAAECBNpCQADcFtNskAQIECBAgAABAgQIECBAgAABAgQIECBAgAABAgQItIOAALgdZtkYCRAgQIAAAQIECBAgQIAAAQIECBAgQIAAAQIECBBoCwEBcFtMs0ESIECAAAECBAgQIECAAAECBAgQIECAAAECBAgQINAOAgLgdphlYyRAgAABAgQIECBAgAABAgQIECBAgAABAgQIECBAoC0EBMBtMc0GSYAAAQIECBAgQIAAAQIECBAgQIAAAQIECBAgQIBAOwgIgNthlo2RAAECBAgQIECAAAECBAgQIECAAAECBAgQIECAAIG2EBAAt8U0GyQBAgQIECBAgAABAgQIECBAgAABAgQIECBAgAABAu0gIABuh1k2RgIECBAgQIAAAQIECBAgQIAAAQIECBAgQIAAAQIE2kJAANwW02yQBAgQIECAAAECBAgQIECAAAECBAgQIECAAAECBAi0g4AAuB1m2RgJECBAgAABAgQIECBAgAABAgQIECBAgAABAgQIEGgLAQFwW0yzQRIgQIAAAQIECBAgQIAAAQIECBAgQIAAAQIECBAg0A4CAuB2mGVjbHuBGTNmxPnnnx/jxo17m8UhhxwSu+22W/n5rFmzYvz48XHttdfGU089Ff3794811lgjPvvZz8Zmm20W/fr1a3tLAAQIECBAgAABAgQIECBAgAABAgQIECBAgACB3iwgAO7Ns6NvBHpI4JVXXomTTjopHn300bfdsTEAfuSRR+KEE06I119/fbbrBg0aFGeeeWasv/76PdQjtyFAgAABAgQIECBAgAABAgQIECBAgAABAgQIEFgQAgLgBaHqngR6mcDEiRPj2GOPjYMOOii22mqrTnuX1b8XXXRR3HbbbXHEEUfE1ltvXa771a9+FaNHj46Pf/zjMXLkyF42Mt0hQIAAAQIECBAgQIAAAQIECBAgQIAAAQIECBBoFBAAWw8E2kAgK3/POOOM8mv11VfvdMRTp06NL3/5y7HqqqvG0UcfHYsttli57o033oizzjorpkyZEqeffnoMGTKkDcQMkQABAgQIECBAgAABAgQIECBAgAABAgQIECDQNwUEwH1z3vSaQLcEfvKTn8RNN90Uu+++e1x//fUxadKkWHPNNUtF8Lrrrlvu9fzzz5cq4V133TX22GOP2e5/4403xi233BLnnntuDB8+vFvPdjEBAgQIECBAgAABAgQIECBAgAABAgQIECBAgMDCExAALzxrTyKwyAQuvvjiuPXWW2PmzJnlV9XybN+TTz45Ntlkk3jqqafiS1/6Unz2s5+N3Xbbbba+3nzzzfGd73wnzjnnnHjPe96zyMbhwQQIECBAgAABAgQIECBAgAABAgQIECBAgAABAnMWEABbIQRqLjBt2rQ49dRT45lnnolTTjkl1lprrTLi5557rgS6AwYMKH/+97//faEGwL/73e9qLm94BAgQIECAAAECBAgQIECAAAECBAi0u8BGG23UIwQbH9i7/j31/st7Zlw9guMmBAi8TUAAbFEQaGOB3No5t4TOIDgrg1UAt/FiMHQCBAgQIECAAAECBAgQIECAAAECBHqtgAC4Z6Ym/x28X79+5Ve7tHYcc+Pctuv4BcDt8g43TgKdCDRu7TxkyBBnAFslBAgQIECAAAECBAgQIECAAAECBAgQ6IUCfSkAvuSSS+KWW26JMWPGxIgRI2bTHDt2bIwaNSq22267+MY3vhH579JVy90sTzjhhHj11VfjzDPPjK997Wvlj/L/Bw8ePN+z8sQTT8TVV19dnjF06ND5vl9fuEFPj7mao56clwXp2NPjX5B97el7C4B7WtT9CPQygdz6OSt7d91113K+b2PLc31vu+22OPfcc2PJJZeML3/5y7HqqqvG0UcfHYsttli5dMaMGXH++efHX//61zjrrLNiqaWW6mUj1B0CBAgQIECAAAECBAgQIECAAAECBAjUW6AvBcDjx4+PvffeO771rW/FFlts0TEx+W/NGermzpTLLrtsCWPXWGONjj9//vnnY+TIkbHTTjvFF77whRLUZuupAPgHP/hBfP/73y/BdLsEwD095r4WAPf0+PvSp4wAuC/Nlr4SmAeB/LbUySefHC+++GJ85StfiXe/+93lLk8//XQJdN/3vvfF4YcfHv3794+LLrqoBMJHHHFEbL311uW6X/3qVzF69OjYcccdyzez2mlrjHng9hICBAgQIECAAAECBAgQIECAAAECBAj0uEBfCoAbg9xDDjmkw+If//hHHHDAASXgveGGG8q/Q+f/V+3++++PfffdN6666qpYf/31BcA9sIp6OgAVAPfApCykWwiAFxK0xxBYlAL33XdfnHrqqfH666/P1o1hw4bFGWecEauttlr5+UMPPRQnnnhivPHGG7NdN2jQoPItq/xLVyNAgAABAgQIECBAgAABAgQIECBAgACBhSvQlwLg6dOnxymnnNKxlXO1fXP++/Pxxx9fdpzMKtysAs6ipWo3ymuuuaZUB+efLb300h0BcO5YmbtY/uxnPytbSh966KHxsY99rON1s2bNinvuuSeuuOKK+O1vf1v+HXy99daL/fffvwTM+e/dWU384x//uGPSvv71r8cnPvGJt03iSy+9VKqQP/3pT5diqq9+9avx5JNPxjbbbFOOUFx99dXLa6ogdMUVV4w111wzTj/99FhnnXVKP1daaaWYMGFCnHfeeTFu3Lhy/fbbbx/HHHNMx5bYjc/JIq3sT/47/sc//vGyU+cSSywR6ZFjypbFWZ/73Odi4MCB0Uofq/51NebO+pc7ia6yyiodJul61113lfn6/e9/HzvvvHMZQxaMZeusMjurvM8+++x4/PHHS8FZznHV8osBBx54YOy5555lLNnm5tRV4Dy3IHpext84Pwv33b1gniYAXjCu7kqg1wk89thjcdlll8Uf//jHGDBgQGy22Wax3377xcorr9zR1zfffLP8hZR/yeYHb7b3vOc9sc8++5TrVf/2umnVIQIECBAgQIAAAQIECBAgQIAAAQIE2kCgLwXAOR1Zefrtb3+7hLnDhw8vM5SBZga1efZv/vmtt95aAs7lllsuqtA4r8vwOP+tOkPbDDsz9PzFL37RMcuLL754XHnllbHVVluVn/30pz+NI488srymseV1F154YWy55ZbdDoA32mijuPPOO+NPf/pTxy0zEL700kvjve99b0cA/MILL0QGm7njZu6imaFvHst40EEHxcSJE2frT+PrqxC3s+dkSJp9v/jii2cb8wUXXFBC2Dm9tnrGu971ri7HnGM6+OCDS58bW7728ssv7wi5O3PddNNNy26iWVzW1dbc6ZbV3Tn3G264Yccj8uc5p/nztddeu4TEc3NaEAFwK8+tw0eKALgOs2gMBAgQIECAAAECBAgQIECAAAECBAgQIECAQG0F+loAnCFbVtL+13/9V2y88cYdgWmGp7ktdFYDZ/iXRUsbbLBBOcIwC5Y++9nPlsrcxgrOPE84jzHMquDbb789slI1K0jzv3kEYlZuTp48Oc4555zI4DMrV/P5GXLusssu5bpsrWyHXIWrGZLutddepdo4d8i85ZZbypGKWb163HHHdVQVZ0ia1b/58wxGs9o4q4aznxmQZuVvtiy8yvBzhx12iNNOOy1eeeWV4pOVtVkF/alPfarjnr/85S9LBXNWBf/Lv/xLqcLNQDWrknMsrfYxK6ubx1x55XNz19AqRH/ggQdK5fG2225bxpf9++IXv1hC7OxHBrmTJk0qFc4333xzqcDuKgDOuciK5ayIzntlP6rK4GeffbaE5Blwt+KUr+vsLOi5VQBXHwTN4291fvJLB329CYD7+gzqPwECBAgQIECAAAECBAgQIECAAAECBAgQIFBrgb4WAL/88sslQMytk/Nc39xxMrdkztAxd5uszgPOgDb/PAPhww47rATCGRxWAd+f//zn2aqIq/vmtskZLla7VmZQmNW4Gdw++OCDkSFqhpwZHlfbTHcnAM6q5Nz6OEPnbHn/DG6feOKJUrWcoXAGk839y3FmsJsBaQbdVf8ylL7kkkvihz/8YVx99dVla+S8btVVV50tSM0+Zn+zejqdsmUYe9RRR8VSSy1VjnTMEDdfO7c+5jOax5xVv//5n/9Z+ta8BXZe+53vfKecwZxVzTkvGdLmHFXtueeeK0H9Wmut1WUAnNded911cf3113fMXfN8t+qUW2z3ZADc6nOzGrqvNwFwX59B/SdAgAABAgQIECBAgAABAgQIECBAgAABAgRqLdDXAuAMPDNAzWrV3NL57rvvLls/V1tCZ6D6ta99rVS95p//6Ec/KmFlhqsZXFYBcF6XFahLLrlkmd/OKj8zhM1zgjPwbW6NlardCYAzfK0qh6t75uszxM0Atwomm/uXfcmANYPuDL8b2x133BEnn3xyef3yyy9fQtzm5+QzctvqvGaNNdbodMyvvfZap6/Nixv7mCFm85jHjx9fKpu7ankGcD47K7Lzuu9+97sdQXRX/p3dq3JIwwyQ87m5TXfOfwb8rTplf3oyAG71uZV9X/5QEQD35dnTdwIECBAgQIAAAQIECBAgQIAAAQIECBAgQKD2An0tAM4JycDzm9/8Zjmv99prr+0IgwcMGFDma+zYsSVQzarfDAazVdW6rZ79+vrrr5ftkR955JH4yEc+Eh/4wAdi5ZVXLtWxWTXbWGG7IALg7HPjVsitBox1D4CrrZZzfrJqOec5q7PzSwBDhgyZ7wA4q6CPP/74sr10V1tR59w0z3mr8yMArv1HqgESIECAAAECBAgQIECAAAECBAgQIECAAAECBBatQF8MgHO73dxqOM/ozarSrARt3HY4A8E8pzeDvAyBc2vhnXbaqUC3GgDnGbVZcZtbFW+33XYdk/SHP/yh/DwrbKuAsDsB8PDhw8tZtVXlcbUF9DPPPFMqdDPE7qwytdUthqstoOenAnhufcztq7sKQJu9mld3nqGcW0Dnttx53nLVcmvoAw88MLK6eE7Ba15/5513FqOs4B49enSZ/7xntlad8jl5tvNjjz1W3KstubMfWUGdQW13AuDuPHfRvuPn/+kqgOff0B0IECBAgAABAgQIECBAgAABAgQIECBAgAABAgtMoC8GwFWIO3jw4Hj44Yfj3HPPLdv/Vq06zzcrdrOCN6uFu9r2OO+RrTkYrgLgrP49/PDDY+DAgfHUU0+VbaXvueeechZvYwB8+eWXlzA6K4M7a7lldQaLuZ30iSeeGJ/85CfLZTfccEOpZM1ANEPt3Ia5swC4qny9/fbby3O333778vpx48aV67NCOYPlrIyd3y2g59bHPH84A+DGMWflbAbyf/zjH+Oss86KDTfcMPr37x9///vfS1D7l7/8pVyf5w3ndfmMs88+uwTpOV85R3k+caNrV4t+8uTJMWrUqBKWP/nkkx3nO+f1rTplAJ8BcJ4pnP/dYYcdutWP5vF357kL7M28kG4sAF5I0B5DgAABAgQIECBAgAABAgQIECBAgAABAgQIEJgXgb4YAOc4r7nmmjj99NPjQx/60GwVnPln1TnBGShuvvnmHdsD55+1WgGc98ig8rbbbuuUNYPh6gzhDAOz2njxxRcvAfFnPvOZt72mCoAzPM0A8+mnn+64JkPQrGQdNmxYl/3Lix966KE46KCDYtKkSbPdf4UVVigh6AYbbFC2w57fAHhufcyHdzbmPI83K6+nTJkyW//SJUPuPfbYI/Lev/nNb0qA23hdBtrTp08vlbhzqwDOm+fWz3kWdGfz34pT3iMriffff/948803O/qb1cS5RnI76blVADfPeavPnZf3aW96jQC4N82GvhAgQIAAAQIECBAgQIAAAQIECBAgQIAAAQIEmgT6agCcYdvee+9dQsXqfN/GoeU5wRmEHn300aWytmqtBsBZGZxVwBkC/vznPy9nwm6zzTbx+c9/vlTd3n333eV84REjRsQLL7xQqnp/+ctflj7l/2fo2dgag9ltt902vvSlL5UgePfddy+h7jvf+c5yeVf9q+6VFa953m2OL1sGpxlUZz+y9UQAnIH0nPqYz+lqzLnF88UXX1z6l9tbb7zxxnHooYeWID7D32wZrj/66KOl8jarqXfeeec47rjjSqCbrZUAuNpKOrd+bpzfVp3yuuzfj3/849Lfv/3tbyW4z+3Cs6J8bv3oavxzm586fAAJgOswi8ZAgAABAgQIECBAgAABAgQIECBAgAABAgQI1FagrwbAfW1Cugpme9M4+kIfK68MmHNr7qzyzspnbeEJCIAXnrUnESBAgAABAgQIECBAgAABAgQIECBAgAABAgS6LSAA7jbZPL2gL4Srvb2PWTmcv3IL7Dz3eNCgQeXc4zzPV1t4AgLghWftSQQIECBAgAABAgQIECBAgAABAgQIECBAgACBbgsIgLtNNk8v6O3hag6qt/ex6l9u/51bbF9wwQVl+2ht4QoIgBeut6cRIECAAAECBAgQIECAAAECBAgQIECAAAECBAj0QoHeHq72hQD49ddfj6997Wtx4403lnOP99lnn3I2s7ZwBQTAC9fb0wgQIECAAAECBAgQIECAAAECBAgQIECAAAECBAgQILDABATAC4zWjQkQIECAAAECBAgQIECAAAECBAgQIECAAAECBAgQILBwBQTAC9fb0wgQIECAAAECBAgQIECAAAECBAgQIECAAAECBAgQILDABATAC4zWjQkQIECAAAECBAgQIECAAAECBAgQIECAAAECBAgQILBwBQTAC9fb0wgQIECAAAECBAgQIECAAAECBAgQIECAAAECBAgQILDABATAC4zWjQkQIECAAAECBAgQIECAAAECBAgQIECAAAECBAgQILBwBQTAC9fb0wgQIECAAAECBAgQIECAAAECBAgQIECAAAECBAgsMoGZM2dGv379yi+tngIC4HrOq1ERIECAAAECBAgQIECAAAECBAgQIECAAAECBBa6wEsvvRQjR46MzTbbLL70pS+1/Pxp06bFCSecUK4/88wzY/DgwS2/1oWtCzzxxBNx9dVXF+uhQ4e2/sI+dOXjjz8eF198cdxxxx0xY8aM2HjjjePQQw+NzTffvG1CbwFwH1qwukqAAAECBAgQIECAAAECBAgQIECAAAECBAgQ6M0CAuDePDsRP/jBD+L73/9+jBkzppYB8Pjx4+Pggw+OKVOmzDYRiy++eJxxxhmxxx57tEUILADu3e9DvSNAgAABAgQIECBAgAABAgQIECBAgAABAgQIECDQIwJ1DoCrKvLf/e53ceqpp8ZWW21VzO688844+eSTY9iwYXHFFVfEcsst1yOWvfkmAuDePDv6RoAAAQIECBAgQIAAAQIECBAgQIAAAQIECBDoQwJdVQBPmDAhzjvvvBg3blwZzfbbbx/HHHNMjBgxovy+eQvo/FluU5zn1WbV5iWXXBL33XdfvPvd7y7b+X7sYx+LxRZbrEuZWbNmxT333FMCv9/+9rfx+uuvx3rrrRf7779/7LTTTnN87eTJk+Oiiy6Km266qVSS5uuOPvro2HLLLUv1aFfbVTf//LXXXivbYX/6058u/f7qV78aTz75ZGyzzTZx7LHHxuqrr176X5nN7bpqsK1arrjiirHmmmvG6aefHmuvvXYsvfTSHf55r69//evxiU98olPDdL/rrrviG9/4Rvz+97+PtdZaK/bZZ5/49a9/HauttlrZ3rsab+Nz1llnnTj33HNjpZVWilb7mR1o3PZ7Xh3zeen9qU99Kr7whS/MVumbVc+5hnL76zXWWKMPvaPmrasC4Hlz8yoCBAgQIECAAAECBAgQIECAAAECBAgQIECAAIEmgc4C4DyT9aCDDoqJEyfOdnWGopdeemm8973v7TIAzsB4+vTp8eabb3a8NrfzvfLKKzsqPDubhJ/+9Kdx5JFHzva6vC5fe+GFF8YOO+zQ6dxl+JjVojfeeONsf974zO4GwBtttFGpQv3Tn/7Ucc/GsVdmc7suX9wdyxdeeCGef/75ePrpp2O77baLgQMHRrpUbU4BcFd++doDDzxwtgC48Tk77rhjCfqfeeaZbs95de5zVwFwKz6dTWp+GeBb3/pW/PjHP47LL788hg8fXvv3rQC49lNsgAQIECBAgAABAgQIECBAgAABAgQIECBAgACBhSPQHAC/8cYbpfL19ttvL1WeWfmbLYPdrPDNIPa0006LGTNmlN9ny+uy5e8ztMuq3az6HTJkSLlPVp9+7nOfK//trL366qulujgrec8555x417veFRkCZnia58PusssuXb42w9L//M//jD333LM8d8CAAfHnP/85Dj/88Nhss83iK1/5SuSYGvs6t+Ayg9+99tqrjGHQoEFxyy23xFlnnVWecdxxx8XLL79cKlfndl0adccyQ9ys/s3n9O/fv1C1sgV0uo0aNSr+/ve/lyrhDTfcMCZNmlTm5dZbb31bANz8nHmd8/l17KwiPCuZs5I711jaOQN44XwOeAoBAgQIECBAgAABAgQIECBAgAABAgQIECBAgEBNBJoD4Gpb3tyy+ZBDDunYljcD2dyS94c//GHZlje3Ee4sAM7wdcyYMR1VmxmWfvGLX4x11123yxC3oszANKtTM1h98MEH45e//GXZznjvvfcuctxgYQAAIABJREFUQW5ngWHV33e84x3x0Y9+ND70oQ+V7Zsbr+1uBXCeOXv++eeXLZizZb8ykHziiSfKFtVpkQHw3K6bOnVqua5Vy2a7VgPghx56qBhl4JthedX++te/lnA8Q/vGLaCbnzOvcz63AHhuPssuu+xs76J0zjWWVb8Z4Gff57RteE3egmUYKoDrNJvGQoAAAQIECBAgQIAAAQIECBAgQIAAAQIECBBYhALNAXCGgxm8nXrqqeXs28Z2xx13lO2WMwBeZZVVOg2AM8TLKtQll1yyvLSr8LV5yPncPLc3A9/mlgFq45mzjX+ez8stovNX1ZZZZplScZyh6Dvf+c5unwGclcPN1cpZiVudSZvBZQa7c7su+9Ydy2a7HE8rFcBjx46NM844o2ybnNtzV+2VV16Jo446qpxd3BgANz9nXud8bgHw3HwyqG9sN998c5x00klxyimntE3lbzV+AfAi/BD0aAIECBAgQIAAAQIECBAgQIAAAQIECBAgQIBAnQR6OgBOm8awtpUAOLcwPuKII+KRRx6Jj3zkI/GBD3wgVl555VJhmwHmqquu2mUAnM/LbYN/97vfxTXXXBMZUr/++utlijbffPP45je/WcLozraAzq2njz/++FJlmn1+7bXXWgp2F1QA3GyXv5+fALgaX26p3RgANz9nfgPgeXVsDICrsHro0KGl2jrPP26nJgDuo7Od36bIfe/zg2a11VYre9mvt956fXQ0uk2AAAECBAgQIECAAAECBAgQIECAAAECBAjUQaCnt4BuDhdbCYCrADLPfN1uu+06WP/whz+UCtqsJO2qArh5DqZPnx7PPfdcqYb97ne/G9/5zndi4403LmcLP/bYY6VSuNra+fnnny+B7xprrDFbADx8+PA477zzOqqYqy2gn3nmmfL6/H2+bm7XTZkypVtbQDfb5e9bCYC7uwV083Na3QI6A9uedKzmIfvTvA7r8N7qzhgEwN3R6kXX5oHaRx55ZAl9syQ+Dy6/6KKLYosttuhFvdQVAgQIECBAgAABAgQIECBAgAABAgQIECBAoJ0EmoO3N954IzKIvf3220souv322xeOcePGlSrarM7NcLRfv36dbgGd13a3ArgKgLP6N89+zerPp556qmwFfM8995QzdLsKgMePHx/77bdfqXDdc889S2iblbzf+9734tJLLy1Vweuss04JLq+77rry3zwTN88mzqK9b3/72x33ryqAcxvqE088MT75yU+Wsd9www1li+XDDjusnIucFcsZAM/tugyj58Wy2lo5n50BcJ6Jm9tuZyV0Zy37M2rUqPi///u/0s/3v//9MWnSpGJ26623xoEHHjjHCuBW5zxte9Ix15D2loAAuA+uhOrbLfkhlG/QrAAePXp0/PznPy8fkhtssEEfHJUuEyBAgAABAgQIECBAgAABAgQIECBAgAABAn1doLPKy6woPeigg0qI2NhWWGGFuOyyy0qu0VzZm9d1ts1yKxXAuYVw7px62223dcqZwXDjucKNF+VrM2TN82Ob2x577FHOMs5A9c4774z9998/3nzzzY7LdtlllzKOIUOGzFYBnMFkhqpPP/10x7VZhZzZzrBhwzqqVed2Xb54XiybA+DcpnrxxRcvgfhnPvOZTo2qQsTG8VUXzi0AbrWfeV1POjYORAXwrFmz+vqHSbv1v1q0Oe4xY8ZE7l9efSDlGz8rgddee+12YzFeAgQIECBAgAABAgQIECBAgAABAgQIECBAYBELdBW8Pfnkk/GNb3yjnKmbLSuBM6QdMWJE+X1PBsB5v4kTJ5YQNovn8kzebbbZJj7/+c+XyuO777675CvVs5vJMqzNLZ+vv/76ElrndZ/+9Kdj7733nm0b5zyq8+KLL46//e1vJUjNyuFzzz233K75DOBtt922VM3mvXffffcSiL/zne8s1zaazem6qp/dtWwMgF944YVSjfzLX/6yjCf/P8Pg5pbnIN91111lzrIyea211oq99tqrVBB/8IMfnGMFcKv9zOuqI097wrFxDAJgAfAi/ijs/uNzG4EvfvGLkXu9X3XVVbH88suXm7z44ovl2zD33Xdf+SDaaaedYt11143+/ft3/yFeQYAAAQIECBAgQIAAAQIECBAgQIAAAQIECBDopkC7B2/zEkL2FbPMoTLkzi2vc+vqhdX6is/C8mjlObaAbkWpl12Tmf0ll1xS9mjPat+tttqqo4dZCZz7z+c3V6rDs0866aQSEp9++umx7LLL9rLR6A4BAgQIECBAgAABAgQIECBAgAABAgQIECBQB4Gs5vzLX/4SBxxwQKlyXZghYW/0azW4bPW6hTXG6gzlrNI+4ogjYqmlloqpU6eWauesjL7yyitny6YWdL96m8+CHm9P3F8A3BOKi+AeWaKfb7rXX3+9Yxvoxm7kh2xuI5Bh8Ve+8pVyUHe+IXO7aI0AAQIECBAgQIAAAQIECBAgQIAAAQIECBAg0NMCWaCWxWjZsoAtdypt59ZqcNnqdQvLMrfjPvnkk+PGG2982yN32223OO200zq2wl4YfeptPgtjzPP7DAHw/AouwtdntW/ulb/11luXA8Xn1HKv9jw8PH9pBAgQIECAAAECBAgQIECAAAECBAgQIECAAIGeFHjzzTfjjDPOiO9+97vlbNkjjzxyoYaEPTmWnrpXq8Flq9f1VL9auU/zOcgrrLBC7LvvvrOdg9zKfXrimt7o0xPjWpD3EAAvSF33JkCAAAECBAgQIECAAAECBAgQIECAAAECBAgQIECAwEIUEAAvRGyPIkCAAAECBAgQIECAAAECBAgQIECAAAECBAgQIECAwIIUEAAvSN2FeO9JkybFuHHjIs8Gzrb88svHtttuGyuvvLJtnxfiPHgUAQIECBAgQIAAAQIECBAgQIAAAQIECBAgQIAAgUUpIABelPo99Ozf/OY3cdRRR0WGwLkH+xJLLBETJkyIxRdfPP7jP/4jTjjhhBg+fHgPPc1tCBAgQIAAAQIECBAgQIAAAQIECBAgQIAAAQIECBDorQIC4N46My3269VXX41jjjkmfvGLX8Tpp58ee+65Z/Tv3z+mTp0a//3f/x0XXXRRbLDBBjF69OgYNmxYi3d1GQECBAgQIECAAAECBAgQIECAAAECBAgQIECAAAECfVFAANwXZ62hzy+99FKMHDkyZsyYEVdddVXZ+rlqs2bNihtvvDFOPPHE2GeffeK4446LxRZbrI+PWPcJECBAgAABAgQIECBAgAABAgQIECBAgAABAgQIEOhKQADcx9dGBr/f/OY344477ogxY8a8bavnF198Mfbbb78YOHBgXHHFFbHsssv28RHrPgECBAgQIECAAAECBAgQIECAAAECBAgQIECAAAECAuAar4HcBvq8886Ld7zjHTFq1KgS9latCoCXWWaZuPDCC2PppZeusYShESBAgAABAgQIECBAgAABAgQIECBAgAABAgQIEGhvARXAfXz+cwvoAw88MP75z3/GM888E1tttVUcdthhsdZaa5WzgHML6HPOOaecAbzFFlv08dHqPgECBAgQIECAAAECBAgQIECAAAECBAgQIECAAAECcxIQAPfx9fHGG2/ELbfcUraAfuCBB2LSpEmzjWjw4MFx9NFHx4477hgrrLBCDBgwoI+PWPcJECBAgAABAgQIECBAgAABAgQIECBAgAABAgQIEOhKQABcs7Uxbdq0ePbZZ+Phhx+Oe++9Nx555JF48sknO0Y5YsSIWGeddeKDH/xg7L777pEBsUaAAAECBAgQIECAAAECBAgQIECAAAECBAgQIECAQD0EBMB9fB5nzpwZr732Wiy55JJdjmT69Onx3HPPxaOPPhoPPvhg3HfffaUS+Morr4yhQ4f2cQHdJ0CAAAECBAgQIECAAAECBAgQIECAAAECBAgQIECgEhAA9/G1kGcAjxw5Ml588cXYZpttyhnA73//+2PZZZed48gyOO7Xr1/5pREgQIAAAQIECBAgQIAAAQIECBAgQIAAAQIECBAgUA8BAXAfn8c8A/jOO+/s+DVhwoQyotzquQqE/+3f/q1U+gp7+/hk6z4BAgQIECBAgAABAgQIECBAgAABAgQIECBAgACBuQgIgGu2RF5++eV44oknYty4cXHTTTfFlClTygg322yzuOSSS+ZaGVwzDsMhQIAAAQIECBAgQIAAAQIECBAgQIAAAQIECBAg0FYCAuAaT3dWAx933HGx+uqrx4Ybbhg77LBDDBkypMYjNjQCBAgQIECAAAECBAgQIECAAAECBAgQIECAAAEC7S0gAK75/P/mN7+JY445Ji644IJSBawRIECAAAECBAgQIECAAAECBAgQIECAAAECBAgQIFBfAQFwH5/bV155Je6+++543/veF6usskostthis43oxRdfjP322y/WXnvtOO2002LgwIF9fMS6T4AAgbcLbHzg73o9y/2Xb9Tr+6iDBAgQIECAAAECBAgQIECAAAECBAgQIND3BQTAfXwOX3rppRg5cmQ89NBDMWjQoNhyyy1j++23j0033bQEwnkmcP55tjFjxsTQoUP7+Ih1nwABAm8XEABbFQQIECBAgAABAgQIECBAgAABAgQIECBA4C0BAXANVsL06dPjsccei3vuuSd+8YtfxKOPPhpvvvlmCYRXW221eOaZZ2LHHXeMM888MwYPHlyDERsCAQIEZhcQAFsRBAgQIECAAAECBAgQIECAAAECBAgQIEBAAFzbNVAFwr/97W9j/PjxMWTIkDjqqKNKGKwRIECgjgIC4DrOqjERIECAAAECBAgQIECAAAECBAgQIECAwLwIqACeFzWvIUCAAIFeJSAA7lXToTMECBAgQIAAAQIECBAgQIAAAQIECBAgsAgFBMCLEL8nH/3qq6/GuHHj4umnny63XX755WPrrbcu5wD379+/Jx/lXgQIEOh1AgLgXjclOkSAAAECBAgQIECAAAECBAgQIECAAAECi0hAALyI4HvysS+88EIcccQRZbvnZZZZJpZbbrmOIHj77bePk046qQTBGgECBOoqIACu68waFwECBAgQIECAAAECBAgQIECAAAECBAh0V0AA3F2xXnb9jBkz4uyzz46rrroqDj300Bg1alQMHDgwpk6dGtdee21ceOGFsdFGG8Xo0aNj2LBhvaz3ukOAAIGeERAA94yjuxAgQIAAAQIECBAgQIAAAQIECBAgQIBA3xcQAPfxOZw8eXIccMABMW3atBgzZkwMHz68Y0QzZ86Myy67LM4///w46qij4pBDDol+/fr18RHrPgECBN4uIAC2KggQIECAAAECBAgQIECAAAECBAgQIECAwFsCAuA+vhJeeumlGDlyZGQlcFYB59m/jW3ChAnlz1dcccVSDbz00kv38RHrPgECBN4uIAC2KggQIECAAAECBAgQIECAAAECBAgQIECAwFsCAuA+vhKmT58ep5xySvzkJz+Ja665JjbccMPZRlQFxPnDrBAeOnRoHx+x7hMgQODtAgJgq4IAAQIECBAgQIAAAQIECBAgQIAAAQIECLwlIACuwUoYP358HHzwwbHGGmuU7Z5HjBjRMaoHHngg9t133/jwhz8cZ555ZgwePLgGIzYEAgQIzC4gALYiCBAgQIAAAQIECBAgQIAAAQIECBAgQIDAWwIC4BqshFmzZsWPfvSjOPHEE2OJJZaIXXfdNTbffPN48cUX48orr4yJEyeWs4C32WabGozWEAgQIPB2AQGwVUGAAAECBAgQIECAAAECBAgQIECAAAECBATAtVgDr7zySjz88MOxzjrrxNSpU0vQO3bs2JgyZUoZ30orrRTHH3987LzzztG/f/9ajNkgCBAg0CwgALYmCBAgQIAAAQIECBAgQIAAAQIECBAgQICAALgWa6CrM36nTZsWM2fOjCFDhtRinAZBgACBOQkIgK0PAgQIECBAgAABAgQIECBAgAABAgQIECAgAK7FGpgxY0Zccsklccstt8TVV18dq666ai3GZRAECBDojoAAuDtariVAgAABAgQIECBAgAABAgQIECBAgACBOgs4A7gGs/vqq6/GBRdcEG+88UYcd9xxseSSS9ZgVIZAgACB1gUEwK1buZIAAQIECBAgQIAAAQIECBAgQIAAAQIE6i0gAO7j85tbQB966KFlu+fJkyfHsssuG4cddlhssskmMWDAgD4+Ot0nQIBAawIC4NacXEWAAAECBAgQIECAAAECBAgQIECAAAEC9RcQAPfxOc6q39z++Y477ogHHnggJk2aVEY0aNCgWH/99WPTTTct/11vvfVi2LBh0b9//z4+Yt0nQIDA2wUEwFYFAQIECBAgQIAAAQIECBAgQIAAAQIECBB4S0AAXLOVMG3atHj22Wfj4YcfjnvvvTfuv//+mDBhQmywwQYxZsyYGDp0aM1GbDgECBCIEABbBQQIECBAgAABAgQIECBAgAABAgQIECBAQABcizUwa9asyF9zquzNUHjKlCmx3HLLxcCBA2sxboMgQIBAo4AA2HogQIAAAQIECBAgQIAAAQIECBAgQIAAAQIC4FqsgTwDeP/994/p06fH5ptvHhtvvHGsu+66ZbvnxRZbrBZjNAgCBAjMTUAAPDchf06AAAECBAgQIECAAAECBAgQIECAAAEC7SJgC+g+PtN5BnBu9fyzn/0srr/++o7RLL744rH22msLhfv4/Oo+AQKtCQiAW3NyFQECBAgQIECAAAECBAgQIECAAAECBAjUX0AAXIM5fuqpp+KYY44pIznggANiqaWWikcffTSuu+66eO655zpGOGjQoNh1113jkEMOiREjRtRg5IZAgACBtwQEwFYCAQIECBAgQIAAAQIECBAgQIAAAQIECBB4S0AA3MdXQlYAf/WrX40777wzrrzyyrL9c9UmT54cJ598crz88svxuc99Lv7nf/4nvv/978fKK68cl156abz3ve/t46PXfQIECLwlIAC2EggQIECAAAECBAgQIECAAAECBAgQIECAwFsCAuA+vhLyDOCRI0eWUYwZMyaGDh0624geeeSR8uef//znS+VvBsUHHXRQ7LnnnnHKKafEgAED+riA7hMgQEAAbA0QIECAAAECBAgQIECAAAECBAgQIECAAIFKQADcx9fCtGnT4oQTTojx48e/rQI4h1YFxIsttlhcccUVMWPGjNhvv/0if99ZYNzHOXSfAIE2FVAB3KYTb9gECBAgQIAAAQIECBAgQIAAAQIECBAg8DYBAXANFkVW9Y4aNSo233zzOO2002L48OEdo3rsscdi//33L9s9X3jhhSUAnlPFcA04DIEAgTYUEAC34aQbMgECBAgQIECAAAECBAgQIECAAAECBAh0KiAArsHCmDlzZtx0003lLOAlllgidt999/jgBz8YTz/9dFx33XUxceLE+PrXvx677bZbPPjgg3HggQfGVlttFWeccUYMGjSoBgKGQIBAuwsIgNt9BRg/AQIECBAgQIAAAQIECBAgQIAAAQIECFQCAuAarYUJEybEZZddFmPHjo0pU6aUka211lpx2GGHxQ477FB+ltW/GQxfdNFFscUWW9Ro9IZCgEA7CwiA23n2jZ0AAQIECBAgQIAAAQIECBAgQIAAAQIEGgUEwDVcD7NmzYqpU6fGgAEDYvDgwR0jfOONN+KRRx6J5ZdfPlZbbbXo169fDUdvSAQItKOAALgdZ92YCRAgQIAAAQIECBAgQIAAAQIECBAgQKAzAQGwdUGAAAECfV5AANznp9AACBAgQIAAAQIECBAgQIAAAQIECBAgQKCHBATAPQTpNgQIECCw6AQEwIvO3pMJECBAgAABAgQIECBAgAABAgQIECBAoHcJCIB713zoDQECBAjMg4AAeB7QvIQAAQIECBAgQIAAAQIECBAgQIAAAQIEaikgAK7ltBoUAQIE2ktAANxe8220BAgQIECAAAECBAgQIECAAAECBAgQINC1gAC4j6+OyZMnx6mnnhqrr756fOELX4ghQ4b08RHpPgECBLovIADuvplXECBAgAABAgQIECBAgAABAgQIECBAgEA9BQTAfXBep0+fHldccUX0798/1lhjjbjgggti8ODBMWbMmBg6dOjbRvTqq6/GoEGDYrHFFuuDo9VlAgQIzF1AADx3I1cQIECAAAECBAgQIECAAAECBAgQIECAQHsICID76Dw//vjjcdBBB8XEiRPLCBZffPH413/919h5551jyy23jNVWWy0GDBgQWSF8wAEHlID4wgsvjKWXXrqPjli3CRAg0LWAANjqIECAAAECBAgQIECAAAECBAgQIECAAAECbwkIgPvwSpg5c2ZMmDAhDjvssJg0aVKsueaa8Yc//KH8fxUIr7XWWjF27NhSKZxVw8suu2wfHrGuEyBAoHMBAbCVQYAAAQIECBAgQIAAAQIECBAgQIAAAQIEBMC1WAMvvfRSXHbZZaXad+TIkbHMMsvElClT4n//93/j3nvvjXvuuaeEwscee2zstdde0a9fv1qM2yAIECDQKCAAth4IECBAgAABAgQIECBAgAABAgQIECBAgIAAuBZrIAPgDH6zdXUGcC0GahAECBCYg4AA2PIgQIAAAQIECBAgQIAAAQIECBAgQIAAAQIC4FqsgRkzZsQll1wSt9xyS1x99dWx6qqr1mJcBkGAAIHuCAiAu6PlWgIECBAgQIAAAQIECBAgQIAAAQIECBCos4AzgGswu6+++mpccMEF8cYbb8Rxxx0XSy65ZA1GZQgECBBoXUAA3LqVKwkQIECAAAECBAgQIECAAAECBAgQIECg3gIC4D4+v7kF9KGHHhozZ86MyZMnx7LLLhuHHXZYbLLJJuVcYI0AAQLtICAAbodZNkYCBAgQIECAAAECBAgQIECAAAECBAgQaEVAANyKUi++Jqt+c/vnO+64Ix544IGYNGlS6e2gQYNi/fXXj0033bT8d7311othw4ZF//79e/FodI0AAQLzJiAAnjc3ryJAgAABAgQIECBAgAABAgQIECBAgACB+gkIgGs2p9OmTYtnn302Hn744bj33nvj/vvvjwkTJsQGG2wQY8aMiaFDh9ZsxIZDgACBCAGwVUCAAAECBAgQIECAAAECBAgQIECAAAECBN4SEAC3wUrIUHjKlCmx3HLLxcCBA9tgxIZIgEC7CQiA223GjZcAAQIECBAgQIAAAQIECBAgQIAAAQIEuhIQANdkbbz66qsxbty4ePrpp8uIll9++dh6661jlVVWse1zTebYMAgQ6FpAAGx1ECBAgAABAgQIECBAgAABAgQIECBAgACBtwQEwDVYCS+88EIcccQRMX78+FhmmWVKpW8VBG+//fZx0kknlSBYI0CAQF0FBMB1nVnjIkCAAAECBAgQIECAAAECBAgQIECAAIHuCgiAuyvWy66fMWNGnH322XHVVVfFoYceGqNGjSrbPE+dOjWuvfbauPDCC2OjjTaK0aNHx7Bhw3pZ73WHAAECPSMgAO4ZR3chQIAAAQIECBAgQIAAAQIECBAgQIAAgb4vIADu43M4efLkOOCAAyLP+R0zZkwMHz68Y0QzZ86Myy67LM4///w46qij4pBDDol+/fr18RHrPgECBN4uIAC2KggQIECAAAECBAgQIECAAAECBAgQIECAwFsCAuA+vhJeeumlGDlyZGQlcFYB59m/jW3ChAnlz1dcccVSDbz00kv38RHrPgECBN4uIAC2KggQIECAAAECBAgQIECAAAECBAgQIECAwFsCAuA+vhKmT58ep5xySvzkJz+Ja665JjbccMPZRlQFxPnDrBAeOnRoHx+x7hMgQODtAgJgq4IAAQIECBAgQIAAAQIECBAgQIAAAQIECLwlIACuwUoYP358HHzwwbHGGmuU7Z5HjBjRMaoHHngg9t133/jwhz8cZ555ZgwePLgGIzYEAgQIzC4gALYiCBAgQIAAAQIECBAgQIAAAQIECBAgQIDAWwIC4BqshFmzZsWPfvSjOPHEE2OJJZaIXXfdNTbffPN48cUX48orr4yJEyeWs4C32WabGozWEAgQIPB2AQGwVUGAAAECBAgQIECAAAECBAgQIECAAAECBATAtVsDed5vBr1jx46NKVOmlPGttNJKcfzxx8fOO+8c/fv3r92YDYgAAQIpIAC2DggQIECAAAECBAgQIECAAAECBAgQIECAgAC41mtg2rRpMXPmzBgyZEitx2lwBAgQEABbAwQIECBAgMD/x969B3dZ3nnj/ySBYAAhkXLwwCMKFdFaOVhZ7cqo1OKw7lht59lda1uVFESRWkSwUip4wJVWwaF1KARW1+10ul0PDN21XR6HXetyqC1yeLS4VsUHWBcoDcipJib5zX3zCysFFGJIvved1z2TEcn3e1+fz+u6/ntzXRcBAgQIECBAgAABAgQIECBA4H8EHAGdk9Wwbdu2WLJkSWzdujXtqFu3bnH55ZfHKaecEkVFRTnpsm23kRz1ndz3/MQTT8Sbb76Z3uf8+c9/Pq677rooLy9PcZK/nzRp0oEd4H8q1rVr15g5c2aceeaZh8Wsq6tL75FO1tKfPrfccktcc801bXsSdF+wAnYAF+zUKIwAAQIECBAgQIAAAQIECBAgQIAAAQIEWlhAANzC4MdjuGXLlsWECRMiCYG7d++e3gOcHAfdrl27uPLKK+Puu++Onj17Ho+hvbMFBf71X/81DWeTnd0ffM4+++y4//77Iwl3PyoArqioSAPgPn36HLbyPXv2xNSpU2PdunWH/F4A3IKTbahjFhAAHzOZLxAgQIAAAQIECBAgQIAAAQIECBAgQIBATgUEwBmf2L1798bEiRPj+eefj/vuuy++9KUvpXf97tq1K5588sn4/ve/HwMHDozZs2dHjx49Mt5t2y0/mc9vfetb6a7fZL6TuaypqUnn+Cc/+Uka2g4bNuyIQC+99FIaEt94441x9dVXH3FX+Oa5EurjAAAgAElEQVTNm+POO++Mm2+++UPf13ZnQueFKiAALtSZURcBAgQIECBAgAABAgQIECBAgAABAgQItLSAALilxZt5vOrq6qisrIzk6N4FCxakRz83PsmRwU899VRMmTIlvva1r8XkyZOjpKSkmSvwutYUaNzxm8zvX/7lXx62lGRneBIQJ7vAkxA52SF+pCfZ+fvAAw+kP3379m3N1oxN4JgEBMDHxOXDBAgQIECAAAECBAgQIECAAAECBAgQIJBjAQFwxic3CX4fffTRWLp0aVRVVR1y1PP27dtj1KhRUVpaGvPmzTtwV2zG21Z+RHrP78KFC9N7gR988ME444wzDnFJ/hHA3/3d38W//Mu/pJ/55Cc/+aF2ixcvjqeffjquvfbadGdxEh6fddZZ6Y7gc889lzuBghUQABfs1CiMAAECBAgQIECAAAECBAgQIECAAAECBFpYQADcwuDHY7jkGOjvfe970blz5xg3blwa9jY+jQFwcj/snDlzokuXLsejBO9sQYEP3tP7iU98It3ZnRzzfbgnuQs6OdJ5+PDh6U7xoqKiD630Bz/4QfzsZz9L7xn+4F3DHTp0iHvuuSc+85nPtGCnhiJw9AIC4KO38kkCBAgQIECAAAECBAgQIECAAAECBAgQyLeAADjj85scAT1mzJjYvXt3bNiwIb23dfz48dG/f//0LuDkCOiZM2emdwBffPHFGe9W+YlAMufJfc9bt25Nd+gmIXDy/2eeeeZBQMnu32RXeHI/9He/+93o3bv3hwLu27cvpk+fnq6jadOmpWsoed555510DbVv3z79fceOHZtlIn7zm980y3u8hEAiMGZe4Tv8cHTh16hCAgQIECBAgAABAgQIECBAgACB5hUYMmRI877Q2wgQIHAUAgLgo0Aq5I/U1NTEokWL0iOgV61alQaCH3zKysrijjvuiBEjRkT37t3TEM+TH4G333477r///kjmecaMGeku8MYnCYiT3cHnnXdefOMb3/hY9z8n/5AgORI6CYL79OmTH0Cd5EbADuDcTKVGCBAgQIAAAQIECBAgQIAAAQIECBAgQOBjCgiAPyZgoX092cW5adOmWLNmTaxYsSLWrl0bb7zxxoEyk12g55xzTnz2s59N73lNgkNPtgWScPbHP/5xGs5+cBfwSy+9FN/5znfi3nvv/dhHNz/zzDPxox/96JAxsi2n+jwJCIDzNJt6IUCAAAECBAgQIECAAAECBAgQIECAAIGPIyAA/jh6GflubW1teozvunXr4uWXX44kGEx2As+fPz8qKioy0kXbLnPz5s3pXb5/8Rd/EV/+8pcPwjjS7tzkPt+VK1emxz/37NnzIwGTo58nTZoUV1999SFjJOHvL37xi6N+10cO5gMEmllAANzMoF5HgAABAgQIECBAgAABAgQIECBAgAABApkVEABnduoOLjw5+nnJkiXpvbDJ061bt7j88svjlFNOiaKiokO6rK+vT//+cL/LCUmu2kiO+n7wwQfj9ddfT+/hbdzp+9Zbb6V/X15eftD9vI33+Xbq1Cnuuuuuozr6e+/evXHPPffE9u3b49vf/nacccYZqWHjGAMGDPjYR0nnalI0U1ACAuCCmg7FECBAgAABAgQIECBAgAABAgQIECBAgEArCgiAWxG/uYZetmxZTJgwIb3/N7nn94QTToiNGzdGu3bt4sorr4y77777qHaANlc93nN8BJId3FOnTo09e/YcNEAS8iaB7QUXXHDg7//whz+kdz8nR31XVlYetqBf//rX8a1vfSsNkBu/m+wOTwLm995776Dv9OjRIx544AH3/x6fqfXWZhAQADcDolcQIECAAAECBAgQIECAAAECBAgQIECAQC4EBMAZn8Zk1+bEiRPj+eefj/vuuy++9KUvRXFxcezatSuefPLJ+P73vx8DBw6M2bNnRxLiebItsH79+li4cGF6nHdJSUmcf/75MXbs2DjttNMOauzNN99Mj3NOjou+5pprDtv04QLg5IOvvPJKzJ07N/7zP/8z3Tk8dOjQGDVqVLqb3EOgUAUEwIU6M+oiQIAAAQIECBAgQIAAAQIECBAgQIAAgZYWEAC3tHgzj1ddXZ3u8Kyrq4sFCxakRz83Pg0NDZHcDztlypT42te+FpMnT05DQw8BAgTyJiAAztuM6ocAAQIECBAgQIAAAQIECBAgQIAAAQIEmiogAG6qXIF8Lwl+H3300Vi6dGlUVVUdctRzcp9rsnuztLQ05s2bl94V6yFAgEDeBATAeZtR/RAgQIAAAQIECBAgQIAAAQIECBAgQIBAUwUEwE2VK6DvJcdAf+9734vOnTvHuHHj0rC38WkMgLt27Rpz5syJLl26FFDlSiFAgEDzCAiAm8fRWwgQIECAAAECBAgQIECAAAECBAgQIEAg+wIC4IzPYXIE9JgxY2L37t2xYcOGGDZsWIwfPz769++f3gWcHAE9c+bM9A7giy++OOPdKp8AAQKHFxAAWxkECBAgQIAAAQIECBAgQIAAAQIECBAgQGC/gAA44yuhpqYmFi1alB4BvWrVqti2bdtBHZWVlcUdd9wRI0aMiO7du0f79u0z3rHyCRAgcKiAANiqIECAAAECBAgQIECAAAECBAgQIECAAAEC+wUEwDlbCfv27YtNmzbFmjVrYsWKFbF27dp44403DnTZu3fvOOecc+Kzn/1sXHvttZEExB4CBAhkXUAAnPUZVD8BAgQIECBAgAABAgQIECBAgAABAgQINJeAALi5JFvpPfX19fHHP/4xOnbseMQKamtr45133ol169bFyy+/HC+99FK6E3j+/PlRUVHRSpUblgABAs0nIABuPktvIkCAAAECBAgQIECAAAECBAgQIECAAIFsCwiAsz1/kdwBXFlZGdu3b4/LLrssvQN40KBBUV5e/qGdJcFxUVFR+uMhQIBA1gUEwFmfQfUTIECAAAECBAgQIECAAAECBAgQIECAQHMJCICbS7KV3pPcAfzCCy8c+Nm4cWNaSXLUc2MgfP7556c7fYW9rTRJhiVA4LgLCICPO7EBCBAgQIAAAQIECBAgQIAAAQIECBAgQCAjAgLgjEzU0Zb57rvvxm9/+9tYsmRJPP3007Fz5870q0OHDo3HHnvsI3cGH+04PkeAAIFCEhAAF9JsqIUAAQIECBAgQIAAAQIECBAgQIAAAQIEWlNAANya+sd57GQ38OTJk6Nv374xePDg+PznPx+dOnU6zqN6PQECBFpeQADc8uZGJECAAAECBAgQIECAAAECBAgQIECAAIHCFBAAF+a8NFtVy5Yti4kTJ8asWbPSXcAeAgQI5FFAAJzHWdUTAQIECBAgQIAAAQIECBAgQIAAAQIECDRFQADcFLUC+s6ePXvixRdfjAEDBsSpp54aJSUlB1W3ffv2GDVqVJx99tlx7733RmlpaQFVrxQCBAg0j4AAuHkcvYUAAQIECBAgQIAAAQIECBAgQIAAAQIEsi8gAM74HFZXV0dlZWWsXr06OnToEJdccklcccUVceGFF6aBcHIncPL75KmqqoqKioqMd6x8AgQIHCogALYqCBAgQIAAAQIECBAgQIAAAQIECBAgQIDAfgEBcA5WQm1tbbzyyiuxfPnyeP7552PdunXx/vvvp4Fwnz59YsOGDTFixIiYMWNGlJWV5aBjLRAgQOBgAQGwFUGAAAECBAgQIECAAAECBAgQIECAAAECBATAuV0DjYHwr371q1i5cmV06tQpJkyYkIbBHgIECORRQACcx1nVEwECBAgQIECAAAECBAgQIECAAAECBAg0RcAO4Kao+Q4BAgQIFJSAALigpkMxBAgQIECAAAECBAgQIECAAAECBAgQINCKAgLgVsRvrqH/+Mc/xmOPPRYrVqyIH/7wh+k9v8ku4PXr16dHPp9xxhlRUlLSXMN5DwECBApOQABccFOiIAIECBAgQIAAAQIECBAgQIAAAQIECBBoJQEBcCvBN+ew//AP/xD33HNP/M3f/E1861vfih07dsTtt98eq1atSoe55JJLYubMmdGjR4/mHNa7CBAgUDACAuCCmQqFECBAgAABAgQIECBAgAABAgQIECBAgEArCwiAW3kCPu7we/bsSe/3feONN2LhwoVx6qmnxkMPPRS/+c1v4r777kvvAL7//vvTz9xyyy1RVFT0cYf0fQIECBScgAC44KZEQQQIECBAgAABAgQIECBAgAABAgQIECDQSgIC4FaCb65hq6uro7KyMn1dVVVV7Nq1K2666aZ0B/BVV10VW7ZsSX9/0kknxZw5c6JLly7NNbT3ECBAoGAEBMAFMxUKIUCAAAECBAgQIECAAAECBAgQIECAAIFWFhAAt/IEfNzh33333bjtttviD3/4QxoAL1myJP7pn/4pvQu4Z8+e8acBcXI/sIcAAQJ5ExAA521G9UOAAAECBAgQIECAAAECBAgQIECAAAECTRUQADdVrkC+19DQkIa93/3ud2PYsGHpUdDXXXddjBkzJj3uef369emO4PPOOy8eeeSR6NSpU4FUrgwCBAg0n4AAuPksvYkAAQIECBAgQIAAAQIECBAgQIAAAQIEsi0gAM72/KXV7927N2bNmhU//vGP4y/+4i/iW9/6VnTs2DG9B3jBggWxdOnSmD59elx//fU56FYLBAgQOFRAAGxVECBAgAABAgQIECBAgAABAgQIECBAgACB/QIC4JyuhMajn//v//2/8dWvfjW++c1vpqGwhwABAnkUEADncVb1RIAAAQIECBAgQIAAAQIECBAgQIAAAQJNERAAN0UtA9+pr6+P5H7g9u3bO/Y5A/OlRAIEPp6AAPjj+fk2AQIECBAgQIAAAQIECBAgQIAAAQIECORHQACcn7nUCQECBNqsgAC4zU69xgkQIECAAAECBAgQIECAAAECBAgQIEDgTwQEwJYEAQIECGReQACc+SnUAAECBAgQIECAAAECBAgQIECAAAECBAg0k4AAuJkgvYYAAQIEWk9AANx69kYmQIAAAQIECBAgQIAAAQIECBAgQIAAgcISEAAX1nyohgABAgSaICAAbgKarxAgQIAAAQIECBAgQIAAAQIECBAgQIBALgUEwLmcVk0RIECgbQkIgNvWfOuWAAECBAgQIECAAAECBAgQIECAAAECBI4sIADOyerYtWtXvPrqq9GxY8c4/fTT48QTT4yioqKcdKcNAgQIfLiAANgKIUCAAAECBAgQIECAAAECBAgQIECAAAEC+wUEwDlYCa+//nqMHTs23nrrrQPddOjQIQYMGBCDBg2Kzp07R1lZWVx33XVpMOwhQIBA3gQEwHmbUf0QIECAAAECBAgQIECAAAECBAgQIECAQFMFBMBNlSuQ79XW1sa0adNi8eLF8cgjj8Tbb78dM2bMiBEjRsSGDRvitddeSysdMmRIzJs3L8rLywukcmUQIECg+QQEwM1n6U0ECBAgQIAAAQIECBAgQIAAAQIECBAgkG0BAXC25y+qq6ujsrIy6urqYsGCBfG73/0u3en7wAMPxLXXXhuPPvpoPPPMMzF//vw499xzM96t8gkQIHB4AQGwlUGAAAECBAgQIECAAAECBAgQIECAAAECBPYLCIAzvhIaA+Ckjaqqqti+fXvcdNNNcdVVV8WkSZPSe4FvuOGG+MIXvhCTJ0+OkpKSjHesfAIECBwqIAC2KggQIECAAAECBAgQIECAAAECBAgQIECAwH4BAXDGV0LjEdC//OUvY+HChWk3SQA8fPjw+Pa3vx3vvvtuukM4CX4dAZ3xyVY+AQJHFBAAWxwECBAgQIAAAQIECBAgQIAAAQIECBAgQGC/gAA4Byth5cqVMXbs2Pjc5z6X/nf8+PFxyimnpHcC7969Ow2AS0tL0x3CFRUVOehYCwQIEDhYQABsRRAgQIAAAQIECBAgQIAAAQIECBAgQIAAAQFwbtZAQ0NDJDuAn3zyyZgxY0Z63+8TTzwRo0ePTgPgv//7v4/rr78+3RHcvn373PStEQIECDQKCICtBQIECBAgQIAAAQIECBAgQIAAAQIECBAgIADO3Rqor6+PoqKi2LlzZzz44IPx7LPPxvvvvx8jR46MadOmRbdu3XLXs4YIECCQCAiArQMCBAgQIECAAAECBAgQIECAAAECBAgQICAAzv0aSO4HTgLgsrKy3PeqQQIE2raAALhtz7/uCRAgQIAAAQIECBAgQIAAAQIECBAgQOB/BNwBbDUQIECAQOYFBMCZn0INECBAgAABAgQIECBAgAABAgQIECBAgEAzCQiAmwnSawgQIECg9QQEwK1nb2QCBAgQIECAAAECBAgQIECAAAECBAgQKCwBAXBhzYdqCBAgQKAJAgLgJqD5CgECBAgQIECAAAECBAgQIECAAAECBAjkUkAAnMtp1RQBAgTaloAAuG3Nt24JECBAgAABAgQIECBAgAABAgQIECBA4MgCAmCrgwABAgQyLyAAzvwUaoAAAQIECBAgQIAAAQIECBAgQIAAAQIEmklAANxMkK35mpqamli2bFmsXr06TjzxxBgyZEj0798/ysrKWrMsYxMgQKDFBATALUZtIAIECBAgQIAAAQIECBAgQIAAAQIECBAocAEBcIFP0EeVV1dXF4899ljMnj37kI+effbZcemll8bw4cNjwIABAuGPwvR7AgQyKyAAzuzUKZwAAQIECBAgQIAAAQIECBAgQIAAAQIEmllAANzMoC39uurq6qisrIxt27ZFVVVV9O3bNzZv3hy/+tWvYsmSJfHLX/4y3nvvvRg4cGD6+4qKipYu0XgECBA47gIC4ONObAACBAgQIECAAAECBAgQIECAAAECBAgQyIiAADgjE3WkMvfs2RMTJkyI3//+94cNeJMdwkkg/Nvf/jb+/M//PDp16pTxjpVPgACBQwUEwFYFAQIECBAgQIAAAQIECBAgQIAAAQIECBDYLyAAzsFK+OlPfxr33XdfPP744zF48OAcdKQFAgQIHJuAAPjYvHyaAAECBAgQIECAAAECBAgQIECAAAECBPIrIADO+NzW1NTE7373u/jBD34QyXHQDz/8cJx88skZ70r5BAgQODYBAfCxefk0AQIECBAgQIAAAQIECBAgQIAAAQIECORXQACc8bltvAN49erVaSfdu3ePr371q3HVVVelQXD79u0z3qHyCRAg8NECAuCPNvIJAgQIECBAgAABAgQIECBAgAABAgQIEGgbAgLgjM9zQ0NDuvN3zZo18cILL8TSpUtj48aNaVft2rWL8847L4YPH57e/3vuuedGcXFxxjtWPgECBA4VEABbFQQIECBAgAABAgQIECBAgAABAgQIECBAYL+AADiHK2Hfvn3x2muvxfLly+Pf//3fY+3atTFgwICoqqqKioqKHHasJQIE2rqAALitrwD9EyBAgAABAgQIECBAgAABAgQIECBAgECjgAA4g2thx44d8eijj8Y555wTf/mXfxn19fXRsWPHI3ZSV1cXv//979Pwt7S0NIMdK5kAAQIfLiAAtkIIECBAgAABAgQIECBAgAABAgQIECBAgMB+AQFwBldCEgBPnDgxPfp55syZMWnSpNi8eXN6zPOf/dmfxfnnnx+nnXZalJWVZbA7JRMgQODYBQTAx27mGwQIECBAgAABAgQIECBAgAABAgQIECCQTwEBcIbnNdnZW1tbGy+++GJ6/++KFSvijTfeONBR7969Y9iwYTF06ND49Kc/Haeeeqo7gDM830onQODIAgJgq4MAAQIECBAgQIAAAQIECBAgQIAAAQIECOwXEADnbCUk9/9u2rQp1qxZkwbCSTi8bdu2GDhwoDuAczbX2iFA4H8EBMBWAwECBAgQIECAAAECBAgQIECAAAECBAgQEAC3mTWwZ8+e+K//+q84/fTT3QHcZmZdowTaloAAuG3Nt24JECBAgAABAgQIECBAgAABAgQIECBA4MgCdgDnZHXs3bs3lixZEm+99VbaUbdu3eLSSy917HNO5lcbBAh8uIAA2AohQIAAAQIECBAgQIAAAQIECBAgQIAAAQL7BQTAOVgJW7dujdtvvz1WrlwZXbt2jZNOOulAEHzFFVfE1KlT0yDYQ4AAgbwKCIDzOrP6IkCAAAECBAgQIECAAAECBAgQIECAAIFjFRAAH6tYgX2+rq4uHnrooViwYEHceuutMW7cuPSY5127dsUTTzwRc+bMiSFDhsTs2bOjR48eBVa9cggQINA8AgLg5nH0FgIECBAgQIAAAQIECBAgQIAAAQIECBDIvoAAOONzuGPHjhg9enTs27cvqqqqomfPngc6qq+vj7lz58bDDz8cEyZMiFtuuSWKiooy3rHyCRAgcKiAANiqIECAAAECBAgQIECAAAECBAgQIECAAAEC+wUEwBlfCdXV1VFZWRnJTuBkF3By9+8Hn40bN6a/79WrV7obuEuXLhnvWPkECBA4VEAAbFUQIECAAAECBAgQIECAAAECBAgQIECAAIH9AgLgjK+E2tramDZtWixevDgef/zxGDx48EEdNQbEyV8mO4QrKioy3rHyCRAgcKiAANiqIECAAAECBAgQIECAAAECBAgQIECAAAEC+wUEwDlYCStXroyxY8dGv3790uOee/fufaCrVatWxQ033BDDhw+PGTNmRFlZWQ461gIBAgQOFhAAWxEECBAgQIAAAQIECBAgQIAAAQIECBAgQGC/gAA4ByuhoaEhnn322ZgyZUqccMIJcfXVV8dFF10U27dvj/nz58fmzZvTu4Avu+yyHHSrBQIECBwqIAC2KggQIECAAAECBAgQIECAAAECBAgQIECAgAA4d2sgue83CXqfe+652LlzZ9rfySefHHfddVeMHDkyiouLc9ezhggQIJAICICtAwIECBAgQIAAAQIECBAgQIAAAQIECBAgIADO7BpI7vVNQt3+/fvH17/+9SgtLY0OHToc1M++ffuivr4+OnXqlNk+FU6AAIGjFRAAH62UzxEgQIAAAQIECBAgQIAAAQIECBAgQIBA3gUcAZ3BGd6zZ096n+//+3//L6ZNmxaTJk1Kj3u+4IIL4s/+7M/i/PPPj1NOOUX4m8G5VTIBAk0TEAA3zc23CBAgQIAAAQIECBAgQIAAAQIECBAgQCB/AgLgjM9pXV1drF27Nl566aVYvnx5rFmz5sDxz927d4/Bgwen9wEPHDgwzjzzTKFwxudb+QQIHF5AAGxlECBAgAABAgQIECBAgAABAgQIECBAgACB/QIC4JythOTY5z/84Q+xfv36NBB+8cUX0z+///77aadnnHFGXHfddfHXf/3X0bFjx5x1rx0CBNqqgAC4rc68vgkQIECAAAECBAgQIECAAAECBAgQIEDgTwUEwG1gTSS7hDdv3pwGwv/4j/8Yq1evjlGjRsXkyZOjpKSkDQhokQCBvAsIgPM+w/ojQIAAAQIECBAgQIAAAQIECBAgQIAAgaMVEAAfrVROPrdly5aorKyM0tLSqKqqioqKipx0pg0CBNqygAC4Lc++3gkQIECAAAECBAgQIECAAAECBAgQIEDggwIC4Da2Hvbu3RtTp06N3bt3xyOPPOJO4DY2/9olkFcBAXBeZ1ZfBAgQIECAAAECBAgQIECAAAECBAgQIHCsAgLgYxXLyeeTY6Ed/5yTydQGAQIhALYICBAgQIAAAQIECBAgQIAAAQIECBAgQIDAfgEBsJVAgAABApkXEABnfgo1QIAAAQIECBAgQIAAAQIECBAgQIAAAQLNJCAAbiZIryFAgACB1hMQALeevZEJECBAgAABAgQIECBAgAABAgQIECBAoLAEBMCFNR9Nria523fJkiXx1ltvpe/o1q1bXHrppXHqqadGcXFxk9/riwQIEMiCgAA4C7OkRgIECBAgQIAAAQIECBAgQIAAAQIECBBoCQEBcEsoH+cxtm7dGrfffnusXLkyunbtGieddNKBIPiKK66IqVOnpkGwhwABAnkVEADndWb1RYAAAQIECBAgQIAAAQIECBAgQIAAAQLHKiAAPlaxAvt8XV1dPPTQQ7FgwYK49dZbY9y4cVFaWhq7du2KJ554IubMmRNDhgyJ2bNnR48ePQqseuUQIECgeQQEwM3j6C0ECBAgQIAAAQIECBAgQIAAAQIECBAgkH0BAXDG53DHjh0xevTo2LdvX1RVVUXPnj0PdFRfXx9z586Nhx9+OCZMmBC33HJLFBUVZbxj5RMgQOBQAQGwVUGAAAECBAgQIECAAAECBAgQIECAAAECBPYLCIAzvhKqq6ujsrIykp3AyS7g5O7fDz4bN25Mf9+rV690N3CXLl0y3rHyCRAgcKiAANiqIECAAAECBAgQIECAAAECBAgQIECAAAEC+wUEwBlfCbW1tTFt2rRYvHhxPP744zF48OCDOmoMiJO/THYIV1RUZLxj5RMgQOBQAQGwVUGAAAECBAgQIECAAAECBAgQIECAAAECBPYLCIBzsBJWrlwZY8eOjX79+qXHPffu3ftAV6tWrYobbrghhg8fHjNmzIiysrIcdKwFAgQIHCwgALYiCBAgQIAAAQIECBAgQIAAAQIECBAgQIDAfgEBcA5WQkNDQzz77LMxZcqUOOGEE+Lqq6+Oiy66KLZv3x7z58+PzZs3p3cBX3bZZTnoVgsECBA4VEAAbFUQIECAAAECBAgQIECAAAECBAgQIECAAAEBcO7WQHLfbxL0Pvfcc7Fz5860v5NPPjnuuuuuGDlyZBQXF+euZw0RIEAgERAAWwcECBAgQIAAAQIECBAgQIAAAQIECBAgQEAAnIs1sGPHjpg+fXr07ds3brzxxujUqVPa1759+6K+vv7A/+eiWU0QIEDgCAICYEuDAAECBAgQIECAAAECBAgQIECAAAECBAgIgDO7Bmpra2PevHnpjt7k3t9Zs2ald/tWVVVFRUXFIX3t3bs3OnToECUlJZntWeEECBD4MAEBsPVBgAABAgQIECBAgDN5ZqwAACAASURBVAABAgQIECBAgAABAgQEwJleA6+++mrcfPPN6f2+ydOuXbs477zz0qOeL7nkkujTp0+0b98+kh3Co0ePTgPiOXPmRJcuXTLdt+IJECBwOAEBsHVBgAABAgQIECBAgAABAgQIECBAgAABAgQEwJlfA8kRz8m9v+PHj49t27bFWWedFevXr0//3BgI9+/fP70TONkpnOwaLi8vz3zfGiBAgMCfCgiArQkCBAgQIECAAAECBAgQIECAAAECBAgQICAAzsUaqKmpiUWLFsWWLVvi+uuvj65du8bOnTvjtddeixUrVsTy5cvTUPjOO++M6667LoqKinLRtyYIECDwQQEBsPVAgAABAgQIECBAgAABAgQIECBAgAABAgQEwNYAAQIECOREQACck4nUBgECBAgQIECAAAECBAgQIECAAAECBAh8bIGihoaGho/9Fi8gQIAAAQKtKCAAbkV8QxMgQIAAAQIECBAgQIAAAQIECBAgQIBAQQkIgAtqOhRDgAABAk0REAA3Rc13CBAgQIAAAQIECBAgQIAAAQIECBAgQCCPAgLgPM6qnggQINDGBATAbWzCtUuAAAECBAgQIECAAAECBAgQIECAAAECRxQQAFscBAgQIJB5AQFw5qdQAwQIECBAgAABAgQIECBAgAABAgQIECDQTAIC4GaCbK3X1NfXxx//+Mfo2LFja5VgXAIECLS6gAC41adAAQQIECBAgAABAgQIECBAgAABAgQIECBQIAIC4AKZiKaWUV1dHZWVlbF9+/a47LLLYtiwYTFo0KAoLy9v6it9jwABApkTEABnbsoUTIAAAQIECBAgQIAAAQIECBAgQIAAAQLHSUAAfJxgW+q1NTU18cILLxz42bhxYzp07969DwTC559/flRUVERRUVFLlWUcAgQItKiAALhFuQ1GgAABAgQIECBAgAABAgQIECBAgAABAgUsIAAu4MlpSmnvvvtu/Pa3v40lS5bE008/HTt37kxfM3To0HjsscfsDG4Kqu8QIFDwAgLggp8iBRIgQIAAAQIECBAgQIAAAQIECBAgQIBACwkIgFsIujWGSXYDT548Ofr27RuDBw+Oz3/+89GpU6fWKMWYBAgQOK4CAuDjyuvlBAgQIECAAAECBAgQIECAAAECBAgQIJAhAQFwhiarKaUuW7YsJk6cGLNmzUp3AXsIECCQRwEBcB5nVU8ECBAgQIAAAQIECBAgQIAAAQIECBAg0BQBAXBT1AroO3v27IkXX3wxBgwYEKeeemqUlJQcVN327dtj1KhRcfbZZ8e9994bpaWlBVS9UggQINA8AgLg5nH0FgIECBAgQIAAAQIECBAgQIAAAQIECBDIvoAAOONzWF1dHZWVlbF69ero0KFDXHLJJXHFFVfEhRdemAbCyZ3Aye+Tp6qqKioqKjLesfIJECBwqIAA2KogQIAAAQIECBAgQIAAAQIECBAgQIAAAQL7BQTAOVgJtbW18corr8Ty5cvj+eefj3Xr1sX777+fBsJ9+vSJDRs2xIgRI2LGjBlRVlaWg461QIAAgYMFBMBWBAECBAgQIECAAAECBAgQIECAAAECBAgQEADndg00BsK/+tWvYuXKldGpU6eYMGFCGgZ7CBAgkEcBAXAeZ1VPBAgQIECAAAECBAgQIECAAAECBAgQINAUATuAm6LmOwQIECBQUAIC4IKaDsUQIECAAAECBAgQIECAAAECBAgQIECAQCsKCIBbEb85h967d28sWbIk3nrrrfS13bp1i0svvTS9B7i4uLg5h/IuAgQIFJyAALjgpkRBBAgQIECAAAECBAgQIECAAAECBAgQINBKAgLgVoJvzmG3bt0at99+e3rcc9euXeOkk046EARfccUVMXXq1DQI9rRdgYaGhli9enXMmzcv3nzzzfQfBQwaNChuueWWOO200w7A1NXVxcMPP5z+Y4I/fZLPXnPNNW0XUecFLSAALujpURwBAgQIECBAgAABAgQIECBAgAABAgQItKCAALgFsY/HUElg99BDD8WCBQvi1ltvjXHjxkVpaWns2rUrnnjiiZgzZ04MGTIkZs+eHT169DgeJXhnBgRWrFgR999/f7z33nsHVZvsFH/wwQfjjDPOSP9+z5496T8YWLdu3SFdCYAzMNFtuEQBcBuefK0TIECAAAECBAgQIECAAAECBAgQIECAwEECAuCML4gdO3bE6NGjY9++fVFVVRU9e/Y80FF9fX3MnTs33dE5YcKEdLdnUVFRxjtW/rEKJMeD33PPPbFx48aYPHlyDBw4MGpqauLpp5+Oxx9/PK666qr0Hw4ka2Pz5s1x5513xs033xzDhg071qF8nkCrCQiAW43ewAQIECBAgAABAgQIECBAgAABAgQIECBQYAIC4AKbkGMtp7q6OiorKyPZCZzsAk52dH7wSUK/5Pe9evVKdwN36dLlWIfw+YwLbNiwISZNmhR/9Vd/FV/84hcPdNO427esrCzd9XvCCSekO38feOCB9Kdv374Z71z5bUlAANyWZluvBAgQIECAAAECBAgQIECAAAECBAgQIPBhAgLgjK+P2tramDZtWixevDjdzTl48OCDOmoMiJO/THYIV1RUZLxj5TeXQLJrfPr06emu8eQO6WQHcLKOkp3B1157bfzkJz+Jbdu2xVlnnZXuCD733HOba2jvIdDsAgLgZif1QgIECBAgQIAAAQIECBAgQIAAAQIECBDIqIAAOKMT98GyV65cGWPHjo1+/fqlxz337t37wK9XrVoVN9xwQwwfPjxmzJgRyW5PD4FEYO3atek/HkiOhR46dGiK8oMf/CB+9rOfRXJ8ePLT+HTo0CE9Rvozn/kMPAIFKSAALshpURQBAgQIECBAgAABAgQIECBAgAABAgQItIKAALgV0Jt7yIaGhnj22WdjypQp6TG+V199dVx00UWxffv2mD9/fnqva3IX8GWXXdbcQ3tfRgWSY6HvvffeuOCCC9I7pNu1a5feI53sCE5+lwTD/fv3T7t75513YubMmdG+ffv09x07dsxo18rOs4AAOM+zqzcCBAgQIECAAAECBAgQIECAAAECBAgQOBYBAfCxaBX4Z5P7fpOg97nnnoudO3em1Z588slx1113xciRI6O4uLjAO1BeSwg0hr99+vSJiRMnHlWg+9RTT6VHQidBcPK95nh+85vfNMdrvINAKjBmXuFD/HB04deoQgIECBAgQIAAAQIECBAgQIAAgeYVGDJkSPO+0NsIECBwFAIC4KNAKuSPJHf8zpkzJ7761a/G6aefnt7jmjzJbs7kCN9OnToVcvlqa0GBZKf4smXLYtasWemRz7feeutRhb9Jic8880z86Ec/SgPgM888swWrNhSBoxOwA/jonHyKAAECBAgQIECAAAECBAgQIECAAAECBPIvIADO+Bzv2bMnpk6dGv/8z/8c//t//+8YM2ZMnHbaaRnvSvnNLfDee+/FvHnz4uc//3nceOON8YUvfCE99vmDT7IzeNKkSekR4l/+8pcP+l0S/v7iF7+I7373u9GzZ8/mLs/7CHxsAQHwxyb0AgIECBAgQIAAAQIECBAgQIAAAQIECBDIiYAAOAcTmez0femll9KdnWvXro2/+Zu/ibFjx8YnPvGJHHSnhY8rUFdXF1VVVbF48eK4++670/uhG3eKf/Dde/fujXvuuSe9O/rb3/52nHHGGemv33rrrXjwwQdjwIAB8Y1vfCNKSko+bkm+T6DZBQTAzU7qhQQIECBAgAABAgQIECBAgAABAgQIECCQUQEBcEYn7nBlJ0HfCy+8EPfdd1/893//d4wbNy6+8pWvxIknnpijLrVyrALJ3dB33nlnGuwe7undu3c8/PDDUVFRkf5DgunTp0eyY/iDT48ePeKBBx5otvt/j7UHnyfwUQIC4I8S8nsCBAgQIECAAAECBAgQIECAAAECBAgQaCsCAuAcznRNTU262zPZEfz+++/HbbfdFtdcc81R3/eaQ5I23dK//uu/pkc3H+n5YACcfOaVV16JuXPnxn/+539G+/bt0/uCR40aFaecckqbdtR8YQsIgAt7flRHgAABAgQIECBAgAABAgQIECBAgAABAi0nIABuOesWHynZ8fkP//APMX/+/Eh2cH7zm9+MESNGRGlpaYvXYkACBAgcTwEB8PHU9W4CBAgQIECAAAECBAgQIECAAAECBAgQyJKAADhLs3WYWpP7f7du3RpvvPFGrF+/Pt5+++14+eWX0///4DG+PXv2jB07dkSvXr1i2rRpcckllxz2HtiMcyifAIE2KiAAbqMTr20CBAgQIECAAAECBAgQIECAAAECBAgQOERAAJzxRVFdXR2VlZWxevXq6NChQ/Tt2zcGDRoUn/zkJ+NTn/pUnH766dG1a9coKSmJ3//+9/G3f/u36fHQyX2uX/ziF4XAGZ9/5RMgsF9AAGwlECBAgAABAgQIECBAgAABAgQIECBAgACB/QIC4IyvhOS+33feeScqKirixBNP/MhAd8uWLWlgXFZWFvPmzYvy8vKMCyifAAECAmBrgAABAgQIECBAgAABAgQIECBAgAABAgQINAoIgNvYWkh2AY8dOzY6duwYc+bMiS5durQxAe0SIJBHATuA8zireiJAgAABAgQIECBAgAABAgQIECBAgACBpggIgJui5jsECBAgUFACAuCCmg7FECBAgAABAgQIECBAgAABAgQIECBAgEArCgiAWxHf0AQIECDQPAIC4OZx9BYCBAgQIECAAAECBAgQIECAAAECBAgQyL6AADj7c6gDAgQItHkBAXCbXwIACBAgQIAAAQIECBAgQIAAAQIECBAgQOD/FxAAWwoECBAgkHkBAXDmp1ADBAgQIECAAAECBAgQIECAAAECBAgQINBMAgLgZoJsydfs2LEjHn300TjzzDNj4MCB6X87derUkiUYiwABAgUlIAAuqOlQDAECBAgQIECAAAECBAgQIECAAAECBAi0ooAAuBXxmzp0EgBPnDgxli5deuAV3bt3j3PPPTeGDh0agwcPjn79+kXXrl2jqKioqcP4HgECBDIjIADOzFQplAABAgQIECBAgAABAgQIECBAgAABAgSOs4AA+DgDH8/X19bWxoYNG2LNmjXx85//PH75y1/G+++/f2DIDh06xKc//em46KKL4sILL4whQ4ZEaWnp8SzJuwkQINAqAgLgVmE3KAECBAgQIECAAAECBAgQIECAAAECBAgUoIAAuAAn5VhLevPNN+Puu++Ozp07xy233BK9evWKX//61zF79ux4++2309clR0VXVVVFRUXFsb7e5wkQIFDwAgLggp8iBRIgQIAAAQIECBAgQIAAAQIECBAgQIBACwkIgFsI+ngNU1NTE9/5zndi2bJlsXDhwvTo58Zn9+7dcc8998Qrr7yShsFnnXVWFBcXH69SvJcAAQKtJiAAbjV6AxMgQIAAAQIECBAgQIAAAQIECBAgQIBAgQkIgAtsQo61nOrq6qisrEy/drgdvuvXr4+bbroprrrqqpg8eXKUlJQc6xA+T4AAgYIXEAAX/BQpkAABAgQIECBAgAABAgQIECBAgAABAgRaSEAA3ELQx2uYffv2pcc//8d//EcaACd3/n7waQyIk+B33rx5UV5efrxK8V4CBAi0moAAuNXoDUyAAAECBAgQIECAAAECBAgQIECAAAECBSYgAC6wCWlKOS+88EKMGzcuzj777Hj44Yejd+/eB16THP/89a9/PT75yU/GnDlzokuXLk0ZwncIECBQ0AIC4IKeHsURIECAAAECBAgQIECAAAECBAgQIECAQAsKCIBbEPt4DVVfXx9PP/10ehdw8vz1X/91XHLJJfHf//3fMX/+/Hj77bfTu4C/8pWvRFFR0fEqw3sJECDQagIC4FajNzABAgQIECBAgAABAgQIECBAgAABAgQIFJiAALjAJuTjlLNx48aYO3duPPfcc7Fz5870Vd27d48xY8bEl7/85SgtLf04r/ddAgQIFKyAALhgp0ZhBAgQIECAAAECBAgQIECAAAECBAgQINDCAgLgFgZvqeGSu4GTncGdOnVqqSGNQ4AAgVYTEAC3Gr2BCRAgQIAAAQIECBAgQIAAAQIECBAgQKDABATABTYhTS0nCXvffPPNWL16dWzatCn69esXn//85+36bSqo7xEgkCkBAXCmpkuxBAgQIECAAAECBAgQIECAAAECBAgQIHAcBQTAxxG3pV69Y8eOuP/+++OZZ545MOTAgQNj5syZ8dOf/jRuvPHG6NmzZ0uVYxwCBAi0uIAAuMXJDUiAAAECBAgQIECAAAECBAgQIECAAAECBSogAC7QiTnashoaGuKxxx6LRx55JO6777644oor4uabb06/nvzdtGnT4r333ovZs2dHjx49jva1PkeAAIFMCQiAMzVdiiVAgAABAgQIECBAgAABAgQIECBAgACB4yggAD6OuC3x6mT37+jRoyO587eqqio98rmysjIdOvn/devWxde//vX45je/GWPGjImioqKWKMsYBAgQaFEBAXCLchuMAAECBAgQIECAAAECBAgQIECAAAECBApYQABcwJNzNKVVV1cfFPgm3/lgALx79+70/3v16hVz5syJLl26HM1rfYYAAQKZEhAAZ2q6FEuAAAECBAgQIECAAAECBAgQIECAAAECx1FAAHwccVvi1bW1tekxz4sXL47HH388zjjjjA8NhCsqKlqiLGMQIECgRQUEwC3KbTACBAgQIECAAAECBAgQIECAAAECBAgQKGABAXABT87RlrZy5coYO3ZsDBo0KO68886YMmVK+tXkCOgtW7bETTfdFEOHDo0ZM2ZEWVnZ0b7W5wgQIJAZAQFwZqZKoQQIECBAgAABAgQIECBAgAABAgQIECBwnAUEwMcZuCVe39DQEP/8z/8c3/nOd6KmpiaSXcE9e/ZM7/xNdga//PLLMWvWrBg5cmRLlGMMAgQItLiAALjFyQ1IgAABAgQIECBAgAABAgQIECBAgAABAgUqIAAu0IlpSlmbNm2KBQsWxKJFi2Lnzp3pK/r37x+TJ0+OSy65JIqLi5vyWt8hQIBAwQsIgAt+ihRIgAABAgQIECBAgAABAgQIECBAgAABAi0kIABuIejjNcyOHTti+vTp0bdv37jxxhujU6dO6VB79uxJA19HPh8vee8lQKCQBATAhTQbaiFAgAABAgQIECBAgAABAgQIECBAgACB1hQQALemfhPHTo54njdvXhrw9uvXLz3eOQl6kzt/KyoqDnnr3r17o0OHDlFSUtLEEX2NAAEChS0gAC7s+VEdAQIECBAgQIAAAQIECBAgQIAAAQIECLScgAC45aybdaRXX301br755ti8eXP63nbt2sV5552X3vObHPfcp0+faN++fSQ7hEePHp0GxHPmzIkuXbo0ax1eRoAAgUIQEAAXwiyogQABAgQIECBAgAABAgQIECBAgAABAgQKQUAAXAiz0MQa6uvrY+PGjTF+/PjYtm1bnHXWWbF+/fr0z42BcHIH8HPPPZfuFE52DZeXlzdxNF8jQIBA4QoIgAt3blRGgAABAgQIECBAgAABAgQIECBAgAABAi0rIABuWe9mH62mpiYWLVoUW7Zsieuvvz66du0aO3fujNdeey1WrFgRy5cvT0PhO++8M6677rooKipq9hq8kAABAq0tIABu7RkwPgECBAgQIECAAAECBAgQIECAAAECBAgUioAAuFBmQh0ECBAg0GQBAXCT6XyRAAECBAgQIECAAAECBAgQIECAAAECBHImIADOyYQmxz4vWbIktm7dmnbUrVu3uPzyy+OUU06x6zcnc6wNAgSOLCAAtjoIECBAgAABAgQIECBAgAABAgQIECBAgMB+AQFwDlbCsmXLYsKECendv927d48TTjghvRs4uQf4yiuvjLvvvjt69uyZg061QIAAgcMLCICtDAIECBAgQIAAAQIECBAgQIAAAQIECBAgIADOxRrYu3dvTJw4MZ5//vm477774ktf+lIUFxfHrl274sknn4zvf//7MXDgwJg9e3b06NEjFz1rggABAn8qIAC2JggQIECAAAECBAgQIECAAAECBAgQIECAgAA4F2uguro6Kisro66uLhYsWJAe/dz4NDQ0xFNPPRVTpkyJr33tazF58uQoKSnJRd+aIECAwAcFBMDWAwECBAgQIECAAAECBAgQIECAAAECBAgQEADnYg0kwe+jjz4aS5cujaqqqkOOet6+fXuMGjUqSktLY968eVFeXp6LvjVBgAABAbA1QIAAAQIECBAgQIAAAQIECBAgQIAAAQIEDhVwB3AOVkVyDPT3vve96Ny5c4wbNy4NexufxgC4a9euMWfOnOjSpUsOOtYCAQIEDhawA9iKIECAAAECBAgQIECAAAECBAgQIECAAAEC+wUEwBlfCckR0GPGjIndu3fHhg0bYtiwYTF+/Pjo379/ehdwcgT0zJkz0zuAL7744ox3q3wCBAgcXkAAbGUQIECAAAECBAgQIECAAAECBAgQIECAAAEBcC7WQE1NTSxatCg9AnrVqlWxbdu2g/oqKyuLO+64I0aMGBHdu3eP9u3b56JvTRAgQOCDAgJg64EAAQIECBAgQIAAAQIECBAgQIAAAQIECAiAc7kG9u3bF5s2bYo1a9bEihUrYu3atfHGG28c6LV3795xzjnnxGc/+9m49tprIwmIPQQIEMi6gAA46zOofgIECBAgQIAAAQIECBAgQIAAAQIECBBoLgFHQDeXZAG/p7a2Nt55551Yt25dvPzyy/HSSy+lO4Hnz58fFRUVBVy50ggQIHB0AgLgo3PyKQIECBAgQIAAAQIECBAgQIAAAQIECBDIv4AAOAdzvGPHjvjpT38aL774YgwYMCCGDh0a559/fhruFhUVHbbD+vr69HdH+n0OWLRAgEAbEhAAt6HJ1ioBAgQIECBAgAABAgQIECBAgAABAgQIfKiAADjjCyS5A/jee++NH//4x4d0ktz5++d//ucxfPjwGDRoUPTo0SOKi4sz3rHyCRAgcKiAANiqIECAAAECBAgQIECAAAECBAgQIECAAAEC+wUEwBlfCdXV1VFZWRnJ3b8LFiyIXr16RfJ3yR3AL7zwQixdujQ2btwYAwcOjKqqKkc+Z3y+lU+AwOEFBMBWBgECBAgQIECAAAECBAgQIECAAAECBAgQEADnYg3s3bs3Jk6cmIa8ScDbs2fPQ/p69913Y9OmTdGvX78oLS3NRd+aIECAwAcFBMDWAwECBAgQIECAAAECBAgQIECAAAECBAgQEADnZg0ku3xvu+22mDlzZowcOTI3fWmEAAECRysgAD5aKZ8jQIAAAQIECBAgQIAAAQIECBAgQIAAgbwLOAI6BzNcV1cXCxcuTI+ATu4DTu78LSkpyUFnWiBAgMDRCQiAj87JpwgQIECAAAECBAgQIECAAAECBAgQIEAg/wIC4IzPcUNDQzz77LMxZcqUeO+999JuunbtGpdddllcdNFFceGFF8app54qEM74PCufAIEPFxAAWyEECBAgQIAAAQIECBAgQIAAAQIECBAgQGC/gAA44yshud83Of755ZdfjvHjx0ffvn3j17/+dfzbv/1brF+/Pu2uQ4cOceWVV8b06dPjxBNPzHjHyidAgMChAgJgq4IAAQIECBAgQIAAAQIECBAgQIAAAQIECOwXEABnfCU0BsC7d++OqqqqqKioONDRvn374rXXXovly5fH66+/Ht/5zneivLw84x0rnwABAocKCICtCgIECBAgQIAAAQIECBAgQIAAAQIECBAgsF9AAJzxlZAcAf3UU0/FI488EnPnzo1Pf/rTGe9I+QQIEDh2AQHwsZv5BgECBAgQIECAAAECBAgQIECAAAECBAjkU0AAnPF5rampiS1btsT/+T//J37729+mu3w7d+6c8a6UT4AAgWMTEAAfm5dPEyBAgAABAgQIECBAgAABAgQIECBAgEB+BQTAGZ/b6urqqKysjNWrV6ednH766TFhwoS4+OKL0+Ogi4qKMt6h8gkQIPDRAgLgjzbyCQIECBAgQIAAAQIECBAgQIAAAQIECBBoGwIC4IzPc319faxfvz5+9atfxb//+7/HmjVrYufOnWlXXbt2jaFDh6Zh8JAhQ+Lss8+O4uLijHesfAIECBwqIAC2KggQIECAAAECBAgQIECAAAECBAgQIECAwH4BAXDOVkJyJ3CyK/jVV1+N5cuXx4svvpgGxJ/61Keiqqoq3RXsIUCAQN4EBMB5m1H9ECBAgAABAgQIECBAgAABAgQIECBAgEBTBQTATZXL0Pdqa2tj+/btcdJJJ0VpaWmGKlcqAQIEjk5AAHx0Tj5FgAABAgQIECBAgAABAgQIECBAgAABAvkXEADnZI737t0bS5YsibfeeivtqFu3bnHppZfGqaee6tjnnMyxNggQOLKAANjqIECAAAECBAgQIECAAAECBAgQIECAAAEC+wUEwDlYCVu3bo3bb789Vq5cmd77m+z0bQyCr7jiipg6dWoaBHsIECCQVwEBcF5nVl8ECBAgQIAAAQIECBAgQIAAAQIECBAgcKwCAuBjFSuwz9fV1cVDDz0UCxYsiFtvvTXGjRuXHvO8a9eueOKJJ2LOnDkxZMiQmD17dvTo0aPAqlcOAQIEmkdAANw8jt5CgAABAgQIECBAgAABAgQIECBAgAABAtkXEABnfA537NgRo0ePjn379kVVVVX07NnzQEf19fUxd+7cePjhh2PChAlxyy23RFFRUcY7Vj4BAgQOFRAAWxUECBAgQIAAAQIECBAgQIAAAQIECBAgQGC/gAA44yuhuro6KisrI9kJnOwCTu7+/eCzcePG9Pe9evVKdwN36dIl4x0rnwABAocKCICtCgIECBAgQIAAAQIECBAgQIAAAQIECBAgsF9AAJzxlVBbWxvTpk2LxYsXx+OPYzk8EQAAIABJREFUPx6DBw8+qKPGgDj5y2SHcEVFRcY7Vj4BAgQOFRAAWxUECBAgQIAAAQIECBAgQIAAAQIECBAgQGC/gAA4Byth5cqVMXbs2OjXr1963HPv3r0PdLVq1aq44YYbYvjw4TFjxowoKyvLQcdaIECAwMECAmArggABAgQIECBAgAABAgQIECBAgAABAgQI7BcQAOdgJTQ0NMSzzz4bU6ZMiRNOOCGuvvrquOiii2L79u0xf/782Lx5c3oX8GWXXZaDbrVAgACBQwUEwFYFAQIECBAgQIAAAQIECBAgQIAAAQIECBAQAOdiDezZsyfWrFkT55xzTuzatSsNep977rnYuXNn2t/JJ58cd911V4wcOTKKi4tz0bMmCBAg8KcCAmBrggABAgQIECBAgAABAgQIECBAgAABAgQICIBzsQaOdMfvvn37or6+Pjp16pSLPjVBgACBDxMQAFsfBAgQIECAAAECBAgQIECAAAECBAgQIEBAAJyLNVBXVxePPfZYLFq0KBYuXBj/63/9r1z0pQkCBAgci4AA+Fi0fJYAAQIECBAgQIAAAQIECBAgQIAAAQIE8izgDuAczO7evXtj1qxZUVNTE5MnT46OHTvmoCstECBA4OgFBMBHb+WTBAgQIECAAAECBAgQIECAAAECBAgQIJBvAQFwxuc3OQL61ltvTY973rFjR5SXl8f48ePjM5/5TLRv3z7j3SmfAAECRycgAD46J58iQIAAAQIECBAgQIAAAQIECBAgQIAAgfwLCIAzPsfJrt/k+OelS5fGqlWrYtu2bWlHHTp0iE9/+tNx4YUXpv/91Kc+FT169Iji4uKMd6x8AgQIHCogALYqCBAgQIAAAQIECBAgQIAAAQIECBAgQIDAfgEBcM5Wwr59+2LTpk2xZs2aWLFiRfz617+OjRs3xsCBA6OqqioqKipy1rF2CBAgECEAtgoIECBAgAABAgQIECBAgAABAgQIECBAgIAAuM2sgSQU3rlzZ5x00klRWlraZvrWKAECbUdAANx25lqnBAgQIECAAAECBAgQIECAAAECBAgQIPDhAnYA52SFJEc/L1myJLZu3Zp21K1bt7j88svjlFNOiaKiopx0qQ0CBAgcXkAAbGUQIECAAAECBAgQIECAAAECBAgQIECAAIH9AgLgHKyEZcuWxYQJE9L7f7t37x4nnHBCeuxzu3bt4sorr4y77747evbsmYNOtUCAAAEBsDVAgAABAgQIECBAgAABAgQIECBAgAABAgQ+TEAAnPH1sXfv3pg4cWI8//zzcd9998WXvvSlKC4ujl27dsWTTz4Z3//+99P7f2fPnh09evTIeLfKJ0CAgADYGiBAgAABAgQIECBAgAABAgQIECBAgAABAgLgHK+B6urqqKysjLq6uliwYEF69HPj09DQEE899VRMmTIlvva1r8XkyZOjpKQkxxpaI0CgrQo4Arqtzry+CRAgQIAAAQIECBAgQIAAAQIECBAgQOBPBewAzviaSILfRx99NJYuXRpVVVWHHPW8ffv2GDVqVJSWlsa8efOivLw84x0rnwABAocKCICtCgIECBAgQIAAAQIECBAgQIAAAQIECBAgsF9AAJyDlZAcA/29730vOnfuHOPGjUvD3sanMQDu2rVrzJkzJ7p06ZKDjrVAgACBgwUEwFYEAQIECBAgQIAAAQIECBAgQIAAAQIECBDYLyAAzvhKSI6AHjNmTOzevTs2bNgQw4YNi/Hjx0f//v3Tu4CTI6BnzpyZ3gF88cUXZ7xb5RMgQODwAgJgK4MAAQIECBAgQIAAAQIECBAgQIAAAQIECAiAc7EGampqYtGiRekR0KtWrYpt27Yd1FdZWVnccccdMWLEiOjevXu0b98+F31rggABAh8UEABbDwQIECBAgAABAgQIECBAgAABAgQIECBAQACcyzWwb9++2LRpU6xZsyZWrFgRa9eujTfeeONAr717945zzjknPvvZz8a1114bSUDsIUCAQNYFBMBZn0H1EyBAgAABAgQIECBAgAABAgQIECBAgEBzCTgCurkkC/g9tbW18c4778S6devi5ZdfjpdeeindCTx//vyoqKgo4MqVRoAAgaMTEAAfnZNPESBAgAABAgQIECBAgAABAgQIECBAgED+BQTA+Z/jw3ZYX18fRUVF6Y+HAAECWRcQAGd9BtVPgAABAgQIECBAgAABAgQIECBAgAABAs0lIABuLknvIUCAAIFWExAAtxq9gQkQIECAAAECBAgQIECAAAECBAgQIECgwAQEwAU2IcohQIAAgWMXEAAfu5lvECBAgAABAgQIECBAgAABAgQIECBAgEA+BQTA+ZxXXREgQKBNCQiA29R0a5YAAQIECBAgQIAAAQIECBAgQIAAAQIEPkRAAJzx5bFjx46YPn169O3bN2688cbo1KlTxjtSPgECBI5dQAB87Ga+QYAAAQIECBAgQIAAAQIECBAgQIAAAQL5FBAAZ3Bea2trY968eVFcXBz9+vWLWbNmRVlZWVRVVUVFRcUhHe3duzc6dOgQJSUlGexWyQQIEPhoAQHwRxv5BAECBAgQIECAAAECBAgQIECAAAECBAi0DQEBcEbn+dVXX42bb745Nm/enHbQrl27OO+882LkyJFxySWXRJ8+faJ9+/aR7BAePXp0GhDPmTMnunTpktGOlU2AAIEjCwiArQ4CBAgQIECAAAECBAgQIECAAAECBAgQILBfQACc4ZVQX18fGzdujPHjx8e2bdvirLPOivXr16d/bgyE+/fvH88991y6UzjZNVxeXp7hjpVOgACBwwsIgK0MAgQIECBAgAABAgQIECBAgAABAgQIECAgAM7FGqipqYlFixbFli1b4vrrr4+uXbvGzp0747XXXosVK1bE8uXL01D4zjvvjOuuuy6Kiopy0bcmCBAg8EEBAbD1QIAAAQIECBAgQIAAAQIECBAgQIAAAQIEBMDWAAECBAjkREAAnJOJ1AYBAgQIECBAgAABAgQIECBAgAABAgQIfGwBR0B/bMLCeMGuXbsiuRe4Y8eOcfrpp8eJJ55ot29hTI0qCBBoAQEBcAsgG4IAAQIECBAgQIAAAQIECBAgQIAAAQIEMiEgAM7ENH14ka+//nqMHTs23nrrrQMf7NChQwwYMCAGDRoUnTt3jrKysvQI6CQY9hAgQCBvAgLgvM2ofggQIECAAAECBAgQIECAAAECBAgQIECgqQIC4KbKFcj3amtrY9q0abF48eJ45JFH4u23344ZM2bEiBEjYsOGDeldwMkzZMiQmDdvXpSXlxdI5cogQIBA8wkIgJvP0psIECBAgAABAgQIECBAgAABAgQIECBAINsCAuBsz19UV1dHZWVl1NXVxYIFC+J3v/tdutP3gQceiGuvvTYeffTReOaZZ2L+/Plx7rnnZrxb5RMgQODwAgJgK4MAAQIECBAgQIAAAQIECBAgQIAAAQIECOwXEABnfCU0BsBJG1VVVbF9+/a46aab4qqrropJkyal9wLfcMMN8YUvfCEmT54cJSUlGe9Y+QQIEDhUQABsVRAgQIAAAQIECBAgQIAAAQIECBAgQIAAgf0CAuCMr4TGI6B/+ctfxsKFC9NukgB4+PDh8e1vfzvefffddIdwEvw6Ajrjk618AgSOKCAAtjgIECBAgAABAgQIECBAgAABAgQIECBAgMB+AQFwDlbCypUrY+zYsfG5z30u/e/48ePjlFNOSe8E3r17dxoAl5aWpjuEKyoqctCxFggQIHCwgADYiiBAgAABAgQIECBAgAABAgQIECBAgAABAgLg3KyBhoaGSHYAP/nkkzFjxoz0vt8nnngiRo8enQbAf//3fx/XX399uiO4ffv2uelbIwQIEGgUEABbCwQIECBAgAABAgQIECBAgAABAgQIECBAQACcuzVQX18fRUVFsXPnznjwwQfj2Wefjffffz9GjhwZ06ZNi27duuWuZw0RIEAgERAAWwcECBAgQIAAAQIECBAgQIAAAQIECBAgQEAAnPs1kNwPnATAZWVlue9VgwQItG0BAXDbnn/dEyBAgAABAgQIECBAgAABAgQIECBAgMD/CLgDOAerITkC+r/+679iw4YN0aVLlzjzzDOjU6dOOehMCwQIEDg6AQHw0Tn5FAECBAgQIECAAAECBAgQIECAAAECBAjkX0AAnPE5TsLfp556KqZMmZLu9m18evfuHRdccEEMHz48Bg4cGD169IiSkpKMd6t8AgQIHF5AAGxlECBAgAABAgQIECBAgAABAgQIECBAgACB/QIC4IyvhB07dsTo0aPjd7/7XTz88MPRv3//WLNmTSxfvjxeeOGF2LhxY9phEgJXVVVFRUVFxjtWPgECBA4VEABbFQQIECBAgAABAgQIECBAgAABAgQIECBAYL+AADjjK+Hdd9+N2267LXbv3n3YgHfPnj3x+uuvpz8jR450NHTG51v5BAgcXkAAbGUQIECAAAECBAgQIECAAAECBAgQIECAAAEBcG7WwDPPPJPu/k12+J599tm56UsjBAgQOFoBAfDRSvkcAQIECBAgQIAAAQIECBAgQIAAAQIECORdwA7gDM5wcuzzAw88EKeddloMGTIkPvnJT8ZPfvKT9Ljn6dOnR8eOHTPYlZKPRSC573nevHlRW1sb3/jGNw76anIv9OrVq9Pfv/nmm1FcXByDBg2KW265JV0zH/bU1dWl/5hgyZIlh3ws+f4111xzLGX6LIEWExAAtxi1gQgQIECAAAECBAgQIECAAAECBAgQIECgwAUEwAU+QYcrLwmAp0yZEkuXLo333nsv/UhZWVkaBn7qU5+KysrKuOiii6K8vDyD3Sn5owSSgPfZZ5+NuXPnpsd6/2kAvGLFirj//vsPrI3G93Xr1i0efPDBOOOMM444RHJk+NSpU2PdunWHfEYA/FEz4/etKSAAbk19YxMgQIAAAQIECBAgQIAAAQIECBAgQIBAIQkIgAtpNo6ylmSXZhLUde7cOf7whz/E+vXrY/ny5fHiiy+mf052hyZP9+7dY/DgwWkYnOwUTo6HTnaDerIrsHfv3pg/f378y7/8S9TX18dVV111UACc/P6ee+5Jd4NPnjw5Bg4cGDU1NfH000/H448/nn5+3LhxUVRUdFiEzZs3x5133hk333xzDBs2LLtQKm9zAgLgNjflGiZAgAABAgQIECBAgAABAgQIECBAgACBIwgIgDO4NKqrq2PMmDFx4YUXxg033BCf+MQnDnSRhMNbt26NV155Jf7jP/4j/XnjjTfSIDC5I7iioiKDHSs5Edi5c2dMnDgx3n333Rg1alT8+Mc/Tuf1gzuAN2zYEJMmTYq/+qu/ii9+8YsH4Bp39iY7xZMdvieccMJhUZOdv8nx4slP3759wRPIjIAAODNTpVACBAgQIECAAAECBAgQIECAAAECBAgQOM4CAuDjDHw8Xr9v3750F2hyBHAS5CVHPn/lK1+JE0888bDDJUdDb9++PU466aQoLS09HiV5ZwsI7N69O/7t3/4tLr/88vR45zvuuCPOP//8Q46APlwpyZpJ7ofu2bNn3H777UfcAbx48eJ0t/C1116b3iu9bdu2OOuss9Idweeee24LdGkIAk0TEAA3zc23CBAgQIAAAQIECBAgQIAAAQIECBAgQCB/AgLgDM/pli1b4sknn4yFCxdGly5d0iD4uuuui44dO2a4K6UfjUCyC/xYAuC1a9fGtGnT0mOhhw4desQhfvCDH8TPfvaz9Hjp5Kfx6dChQ3q09Gc+85mjKc9nCLS4gAC4xckNSIAAAQIECBAgQIAAAQIECBAgQIAAAQIFKiAALtCJOZaykiB43rx56ZHASRB82223xTXXXCMIPhbEjH32WALg5Fjoe++9Ny644IIYPXp0tGvX7rDdNu4STj6fhMX9+/dPP/fOO+/EzJkzo3379uku4ub6Bwa/+c1vMqau3EIWGDOvkKvbX9sPRxd+jSokQIAAAQIECBAgQIAAAQIECBBoXoEhQ4Y07wu9jQABAkchIAA+CqSsfGTTpk3xwx/+MP7xH/8xunfvnh71e9VVVx3xvtes9KXOQwWONgBuDH/79OmT3h/c1PD2qaeeSo+EToLg5F0eAoUmYAdwoc2IeggQIECAAAECBAgQIECAAAECBAgQIECgtQQEwK0lfxzHTYLgqqqqNAju1atXfPOb34wRI0a4//c4mrf0qz8qAG5oaIhly5bFrFmz0iOfb7311iaHv0lvzzzzTPzoRz9KA+Azzzyzpds1HoGPFBAAfySRDxAgQIAAAQIECBAgQIAAAQIECBAgQIBAGxEQAOdsopNjfP/4xz+mXf3+97+PGTNmxAsvvJCGgI899liUl5fnrOO22c6HBcDvvfdeeiT4z3/+87jxxhvjC1/4whGPff6gXrJbeNKkSXH11VfHl7/85YNgk/D3F7/4RXz3u9+Nnj17tk10XRe0gAC4oKdHcQQIECBAgAABAv8fe+cBbVdV7e8VQgghQkiQJo8WMBCREEIE4Q8CUvIoAioqTWpAFBCk96pUaQ/kAQYFUZrSBGmRIiBNxEiHR1MIiBhCKKGEJP/xrYx177kn59x7k9ycc9be3x6DASTn3rP3t+aae635m3MuCUhAAhKQgAQkIAEJSEACEmggAQXgBsLuqa965513wrHHHhuo9EXsffHFF8Onn37a6a8fPnx4rAoeOHBgT92Gv6eJBOoJwFOnTo3jfNNNN4UjjzwyrL322qFXr17dutPJkyeH4447LkyYMCEcffTRYfnll48/9/LLL4dTTjklDB06NOy///6hd+/e3fp9fkgCjSSgANxI2n6XBCQgAQlIQAISkIAEJCABCUhAAhKQgAQkIAEJtDIBBeBWHp0694b4N3r06DBu3LgwYMCAsMwyy4TPfe5zYciQIW0/8fnPf76t2nfeeecNK6ywQhg0aFCYZ555Mnxib7maQD0B+NVXXw2HHHJIFHFrXUsvvXQ488wzYyLAo48+Go444ogo7o4cOTJ+/C9/+Us44YQTAlXElddiiy0WfvKTn3j+r6bYsgQUgFt2aLwxCUhAAhKQgAQkIAEJSEACEpCABCQgAQlIQAISaDABBeAGA++Jr5s2bVoU6jjflX9vsskm4cADDwyIvt2t9uyJ+/B3NI9APQH4jjvuiG2a611dCcD83FNPPRUuvPDC8Pzzz4c+ffrE9uF77LFHTDJo9pWDyAejRy9ao9moSvf9OdiGdlE6s/SBJSABCUhAAhKQgAQkIAEJSEACEpCABCQgAQk0hYACcFOw98yX0u6X831POumkMH78+Hh263777RcQ+bwkUEQCOYh8CsDNsbwcbEMBuDm24bdKQAISkIAEJCABCUhAAhKQgAQkIAEJSEACEigbAQXgAow45wBz5iutfd99992w++67h1133TV89rOfLcDT+QgSaCeQg8inANwci83BNhSAm2MbfqsEJCABCUhAAhKQgAQkIAEJSEACEpCABCQggbIRUAAu0Ii/99574fLLLw/nn39+WGihheI5wTvssENYYIEFCvSUPkqZCeQg8ikAN8dCc7ANBeDm2IbfKgEJSEACEpCABCQgAQlIQAISkIAEJCABCUigbAQUgAs44m+++Wa4+OKLw5VXXhmWWGKJ8KMf/SiMGjUqzDfffAV8Wh+pTARyEPkUgJtjkTnYhgJwc2zDb5WABCQgAQlIQAISkIAEJCABCUhAAhKQgAQkUDYCCsAFG/EpU6aE999/Pz7Vq6++Gi644IIwduzYsN5664VzzjknLLzwwgV7Yh+nTARyEPkUgJtjkTnYhgJwc2zDb5WABCQgAQlIQAISkIAEJCABCUhAAhKQgAQkUDYCCsAZjjitnk888cTw4osvxrt//fXXw1tvvdXpkwwfPjyMGTMmDBw4MMMn9pYlMINADiIf96nQ13iLzcE2tIvG24XfKAEJSEACEpCABCQgAQlIQAISkIAEJCABCUigjAQUgDMc9XfeeScce+yx4bXXXot3369fv7Daaqt1aPG8yCKLhMGDB7c9Xd++fcOwYcNsA53heHvL7QRyEPkUgJtjsTnYhgJwc2zDb5WABCQgAQlIQAISkIAEJCABCUhAAhKQgAQkUDYCCsBlG3GfVwIZE8hB5FMAbo6B5WAbCsDNsQ2/VQISkIAEJCABCUhAAhKQgAQkIAEJSEACEpBA2QgoAJdtxH1eCWRMIAeRTwG4OQaWg20oADfHNvxWCUhAAhKQgAQkIAEJSEACEpCABCQgAQlIQAJlI6AAXLYR93klkDGBHEQ+BeDmGFgOtqEA3Bzb8FslIAEJSEACEpCABCQgAQlIQAISkIAEJCABCZSNgAJw2Ubc55VAxgRyEPkUgJtjYDnYhgJwc2zDb5WABCQgAQlIQAISkIAEJCABCUhAAhKQgAQkUDYCCsCZjvjbb78d+vXrF//xkkBZCOQg8ikAN8cac7ANBeDm2IbfKgEJSEACEpCABCQgAQlIQAISkIAEJCABCUigbAQUgDMc8cmTJ4fDDz88fPzxx+GMM84Iffv2jf94SaDoBHIQ+RSAm2OFOdiGAnBzbMNvlYAEJCABCUhAAhKQgAQkIAEJSEACEpCABCRQNgIKwBmO+MSJE8Po0aPjnZ9++unh0EMPDb179w4XX3xxWHjhhTN8Im9ZAt0jkIPIpwDcvbHs6U/lYBsKwD096v4+CUhAAhKQgAQkIAEJSEACEpCABCQgAQlIQAISqEVAAThDu6AC+OCDDw533nlnGDVqVHj00UfDkksuGcaMGRMGDhyY4RN5yxLoHoEcRD4F4O6NZU9/KgfbUADu6VH390lAAhKQgAQkIAEJSEACEpCABCQgAQlIQAISkIACcIFs4JVXXglnnXVWuP/++8OkSZPikw0YMCCstdZaYZ111gnDhw8PK664omcEF2jMfZQQchD5FICbY6k52IYCcHNsw2+VgAQkIAEJSEACEpCABCQgAQlIQAISkIAEJFA2AlYAZz7iqR30G2+8ETbccMPw5JNPhmeffTZ8+umn8cmWXnrp8JWvfKXtn/nmmy/zJ/b2y0wgB5FPAbg5FpqDbSgAN8c2/FYJSEACEpCABCQgAQlIQAISkIAEJCABCUhAAmUjoACc+Yh/8MEH4Ze//GV48cUXw3HHHRfPAJ4yZUpAEH7kkUfCQw89FKuEl1pqKVtEZz7W3r4VwNpAfQIKwFqHBCQgAQlIQAISkIAEJCABCUhAAhKQgAQkIAEJSGAGAQXgklgC5wbPP//8YZ555inJE/uYRSSQg8gHdys9G299OdiGdtF4u/AbJSABCUhAAhKQgAQkIAEJSEACEpCABCQgAQmUkYACcEFGHYF37Nix4eWXX45PtMgii4QNNtggVv4q+hZkkH0MzwDWBuoSUADWOCQgAQlIQAISkIAEJCABCUhAAhKQgAQkIAEJSEACMwgoABfAEv7973+HAw44IDz88MNhwIABYdCgQW1C8CabbBKOOeaYKAR7SSB3AjmIfDC20rPxlpaDbWgXjbcLv1ECEpCABCQgAQlIQAISkIAEJCABCUhAAhKQQBkJKABnPupTp04Np512WrjkkkvCPvvsE/bdd98w33zzhffeey9cdtll4bzzzgtrrLFGOOecc8Jiiy2W+dN6+2UnkIPIpwDcHCvNwTYUgJtjG36rBCQgAQlIQAISkIAEJCABCUhAAhKQgAQkIIGyEVAAznzE33nnnbDXXnuFDz/8MIwZMyYsvvjibU80bdq0cOGFF4YzzzwzHHjggeEHP/hB6NWrV+ZP7O2XmUAOIp8CcHMsNAfbUABujm34rRKQgAQkIAEJSEACEpCABCQgAQlIQAISkIAEykZAATjzEZ84cWIYPXp0oBKYKmDO/q28Xn311fj3SyyxRKwGXmihhTJ/Ym+/zARyEPkUgJtjoTnYhgJwc2zDb5WABCQgAQlIQAISkIAEJCABCUhAAhKQgAQkUDYCCsCZj/iUKVPC8ccfH2666aZw6aWXhhEjRnR4oiQQ84dUCA8cODDzJ/b2y0wgB5FPAbg5FpqDbSgAN8c2/FYJSEACEpCABCQgAQlIQAISkIAEJCABCUhAAmUjoABcgBF/+OGHw/e///2w4oorxnbPSy+9dNtTPfbYY2HXXXcNG220UTj55JNDv379CvDEPkJZCeQg8ikAN8c6c7ANBeDm2IbfKgEJSEACEpCABCQgAQlIQAISkIAEJCABCUigbAQUgAsw4tOnTw833HBDOOqoo8L8888ftt5667D22muHCRMmhJ///Odh/Pjx8SzgDTfcsABP6yOUmUAOIp8CcHMsNAfbUABujm34rRKQgAQkIAEJSEACEpCABCQgAQlIQAISkIAEykZAAbhAI855vwi9t956a5g0aVJ8siWXXDIcfvjhYfPNNw/zzDNPgZ7WRykjgRxEPgXg5lhmDrahANwc2/BbJSABCUhAAhKQgAQkIAEJSEACEpCABCQgAQmUjYACcEFH/MMPPwzTpk0L/fv3L+gT+lhlJJCDyKcA3BzLzME2FICbYxt+qwQkIAEJSEACEpCABCQgAQlIQAISkIAEJCCBshFQAC7biPu8EsiYQA4inwJwcwwsB9tQAG6ObfitEpCABCQgAQlIQAISkIAEJCABCUhAAhKQgATKRkABuGwj7vNKIGMCOYh8CsDNMbAcbEMBuDm24bdKQAISkIAEJCABCUhAAhKQgAQkIAEJSEACEigbAQXgso24zyuBjAnkIPIpADfHwHKwDQXg5tiG3yoBCUhAAhKQgAQkIAEJSEACEpCABCQgAQlIoGwEFIDLNuI+rwQyJpCDyKcA3BwDy8E2FICbYxt+qwQkIAEJSEACEpCABCQgAQlIQAISkIAEJCCBshFQAM58xN95551wwgknhBVWWCHstttuoX///pk/kbcvgfoEchD5FICbY8E52IYCcHNsw2+VgAQkIAEtuWh/AAAgAElEQVQJSEACEpCABCQgAQlIQAISkIAEJFA2AgrAGY74lClTwsUXXxzmmWeesOKKK4azzz479OvXL4wZMyYMHDhwpieaPHly6Nu3b+jdu3eGT+stS6CdQA4inwJwcyw2B9tQAG6ObfitEpCABCQgAQlIQAISkIAEJCABCUhAAhKQgATKRkABONMRf/rpp8Pee+8dxo8fH59g3nnnDauuumrYfPPNw3rrrReWW2650KdPn0CF8F577RUF4vPOOy8stNBCmT6xty2BEHIQ+RSAm2OpOdiGAnBzbMNvlYAEJCABCUhAAhKQgAQkIAEJSEACEpCABCRQNgIKwBmP+LRp08Krr74afvjDH4a33norDBkyJDz77LPxv5MgvNJKK4Vbb701VgpTNbzwwgtn/MTeetkJ5CDyKQA3x0pzsA0F4ObYht8qAQlIQAISkIAEJCABCUhAAhKQgAQkIAEJSKBsBBSAMx/xTz75JNx4443hzTffDDvttFMYMGBAmDRpUnjuuefCQw89FB588MEoCh9yyCFhhx12CL169cr8ib39MhPIQeRTAG6OheZgGwrAzbENv1UCEpCABCQgAQlIQAISkIAEJCABCUhAAhKQQNkIKACXbcR9XglkTCAHkU8BuDkGloNtKAA3xzb8VglIQAISkIAEJCABCUhAAhKQgAQkIAEJSEACZSOgAFyAEacK+IEHHgjjxo0LCy64YFhjjTUCrZ8599dLAkUikIPIpwDcHIvLwTYUgJtjG36rBCQgAQlIQAISkIAEJCABCUhAAhKQgAQkIIGyEVAAznzEp06dGi644IJwzjnnzPQkK6+8cthggw3CRhttFIYOHaognPlYe/sh5CDyKQA3x1JzsA0F4ObYht8qAQlIQAISkIAEJCABCUhAAhKQgAQkIAEJSKBsBBSAMx/xiRMnhtGjR4e33norjBkzJqywwgph/Pjx4ZFHHgljx44N9913X/j444/D8OHD498PHDgw8yf29stMIAeRTwG4ORaag20oADfHNvxWCUhAAhKQgAQkIAEJSEACEpCABCQgAQlIQAJlI6AAnPmIf/DBB+HAAw8M//nPf2oKvFQIIwg/88wzYd111w39+/fP/Im9/TITyEHkUwBujoXmYBsKwM2xDb9VAhKQgAQkIAEJSEACEpCABCQgAQlIQAISkEDZCCgAF2DEf/vb34aTTjopXHrppWHEiBEFeCIfQQK1CeQg8ikAN8d6c7ANBeDm2IbfKgEJSEACEpCABCQgAQlIQAISkIAEJCABCUigbAQUgDMf8U8++SS88MIL4Wc/+1mgHfSZZ54ZllxyycyfytuXgAKwNjBrBBSAZ42Xn5aABCQgAQlIQAISkIAEJCABCUhAAhKQgAQkIIHiElAAznxs0xnA48aNi0+y6KKLhp133jlsueWWUQju06dP5k/o7UugnUAOIh93a6Vn4602B9vQLhpvF36jBCQgAQlIQAISkIAEJCABCUhAAhKQgAQkIIEyElAAznzUp0+fHit///73v4d777033H333eHVV1+NTzXvvPOGVVddNWy00Ubx/N9VVlklzDPPPJk/sbdfZgI5iHwKwM2x0BxsQwG4Obbht0pAAhKQgAQkIAEJSEACEpCABCQgAQlIQAISKBsBBeACjviHH34YnnvuufDggw+GP/3pT+Hxxx8PQ4cODWPGjAkDBw4s4BP7SGUhkIPIpwDcHGvMwTYUgJtjG36rBCQgAQlIQAISkIAEJCABCUhAAhKQgAQkIIGyEVAAznzEp02bFj766KOwwAIL1H2SqVOnhv/85z9R/J1vvvkyf2Jvv8wEchD5FICbY6E52IYCcHNsw2+VgAQkIAEJSEACEpCABCQgAQlIQAISkIAEJFA2AgrAmY94OgN4woQJYcMNNwxf+cpXwuqrrx4WXnjhzJ/M25fAzARyEPkUgJtjuTnYhgJwc2zDb5WABCQgAQlIQAISkIAEJCABCUhAAhKQgAQkUDYCCsCZj/gnn3wSz/5N/6Tzf5deeuk2QXi11VaL1b+9evXK/Gm9/bITyEHkUwBujpXmYBsKwM2xDb9VAhKQgAQkIAEJSEACEpCABCQgAQlIQAISkEDZCCgAF2zE33333fDMM8+EsWPHhuuuuy5MmjQpPuFaa60VLrjgAiuDCzbeZXucHEQ+BeDmWGUOtqEA3Bzb8FslIAEJSEACEpCABCQgAQlIQAISkIAEJCABCZSNgAJwgUecauDDDjssrLDCCmHEiBFh0003Df379y/wE/toRSeQg8inANwcK8zBNhSAm2MbfqsEJCABCUhAAhKQgAQkIAEJSEACEpCABCQggbIRUAAu+Ig/8MAD4eCDDw5nn312rAL2kkDOBHIQ+RSAm2NhOdiGAnBzbMNvlYAEJCABCUhAAhKQgAQkIAEJSEACEpCABCRQNgIKwJmP+AcffBDuv//+MHTo0LDUUkuF3r17d3iiCRMmhD322COsvPLK4cQTTwzzzTdf5k/s7ZeZQA4inwJwcyw0B9tQAG6ObfitEpCABCQgAQlIQAISkIAEJCABCUhAAhKQgATKRkABOPMRnzhxYhg9enQYN25c6Nu3b1hvvfXCJptsEtZcc80oCHMmMH/PNWbMmDBw4MDMn9jbLzOBHEQ+BeDmWGgOtqEA3Bzb8FslIAEJSEACEpCABCQgAQlIQAISkIAEJCABCZSNgAJwAUZ8ypQp4amnngoPPvhguPPOO8MTTzwRPv300ygIL7fccuGVV14Jo0aNCieffHLo169fAZ7YRygrgRxEPgXg5lhnDrahANwc2/BbJSABCUhAAhKQgAQkIAEJSEACEpCABCQgAQmUjYACcAFHPAnCjzzySHj44YdD//79w4EHHhjFYC8J5EwgB5FPAbg5FpaDbSgAN8c2/FYJSEACEpCABCQgAQlIQAISkIAEJCABCUhAAmUjoABcthH3eSWQMYEcRD4F4OYYWA62oQDcHNvwW9sJOE+0BglIQAISkIAEJCABCUhAAhKQgAQkIAEJlIOAAnBBxnnatGnhpZdeCm+++WZ8ooUWWiisvPLKoU+fPgV5Qh9DAiHkIF4oADfHUnOwDQXg5tiG36oArA1IQAISkIAEJCABCUhAAhKQgAQkIAEJSKBsBBSACzDikydPDieddFK45pprOjwNZwDvu+++Yddddw0LLLBAAZ7URyg7gRxEPgXg5lhpDrahANwc2/BbFYC1AQlIQAISkIAEJCABCUhAAhKQgAQkIAEJlI2AAnDmIz59+vRw0UUXhTPOOCNsueWW4fDDDw+DBg0KL7zwQjjvvPPC2LFjw9e//vVw4oknKgJnPtbevhXA2kB9AgrAWocEuibgPOmakZ+QgAQkIAEJSEACEpCABCQgAQlIQAISkEARCCgAZz6K7777bthvv/3C+PHjwy9+8YuwzDLLtD3RRx99FCuDr7rqqnDCCSeEnXbaKfOn9fbLTiAH8YIxstKz8Zaag21oF423C7+xIwHniRYhAQlIQAISkIAEJCABCUhAAhKQgAQkIIFyEFAAznycJ06cGEaPHh2fYsyYMWHgwIEdnohK4N133z0MHTo0nHXWWaF///6ZP7G3X2YCOYgXCsDNsdAcbEMBuDm24be2E3CeaA0SkIAEJCABCUhAAhKQgAQkIAEJSEACEigHAQXgzMf5ww8/DEceeWT485//HC699NLwhS98ocMTdSUQZ/743n7JCOQgXigAN8coc7ANBeDm2IbfqgCsDUhAAhKQgAQkIAEJSEACEpCABCQgAQlIoGwEFIALMOK33HJL+NGPfhTPAKbV82c+85m2p3r22WdjBfCqq65qBXABxrrsj5CDyKcA3BwrzcE2FICbYxt+qwKwNiABCUhAAhKQgAQkIAEJSEACEpCABCQggbIRUAAuwIhPnTo1nHfeefGf4cOHR8F39dVXD1T/nn322eHuu+8Op556avjWt75VgKf1EcpMIAeRTwG4ORaag20oADfHNvxWBWBtQAISkIAEJCABCUhAAhKQgAQkIAEJSEACZSOgAFyQEZ82bVq47777wmmnnRaee+65tqead955w5577hn23XffMP/88xfkaX2MshLIQeRTAG6OdeZgGwrAzbENv1UBWBuQgAQkIAEJSEACEpCABCQgAQlIQAISkEDZCCgAF2zEp0+fHt57773w5ptvho8++igMHjw49O/fv2BP6eOUlUAOIp8CcHOsMwfbUABujm34rQrA2oAEJCABCUhAAhKQgAQkIAEJSEACEpCABMpGQAE44xGfPHlyuOqqq8JDDz0UK38HDhzY9jSffPJJeP/998OgQYMyfkJvXQIdCeQg8ikAN8dqc7ANBeDm2IbfqgCsDUhAAhKQgAQkIAEJSEACEpCABCQgAQlIoGwEFIAzHXGqfI888shwyy23hK233jqcdNJJHSp9Of/3e9/7Xth0003DzjvvHOabb75Mn9TblkBe4oUCcHMsVgG4Odz91rwIOE/yGi/vVgISkIAEJCABCUhAAhKQgAQkIAEJSEACs0tAAXh2yTX5537961+H4447Luy3337xn969e3e4I84Evu6668Kxxx4b9tprr5qfafIj+PUSmGUCOYgXCsCzPKw98gM52IYVwD0y1P6SOSDgPJkDeP6oBCQgAQlIQAISkIAEJCABCUhAAhKQgAQyIqAAnNFgpVul9fPhhx8exo0bF37xi1+EFVdcseZTTJ06NZx99tnhV7/6Vbj00kvDiBEjMnxab1kC7QRyEC+4W4W+xlttDrahXTTeLvzGjgScJ1qEBCQgAQlIQAISkIAEJCABCUhAAhKQgATKQUABOMNxpr3z6NGj452PGTOmw9m/1Y+DSEwL6O222y4cdthhM1UKZ/j43nKJCeQgXigAN8dAc7ANBeDm2Ibf2k7AeaI1SEACEpCABCQgAQlIQAISkIAEJCABCUigHAQUgDMc5yQAU+F7ySWXhEUWWaTuU0yYMCHsscceYcCAAeG8884LCy20UIZP7C1LYAaBHMQLBeDmWGsOtqEA3Bzb8FsVgLUBCUhAAhKQgAQkIAEJSEACEpCABCQgAQmUjYACcIYjPmXKlHD88ceHm266KbZ3Hj58eN2nmJVq4QxReMslI5CDyKcA3ByjzME2FICbYxt+qwKwNiABCUhAAhKQgAQkIAEJSEACEpCABCQggbIRUADOdMRvvvnmsP/++4ddd901HHnkkXVbO7/wwgth9913D8svv7wVwJmOtbedl3ihANwci1UAbg53vzUvAs6TvMbLu5WABCQgAQlIQAISkIAEJCABCUhAAhKQwOwSUACeXXJN/rnJkyeHY489NlYBH3PMMWH77befSQSePn16uPzyy8MJJ5wQvv/974eDDjoo9OrVq8l37tdLYPYJ5CBeKADP/vjOyU/mYBtWAM/JCPuzPUHAedITFP0dEpCABCQgAQlIQAISkIAEJCABCUhAAhJofQIKwK0/RnXv8N///nc49NBDw3333Rc22WSTsN9++4UhQ4aEPn36BARiqoRPPfXUMGjQoHDRRReFFVZYIeOn9dYl4BnA1TagmNNORBZ6CAl0TcB50jUjPyEBCUhAAhKQgAQkIAEJSEACEpCABCQggSIQUADOfBQRei+99NIwZsyYMGnSpJmeZtlllw2nn356GDlyZOZP6u1LQAFYAbj+LFDY0kNIoGsCzpOuGfkJCUhAAhKQgAQkIAEJSEACEpCABCQgAQkUgYACcBFGMYQwZcqU8Oyzz4Zx48aFCRMmhEUWWSSMGDEirLzyynXPBy7Io/sYJSKQg3jBcDSq1W8OPGTRPkEbxaJELsFHnUUC+oxZBObHJSABCUhAAhKQgAQkIAEJSEACEpCABCSQKQEF4EwHztuWQBkJ5CBeKAB3tMxGiZ452EajWJTRN/jM3SPgPOkeJz8lAQlIQAISkIAEJCABCUhAAhKQgAQkIIHcCSgA5z6C3r8ESkQgB/FCAVgBuN6UVAAukbNq0UfNwYc6T1rUeLwtCUhAAhKQgAQkIAEJSEACEpCABCQggawIKABnNVzerATKTSAH8UIBWAFYAbjcfqqVnz4HH6oA3MoW5L1JQAISkIAEJCABCUhAAhKQgAQkIAEJ5EJAATiXkfI+JSCBkIN4oQCsAKwArLNqVQI5+FAF4Fa1Hu9LAhKQgAQkIAEJSEACEpCABCQgAQlIICcCCsA5jZb3KoGSE8hBvFAAVgBWAC65o2rhx8/BhyoAt7ABeWsSkIAEJCABCUhAAhKQgAQkIAEJSEAC2RBQAM5mqLxRCUggB/FCAVgBWAFYX9WqBHLwoQrArWo93pcEJCABCUhAAhKQgAQkIAEJSEACEpBATgQUgHMaLe9VAiUnkIN4oQCsAKwA3DqOSp/RcSxy4KEA3Drzp4x3ksMcaeQ6o4w24DNLQAISkEDPEvDd2rM8/W0SkIAEJCABCUhgVggoAM8KLT8rAQk0lYCbR8WcegaYg20obDXefeRgF40Uc3Lg4Txp/DzxG9sJ5DBHGukztA0JSEACEpDAnBLw3TqnBP15CUhAAhKQgAQkMPsEFIBnn50/KQEJNJiAm0cFYAXgBk+6zL9On6HPyNyEvf0GE9BnNBi4XycBCUhAAoUn4Lu18EPsA0pAAhKQgAQk0MIEFIBbeHC8NQlIID/xgjtuVAVbDptpWbTbcKNY6DfaCeQwR/QZHS3WeeIMbiYBfUYz6fvdEpCABCRQRAK+W4s4qj6TBCQgAQlIQAK5EFAAzmWkvE8JSCC4ecxPEG+UmJODbTSKha5CAbieDThPnB0S6JxADnOkkUkj2osEJCABCUhgTgn4bp1Tgv68BCQgAQlIQAISmH0CCsCzz86flIAEGkzAzaMCsMJWgydd5l+nz9BnZG7C3n6DCegzGgzcr5OABCQggcIT8N1a+CH2ASUgAQlIQAISaGECCsAtPDjemgQkkJ94wR03qtIzh820LNptuFEs9BvtBHKYI/qMjhbrPHEGN5OAPqOZ9P1uCUhAAhIoIgHfrUUcVZ9JAhKQgAQkIIFcCCgA5zJS3qcEJGAL6CobyGEz3SgxRxY6iFoEcrALBWAFYGdv6xDQZ7TOWHgnEpCABCRQDAK+W4sxjj6FBCQgAQlIQAJ5ElAAznPcvGsJlJKAm8eOw54DDwXg9jFrFItSOoc6D53DHFEAVgB2zrYOAX1G64yFdyIBCUhAAsUg4Lu1GOPoU0hAAhKQgAQkkCcBBeA8x827lkApCbh5VACuZ/g52IYCcOPdVg52oQCsANz4meE35vwuaaTP0FIkIAEJSEACc0rA9ficEvTnJSABCUhAAhKQwOwTUACefXb+pAQk0GACbh4VgHMO2isAN9hhhGDb+CrkOfhQ50nj54nf2E4ghzmiAKzFSkACEpBATgR8t+Y0Wo291xxsw71JY23Cb5OABCQggZ4noADc80z9jRKQwFwikMMGoZGB2Rx4NGrDJIu5NOky/7U52IU+o6ORNcpnZG7a3v5cIqDPmEtg/bUSkIAEJFBaAr5bSzv0XT54Drbh3qTLYfQDEpCABCTQ4gQUgFt8gLw9CUignUAOGwTFnOaIOTnYhpvHxnuzHOxCn9Ecn9F4a/QbcyCgz8hhlLxHCUhAAhLIiYDv1pxGq7H3moNtuIdvrE34bRKQgAQk0PMEFIB7nqm/UQISmEsEctggKOY0R8zJwTbcPM4lx9DJr83BLvQZzfEZjbdGvzEHAvqMHEbJe5SABCQggZwI+G7NabQae6852IZ7+MbahN8mAQlIQAI9T0ABuOeZ+hslIIG5RCCHDYJiTnPEnBxsw83jXHIMCsDdBus86TYqP1hSAjnMkUauM0pqBj62BCQgAQn0IAHfrT0Is2C/KgfbcA9fMKPzcSQgAQmUkIACcAkH3UeWQK4EctggNDIwmwOPRm2YZJHrrJ67952DXegzmpM0Mnctz9+eKwF9Rq4j531LQAISkECrEvDd2qoj0/z7ysE2GhXPaP5oeAcSkIAEJFBUAgrARR1Zn0sCBSSQwwZBMac5Yk4OtuHmsfFOKQe70Gc0x2c03hr9xhwI6DNyGCXvUQISkIAEciLguzWn0WrsveZgG+7hG2sTfpsEJCABCfQ8AQXgnmfqb5SABOYSgRw2CIo5zRFzcrANN49zyTF08mtzsAt9RnN8RuOt0W/MgYA+I4dR8h4lIAEJSCAnAr5bcxqtxt5rDrbhHr6xNuG3SUACEpBAzxNQAO55pv5GCUhgLhHIYYOgmNMcMScH23DzOJccgwJwt8E6T7qNyg+WlEAOc6SR64ySmoGPLQEJSEACPUjAd2sPwizYr8rBNtzDF8zofBwJSEACJSSgAFzCQfeRJZArgRw2CI0MzObAo1EbJlnkOqvn7n3nYBf6jOYkjcxdy/O350pAn5HryHnfEpCABCTQqgR8t7bqyDT/vnKwjUbFM5o/Gt6BBCQgAQkUlYACcFFH1ueSQAEJ5LBBUMxpjpiTg200avOYA4tGzRNZdJyPOfBwnrSPmSwa/z7JYY40yn/yPTnwcJ7oM+pteRphGznMEX1G498l+s/81p+Nmif6jPxsoxHvEn1GfnbRKJ9RwLCujyQBCTSBgAJwE6D7lRKQwOwRcMOU38LYDZOBWQOzXfs754nzpJaVaBeND9q7znCdUc9j52Ab+gx9RjPXXAoY+s+c/WejxJwc3iWNYqHP0GfoM7qOE/gJCUhAAj1BQAG4Jyj6OyQggYYQcMPkJiHnTYKBWQOzBma7flU4TxTDmzlPXGe4znCd0bWfdp60M5KFPkOfoc/omoA+w3nStZXk8D5xn9b4eEbXluMnJCABCXRNQAG4a0Z+QgKlITB9+vTw8MMPh8suuyy89NJLYZ555gkrrrhi2HHHHcNaa60VevXq1VQWOSyKAeTCWAGj1kTRLhq/YdJnGJg14NT1a9t5YmDWeVKMeeI6w3VGPUvWNtybuDfp2s83Yp645nJv4pqr67noPOmakZ+QgAQkMCsEFIBnhZaflUDBCTz++OPhyCOPDB9//HGHJ+3bt284+eSTw7Bhw5pKwIWgGyY3TF1PQeeJYo7zpBjzpBGBSEjpM/QZ+gx9RtcEnCe1GOk/3ZvoP7v2Hs4T/afzpBjzxL1Jx3FsFI+urcdPSEACEuicgAKwFiIBCUQCVP+ef/754fbbbw8HHHBA2GCDDeKf33PPPeGcc84J22yzTRg9enRTabl5NMji5rHrKeg8McjiPCnGPGlUUEGfoc/QZ+gzuibgPKnFSP/p3kT/2bX3cJ7oP50nxZgn7k06jmOjeHRtPX5CAhKQQOcEFIC1EAlIIBJ47733whFHHBGWWWaZcNBBB4XevXvHP//kk0/CKaecEiZNmhROOumk0L9//6YRc/NokMXNY9fTz3likMV5Uox50qiggj5Dn6HP0Gd0TcB5UouR/tO9if6za+/hPNF/Ok+KMU/cm3Qcx0bx6Np6/IQEJCCBzgkoAGshEpBAJPDmm2+GQw45JGy99dbhm9/8Zgcq1157bbjxxhvDGWecERZffPGmEXPzaJDFzWPX0895YpDFeVKMedKooII+Q5+hz9BndE3AeaIA3LWV5PA+8d3aPo6yaLyYk8McgYq24Typ5fG1i8b7jK7fvH5CAhKQQNcEFIC7ZuQnJFAKAi+99FI49NBDw4477hi+/vWvd3jm66+/PvzmN78Jp59+ehg8eHDTeLhhUgA2SN319HOeGKR2nhRjnhhkaXyQRf/pOkP/WQz/2SgBQ5+hz9Bn6DO6JuDexHnStZXk8D5xb9L4vUnXluMnJCABCXRNQAG4a0Z+QgKlINBoAXjkyJGl4OpDSkACEpCABCQgAQlIQAISkIAEJCABCUhAAuUl8Oijj5b34X1yCUigaQQUgJuG3i+WQGsRaLQA3FpP791IQAISkIAEJCABCUhAAhKQgAQkIAEJSEACEpCABCQggWIQUAAuxjj6FBKYYwI5nAE8xw/pL5CABCQgAQlIQAISkIAEJCABCUhAAhKQgAQkIAEJSEACBSegAFzwAfbxJNBdAu+991444ogjwjLLLBMOOuig0Lt37/ijU6dODWeeeWb45z//GU455ZSw4IILdvdX+jkJSEACEpCABCQgAQlIQAISkIAEJCABCUhAAhKQgAQkIIEGE1AAbjBwv04CrUpg+vTp4fzzzw+33357OOCAA8IGG2wQb/Wee+4J55xzThg1alTYd999Q69evVr1EbwvCUhAAhKQgAQkIAEJSEACEpCABCQgAQlIQAISkIAEJFB6AgrApTcBAUigncC4cePCUUcdFT755JMOWPr27RtOPvnkMGzYMHFJQAISkIAEJCABCUhAAhKQgAQkIAEJSEACEpCABCQgAQm0MAEF4BYeHG9NAo0m8Omnn4axY8eGa6+9Nrz66qvx6wcPHhx22WWXsNZaa1n92+gB8fskIAEJSEACEpCABCQgAQlIQAISkIAEJCABCUhAAhKQwCwSUACeRWB+XAISkIAEJCABCUhAAhKQgAQkIAEJSEACEpCABCQgAQlIQAISkECrElAAbtWR8b4kIAEJSEACEpCABCQgAQlIQAISkIAEJCABCUhAAhKQgAQkIAEJzCIBBeBZBObHJSABCUhAAhKQgAQkIAEJSEACEpCABHqWwNSpU8Mrr7wSFl100bDQQgv17C/3t0lAAhKQgAQkIAEJSKBkBBSASzbgPq4EJCABCUhAAhKQgAQkIAEJSEACEmglAhMmTAgHH3xwuPfee8Pll18e1llnnVa6Pe9FAhKQgAQkIAEJSEAC2RFQAM5uyLxhCUhAAhLoKQL/+c9/wtVXXx3+9Kc/hcGDB4dvfetbYcSIEaFXr1499RX+HglIQAISkIAEJCABCUigDoHJkyeHW265JfTp0yeceeaZ4bjjjovib79+/WQmAQlIQAISkIAEJCABCcwBAQXgOYDnj0pAAhKQQL4EHnjggV/9nHQAACAASURBVHDggQeG5ZZbLoq+jz32WPjb3/4W9t133/CDH/wg9O7dO9+H884lIAEJSEACEpCABCSQAYG33nor/PCHPwxvvPFG2HXXXeM/XhKQgAQkIAEJSEACEpDAnBNQAJ5zhv4GCUhAAhLIjMA///nPsNdee4VddtklfOc73wnzzDNP4Myx8847L/zv//5vOPvss8Pmm2+e2VN5uxKQgAQkIAEJSEACEsiPwN133x323nvvsOeee4aDDjrIbjz5DaF3LAEJSEACEpCABCTQggQUgFtwULwlCUhAAhKYuwSuv/76cNlll4VLLrkkLLLIImH69Onh6aefjsLvk08+GQ477LCw1VZbWQU8d4fB3y4BCUhAAhKQgAQkUCICr776avjVr34V/vrXv4Y11lgjJmKuuOKK4cMPPwxHHnlkePnll8NFF10UFl988RJR8VElIAEJSEACEpCABCQwdwgoAM8drv5WCUhAAhJoEQIElD7++OOw4IILtgm6//M//xPP/R0zZkys/D3//PPD7373u7DtttvGFtADBw4MnA9s8KlFBtHbkIAEJCABCUhAAhLIlgDJljfccEM833fNNdcMQ4YMCffcc0945ZVXwk9+8pOwzTbbhHHjxoU99tgjHHDAAeG73/2uVcDZjrY3LgEJSEACEpCABCTQKgQUgFtlJLwPCUhAAhLoUQKffPJJrDA466yzogC83nrrhdNPPz0stthi4dZbbw0nnXRS2GKLLcJNN90Uhg8fHg4//PCw7LLLxgoE/vu//uu/wqGHHtqj9+Qvk4AEJCABCUhAAhKQQNkI/O1vfwv77LNPOOWUU8JXvvKVKO5Onjw5HHvsseGuu+6KXXmGDRsWzj333CgU/+IXv4iVwV4SkIAEik6ADmR33HFH+P73vx/69etX9Mf1+SQgAQlIoMEEFIAbDNyvk4AEWocALciuueaamGm+8MILt86NNeFOqHa94oorwte//vWw9NJLN+EOev4rf/vb38bzfPfbb7+AGEx754033jgGmv71r3+F3XffPQaeqDpYf/314znAXB988EE48MADw0orrRT/XeZr2rRp4b777guvvfZa2GGHHUpfiaHPaJ8NRfQZszvX8S8kkvAe2WijjWb31xTi5/QZHYdRn6HPqDWx9RntVPQZ5fEZJGRS7XvqqaeGBRZYIDD2f/7zn8M555wTJk6cGBMz/9//+3/hn//8Z9hrr73if9MSunfv3oV4P87JQ+gz9Bn17Md1RjHWGZyBTsyCZPXNN998TtxF/Fl9hj5jjo3IXyABCRSKgAJwoYbTh5GABLpLgDZkl19+eRT/fvazn0VhsMwXm4699947Vr7utttuWaJgTF9//fUYXKLK94ILLgijR48Oq6yySjzj99prrw0nn3xybPe89tprx/PFEIWxgW9+85tR3ORz9957bzjiiCOiXay++upZsuipm37vvffCIYccEsaPHx8uvvjisOSSS/bUr87u9+gzOg5ZEXxGTxnhG2+8EYPVSyyxRPQpn/nMZ3rqV2f3e/QZ7UOmz9Bn1JvA+ox2MvqMcvgMOvGQgIkowVqcJDLW36y5OXpl1113jYmYJGEOGjQokMSJUEwi51prrZXdu7Cnb1ifoc+oZVOuM4qzzqADGe3xEfQ5qmrRRRedIzeiz9BnzJEB+cMSkEDhCCgAF25IfSAJSKC7BCZNmhQDEIMHDy59ZSObDoRTql5TJWx3ObbC5zjHF8EXcffTTz+Nt0RbZ8745TxfrhRk/Oijj2K1wXzzzReDUVTujRo1KtrBSy+9FM8jO+GEE+JZZIjCZb/+8Y9/hP79+4fPfvazZUcR9BntJpC7z+hpY3766afDcsstF6uacrymTJkSfWdPtJ3TZ7RbgD5Dn1HPH+TuM3rSz+kziuMz2FeRYEv3GNbfCLtU8rK3YJ1+8803R0GXpMxvfOMbsd3p4osvHt56663wve99L2y//fbhW9/6VnjnnXfiWv1rX/taWGONNXrS3LL9XfqM9qHTZxTHZ/TkhMx9b/LUU0+FPffcMybl98QZ6PoMfUZPzi9/lwQkkDcBBeC8x8+7l0BpCBBQuPrqq8Of/vSnKNQRHBgxYkS3BDqyY5944onw6KOPhl122SX7VmJkz48dOzZcd911cfy33HLLsNlmm4X555+/W/ZAZumNN94YWSy44ILd+plW/RDt4959993wwAMPxLPCaBVHxuxPf/rT8Je//CX+2corr9x2+3yOTdUxxxwTbSi1R+KsYIJPG264YeTy+c9/vlu21WpcGFueHfvgGWinx3lq3bkSC6oYCdblfukz2kcwjS2VNFTJUxn/gx/8oLQ+46GHHgq//vWvo6C/6aabxtb3Cy20ULdMnrbxV111VewiMHTo0G79TCt/CJ9BldUf//jHeJs777xz+NGPftQtIbuIPuPCCy+M71aE/BNPPDG+E7qTCOQ6o6OVF22dgZhF+9pnn302JofRJaS7R4cU0WewZvrrX/8ahbnvfOc73T6ntYg+w71J+9x/8cUXo6DLupu92rhx48KDDz4YK3xZc/z973+PgvCyyy4bfvzjH8f1afKvb775ZlybcDwL7+Scr9TWXJ8xYxTdm7Rbs3uTjnsT4xkzeOAzSEL/97//HW655ZbYGWFWzkAv4jrDeEbOb0HvXQISaEUCCsCtOCrekwQk0IEAoh1nsVJdhej72GOPhb/97W9tAYWuzoYi4EQg94477gi//OUvY0vgXC82Boceemh44YUXwn//93+HCRMmhNtvvz2sueaa8cwYWh93dhGkTq2Pi9D6mhZxPA/t4ggwfeUrX4mPTxCKSgIYIWYkG6FSmNZzjzzySOFaGv/f//1fDLz913/9V/jCF74QbrvttljlTOvmZZZZpkuTT2eucQZ07m1s9Rntw43Nn3feeVG05Ewpgk/4DOYFc6QrcatIPoMACUkRPP8WW2wRIf3hD3+IfpPuASuuuGKX84R3D+fGb7311uGoo44K8847b5c/06ofYJ4ccMABsQMCPPAhVAHvuOOO0Xd0dRXJZ/BuhQVtSqlOe/jhh8PLL78cLrnkkm4dBeA6o91aiuQz0vERrCGpROS6/vrrY+UiHUS6M0+K4jNgccMNN8QWlaw5hwwZEjum0D2GVr7d6ZpSJJ/hOqN9ziPwcZYvCWYIGWndzfrjyiuvjElGvHt5zzCXEDh4566zzjpt4gdC+mWXXdbtNWtX76dm/b0+oyN59ybtPPQZ7SyMZ7SzIJZz/PHHRx/Kfv1f//pXTEonWaa7Z6AXZZ0BFX1Gs95efq8EJFB0AgrARR9hn08CmRNIwSKqMqkyoIVYEjSoZkOoQtTo6iKznBaXiGO5XinATMUrImY6Z5INJeInHLoTkCxSS0paxBG0RxBH3KfqlSudiUT7uOoAPp+lwoBg5f777591RXiqOqMq6ZlnnokB2TRP0gZq/fXX7/YGsgitovQZMzwcYictFhdZZJF4lh4+gzOck/+85pprws9//vNuJcQUwWckUequu+4K5557btt51pWBBvxFV1V98HvuueeiWNwd8adV3ze8E0kA2GGHHWI3hK4SAeo9R+4+A+HizjvvDBwNwDEBvBMY1yQIUxl+xhlndKtbhuuMdivJ3Wew3iI5hOMPaGdLxS+JVUncIVhLYg0V4l1dRfEZBJj32WefcMopp8RkO3wG7xnWnfjV7iZL5O4zGG/XGR2tnoQZEhBJIKI6nCNY0kVLVkQMRA3OtWQOsW6nOphKX7r28N+sY6mYTaJwV/Oq1f5en9E+Iu5NZrZOfUY7E+MZM7Og+vfMM8+MexP4kCBDp6LunoGe+zpDn9FqbzTvRwISKCIBBeAijqrPJIECEaDSgoxwAksIGSwQCR4h/D755JPhsMMOC1tttVWbiMeimTbR77//freqEXJCRTUSwiWVFilAQjXfpZdeGgMu3/zmN2NQZcCAAfGxyMKnDTLnyRSh9XW9sbr77rvb2jrvtNNObR8je/aHP/xhoKUx4lc62xIbuuKKK2IywHrrrZflmceVLJgjVFZwfjMCFmepcXUmgk+cODH87ne/C+uuu24h2thW89BnhNgdADHrtddei1nk/JOuN954I+y1115htdVW65A0UmSfQbIIz0zl3nbbbRdRIF7gCzgrnIA1Z3+n+cPfw4759e1vf7vDn+f03qh3ryTC0JKTyiw6a5AgRecE2s4RjKcNPO+UdLRAUX0GwgXVaiRU4T8R+dLFu2W//faL3TUqE81cZxR/nYFoRaUr84E1JmvN1EmERIFDDjkkJg1UJ40U2WcgzlHti8+gRTrvCyqWYIB/YB1SeXxEUX0G/sG9Scc3S+quQ7JZtQDMJ+ncRHvnJGbw7uVztNvHn3KUDe/lnJN09RkdbcK9ycw83JvMYFKGeAZ+jXOqSRbtLMEysSCRqjKhLCVXEc+qTkIs6jpDn1GE3aXPIAEJtDIBBeBWHh3vTQIlI8DmmfaLnEubAm1kiyPoEqAnwEBGJMLVtttuG6teBw4cGFuapqB9qgjl3wQayKTM8eJZCTL27du3TbgkgILASaXr6quvHn7/+9/H815pjU12/Re/+MUo+iAAU8GUMmw525GfKcJ5lbXGMj0nZ4vR7rhyzOsF8HO0iXr3nILRCDqcF1TZ7jnNB2yCqh2CtlypVRTziJbiubax1Wd0bskpOYJECMS+yiAELRiPPvroGLxPrdOL4jPS2eB9+vSJFXxcBGJo3UzVK8ImZ3oi+HIh9JAMQtUiPjfNExghDtLqmbNxc7xIBCFYxBEIvFcJtH/2s58NyTc8/vjjsQU2QSiqtyovEoqwG36uKD6jegwrhQuSqRDD05Xmw/PPPx+rPV1nlGudQfLcnnvuGf0jbWsrK/7TfDj88MM7VNAXwWdg/x988EFMCqECns47rM0JUDMnSKhj3U0yIgI5a3ESjPgcP0eypuuMYu5NGH+OUGB/RcJQ5ZnxqbsOiaqVCWfYAnsT3r8cL0DHiaJeZfYZ1WPq3sR4BjZR1ngGcRf+IX5Fd656V/KbJFZVdz/An7BnIcZTmYRYlHWGPqOob0KfSwISaFUCCsCtOjLelwRKRICAApngVBcQZCIQn86zvfXWW9vOjbrppptilRYBt2WXXTYg/vDfZIwjYqVr/PjxMWiFkJzbRbCeql2eC8GC1mipJRqtKsmgHzlyZAy80KLymGOOicFJAvSc8Un2PZsNhPEUdEEM4fcU+UpBF4JRleeaVreey5kDAVfOSCMhYvDgwTGIhliBqJfa7yHYfPe73+0g9NUSwdmQ044MsbirM7Rb0W70Ge2jwvx+6KGHYqswBMxNN900tlXEB6aKFNqDVydH1KtiI1Cbs8+gpTN+ET+KmJvOpuR5qeaEC8IGVa4HHXRQPNeTKlcq2RDEaYudzgKmwg8/yzsGcSO3C5EXgZ8zGJO4y/m2/BmiL+9KWs4hEH/pS1+K75JVV1018iDZKiVf8T4pgs9A9Kfim3HlfHgSARD705nxtdrl13u3uM4ozjoD+2f9xHEaBGp5h1IJjh+84IIL4vypbpefEgfwG/jWlHiVu8+g2ogOO7xP8Bl0P8CfMk9gcfPNN8czsjlegG4KtP0lMYKOK6y9tt9++zaBrwg+w71J+1uPPQit0KkCx38i9lPBS5IUY89Fu3T2IdXrjSQA042I9UnuFyywjb/+9a9hjTXWiEevsG7A5svmM9ybtFuze5N2FmWPZ9TrtFTt+95+++3YnYjq3+pEXaqAiQeRoFnpU3NfZ+gzcn8Dev8SkECuBBSAcx0571sCBSJAsIBscoLzbJ4IPm288cax2oAzo8gmZxFMIJ8AbQrEE3w48MADY+tb/l2Ei0xQNgKIEsOGDYvZoyyUWfjTyhgm8KKij8qUVKnGs1O9RFYon+3qHMtWZ8UzE0giYI/4QDUBrQXriTAp6JIE8MpsW4JVXCQNzO45l83mRWAaG6faG9GXanAqkKi8YcPIRVVOdTCaP08iIAErKupzFsHTOOgzZpDAL9J2k4qcLbbYIv4Z51Yi7iHgEZCsJ2Dx2ZQ4QFC3CFU5iBC0vV5hhRXCV7/61XDjjTfGCjWOECB5iMAsCTUEa5lPVMKmi0QJqvyool9++eWbPeXn+PvTGba8IxC28X8PPvhg9Bm8YyoTZaq/jMAd7x4EYCpfEc1b/ULsvuiii+K7s7KNM/cNC5LEeL8iXCBGMGfomoEAjsDP+6bWmfGV7xZsIyUHtDqPzu6vTOsMbJl1RHpfViY88Xc33HBD7ACw5pprRvH3nnvuiQkBiJ6ImdhOrXb58E2JA1Tm4HdyTKaqtBNsnfPRH3nkkbjmIgmR/2e9ib+AIX+OL/nxj38c16hpTcX51yQosl4vgsAHF9cZ7daROkbwbiRxipb52Av7NboRJd+Yjl753Oc+Fzts8Ll0bvbPfvazDglWOfrQej6DfUZKNmPfWhaf4d6koxXrM9p5lGmdUc+XpU5L7MfqnW2OHz3ttNPCbbfd1uZH0+9LSez4WI6d6Gzdnos/1WfkMlLepwQkUEQCCsBFHFWfSQItToAN9Ouvvx6zyBEqCMoTOFpllVXaAgWIWSyY11577RjUJcjA5pqKHQJO/A4C+wgXBBVoiZzrRWUa5xpTsUwlH+14UxUn1WxUWKQAI+06aaOGuIFYkQRgMk0JQPLnOWwQECOpMGHcqwVJgqo888orrxwrXanUS8JFakdaa6y7m22bm51QqUswicoJhCtEcDaMCDMkTjA3sI/URmqbbbaZKRiNfZEgQOCu8ozTXFjoM2YeKZjgG++6664YpE+tz5PPQNRC0MKv8PcIHdUCVgr4M88QznIUMMiEp8KZCxGCyl/apfEsSQTF5nmnEJxmLg0aNKitCpafo+qNn0HoJMmmstVrq80RkqTohoFQxTuxnjhLxSICLu/RlBAEHxKtCFBXtqWjmpUAP8IpdnXnnXdGUQzhuLLtXKuxqLyf9GysGRCski2nBBhsPQkS/Nyzzz4bxXDWHbTHJ6Gs1pnxfJZ3C352t912y/YohTKuMxg77Jmg/IUXXhjFJ5JD0kUCDEFVxEw6z7C2ZH4xZ3hf8m+q4vl5Em34HZVBXH431cGwxTZa2W/Um7tUOb/00ksx0RBfwroCH8j7JK0zqPJMx0uw7iSoXRnQ5nfQnYTzLSuroVvZX9S6N9cZ9UeMoD1JNCQGff7zn48fZB3PmpIqWJIl0rsztSdlbU/CDe9h3lf4X9anuSZi8swkQeyzzz7xnYFv4FnSWZ2sxUg2Yz9aZJ+RrMS9yYz3i/GMdr9R1nVGPc9Zr9NS9edTMtlqq63WYZ3KHGMtTrIiyTS5rjP0GbmthrxfCUigqAQUgIs6sj6XBFqUQKqmIXiUWlJSmVXZtrh6wUxQjcACQe9Ro0ZFUZCAVRECCikTEmEiXbSopMVeCl5WVibBitZ7nEnJhoCqWMQLAi60D0qt+lp0+Ntuq1ZVIsEkKljZTBNQpK0cQXxshiAr5+MQhO2suoSgS6oySEGqVmfR1f1df/31MbBKYImz9Qg4IOgiSDz55JPhsMMOC1tttVUUhutVsXX1Ha389/qM2qODYIeYSRvO7bbbLn6IQCT+A3+KryDgivhZ1OQIkh4Q8RC904WfqKxmrm6Bjs/lZxBFCU5zkXlPC9d09ECrzoc0F0j8IAhNUghBoeqr+rzOfv36tQXrSQxA/KSTAO9V/Mnxxx8fW3kijmFD7777bgw6kRSQU+tr5kQ6szQxwVeSaIS/TO/V9He8NxE1EL14fxb1zPiyrjPSOCPq8k/lXGEuIfxiMySHMEfSlaodaYV+xhlnxD9GKCbZhKSa3DuspOdMHSSuueaatmdnLVHJo/rdkdiQmMdaDJGP/8anpONKWtV/dnZfrjM6H7XKDhl0omHMScDlHcoaA0E0JUikqjWSsbAR5gtHU/DuyVn8hRA2TvIy6wwScNmrsG/BL0ycODHuUdiXdVf4yXGupHt2bzKj3bfxjBkWUfZ1RpoX+AS6jlDVi6/A/5GgWL03qZ77aW9ClwWOXuD3kLTGO5nEzRwTdKufsew+I2d/771LQALFIKAAXIxx9Ckk0PIEWMgSVGaBSyUB1VYEjn7605/Gii3+jIrPdPG5vffeOwqaBPNT1RNnLiGWEqwl+I3Il2NAARZUXBx88MFRvNlggw2iCEFFF8+80047tbFILdVoAU1gjqDkE088EYPW/BtuVAxTwZJLBUqqPKysSkztaEkMYJwRsNLV3bN8awV6W35yVNwgz4l4Q9Vm2uzRtjmdxQk3gg2/+93vwrbbbhuFLFpkY0vpHL56VWw5ceBe9RntI5ZY9OnTJ/Tv3z/+Be056QZAxT+dEQg4IPhyId7hDzgTmHNwCVTWq0jJzS64X4QLAqycjcX5ewRLqEIiMYZ5QVJEZQUo7xuqXlMLdJJNEATpuECrSnwwla6VLfVbkQsBZsRMzuvlGTt799EKnHcG1UgE73mvkCyAz8B/IHanCkeErTvuuCMmVtGVY7PNNms7R74VOXR2T4wtghZzg8Ab7xWq1Cor19LP8x7m73hmRHDePdW2ktvzV95v2dcZlSzSGhKb2GijjeLRCIw1781ac+mPf/xjbBOf1iLVa9Kc7YJ1BP6Tc48fffTR6Ed5x1DxDyc6S1R2Cql+d+B/4ULSCJ/fcsstow9F4Mvtcp3RccTwnwi5dNVgPFlf0BmC+cJFogTrdtYazBvevaw/eS+RoJgSJKiUxQcfcMABbR2NcrMNukJMmTKlLamoOrGK52bPRjcq3qu0Rydhip+DRZF8hnuTmdfjxjNmMHGd0W4bqd0962viO6w1nnvuuRjrwpdUn41e7RPxvxxLgk+hUxHd0EjEzCW2U/k8+ozc3njerwQkUAYCCsBlGGWfUQItQIAAEkElFrRslGmdxZXa3pBFnio++XMCVIidnEXW1YK5BR5vlm6BqjXO70W8JpM+iRWpVSUZo4i7lQG4VJmUKpVm6Qtb9MOpfRjZ8gRiuRhzbKVaAObvOPeWIBPVb9WVXC36iN2+LYKoPDPVBQSZEO9SNeKtt94aqwo445UqeIRxAracw4fN8N8E6qhk4yKRABsiGEWyQK6XPmPGyFHdinhHogxibjpnjgA+WeFUPBJYoCIHMYtgAeNOVQoBfTLIObeUyi2CswikdA/I9SLoSlCEZ0S4Y24g3HZ2DnjqOEBSUWqvn8Pzp/asVCcTAEJ4IajEn+MfSA7iHOMBAwbUfZxUlcHPIQAToEYU3WGHHaIfxSbgWJQrJRIl4QEhA19ItTNCVfUFR34mdSFhHlEZzHEDOVd6us7oONJpfYU9sKbE5qkAxr9WtklPP5WOVMDHpiRE5sqXv/zltnbROc4ZfAfJL7Srxb55t6TkyzR3WFPwzCnBJFUz8rxURJOgVpTLdUb7SDL+HCWDaIGAyRqC+ZLWHNgDn2GvRsLMJptsEm0kJSbhO9nb4HtJVqs+HzgXm6GrEvfOMTUkBSFyp+5KVHzefPPN8d1JNybeqaxHUgImgjntsIviM9ybzGy1+ox2Jq4zOtoHlb74APxC5V6j+jivIlTz1vPn+oxc3nTepwQkUEYCCsBlHHWfWQJNIJDaxrFZqKzEIVuyXtvazs40bcIj9NhXprM7CaQRWEntW/mCWq2R+fPuVsD22E026BdVV5akMd99991j0L7ymjBhQqwo2HHHHTu0eG3Qrc7Vr4EDwjbBZjZPBJ823njjKFpQuQgPxB/sZf31129ry0qlAVVKK620Uvx3kS59RogCHwFZWvNyvveNN94YM8NpB04iAMFIkgY4G5rxRwxMV2XLRlqKFelKZwxyHlZl9V69Vte1Og7kwIMqXgLPCE8paSq1iUMU5mxFzuTEV9S6kn+gyplkgBR0IoBNq3DEdERRxE7Ons/xYmxJmknV2yl5DPECoY85gfiN/6xu38u7mDZ9L7/8cpxHqbo+Rw7V9+w6Y0anAJJmkt1Xr6/omoDtkwRQfdY1AVv8CwkmdJwp0pWS70iiSUdL8HzVcwcfk64iVTNWjmXZ1xnpSBGEXpIsWVck8T+1PKejQkq8xE/iWyuP7WFNQlcJEhd5j5CsSMJSdZJnDqJHWiuQfMwehE4r5557bjwfHmGHymb+nARMEkiGDRvWliiB+EOSKuv1zo6qycmXuDeZebTK7jMqibjO6GgfKYZBfKfWkSMkuVMMscoqq+TkBmbpXvUZs4TLD0tAAhJoKAEF4Ibi9sskUA4CBN3Gjh0bzxwkcEb7MLLEESRSW+fOWhyns9jYWBCkprqRwEJOZxGmkabagtakZM1ThYeIQ2AkCRVLL710bA1UGbwm2FDZGjn9rscffzz+HgTQVm9V2l1Lrz5rjzP6SAhgA1Fd+Z0EYFp/5x5cwbY565hKXSqREPIIHLEpTC2k2ChSmbT22mvHDSOiMAIw7X6ZT3yOwBvnsHHuMa1ei3aV0WcQdCUYy0VAkcpfKuQJniL4UV1DtQn2gUDMOcB0Vqis5KSChZ+hOpgkghzbh/H82DhCDO1YeUbOwsL3pYo0kiO6alea5gTvI86fovK1Uihv5TlTfY4ggg3HJeAX8BtUd3d21nmqzKLiGzvAhjirE9tA2CJxhD/L8RgFxGtECc6HRwBGwKMqjcq16s4itLmlSot1Bx1I0nxIVRkE9ivPjW5lm6h1b64z2qlUnr9H60WOGiGJAvvg73jXsr5AwGL9Rbt8hC/mVKqERQSi2wrrrdQ2Pjeb6Ox+U+Il6wl8SEou4WfqJV6SmIZYTMeWVVddNUufUY9JUdcZ1R0k6j0/70WqvulIlOZF+mz1ETQk8PIZ1qPrrLNOuP/+++PZliQiVQse2BlVtKxzWbe0auV44sQ7hTUTc5/35ZJLLhmTIvh/2p3z7iUpgmclCQ2fAQMufsfVV18dLrvssrh3qUyeyMl3uDfpOFrGMzq+W41nzODBfCcmQ2IUMSrOVpe7qQAAIABJREFUOGd9zj6DvTz/VK8piXew/iQhkxb6KdaVk3+oda/6jNxH0PuXgATKREABuEyj7bNKoAEEyJamPdjf//73+G20pkybZAJIbJz5u2pxL7U4rlWJ0YDbnitfQdUu4u6ll17a9vup8OQfgu4EEGjbW93WuV4V21y5yQb9UgIrBEc4y3bw4MFxYzRixIgYRETEJDhEkBZhNwWc0iYJUTiJogidqaVtg269x78mtaplXtBejouqi8qKimrhB8GCgBQtoEeNGhUZcl7nPffcEzeS22yzTaECsgl62XwGwXcCBAhT6SK4WhlIqPaVqSKUdp600ueiDTgByNRGvMeNuAG/kHlCMJUKzTRP8A+8QxCB650xWD13cm7jC+bKyjuqdfF/+EaEKcRsxMt6Am6qZkIkJ4mKAPyDDz4Yq4Gp0spR+IVJEm5JqqLNHu8X/owEs/S+qOwsQpUWwXvexyTU0J4P/8kZqCSppfaeDTDrHv8K1xntSJNYw7hiC0OHDg133nlnbGm75pprRnuvXl+99tprsUKchCy6sfBuRewhUYJqxyTw9PjANfkXViffJXGus648Tb7lufb1RV1n1OogUQtiemfSCaFaAObzdIxgLYEPRbRgvU7SBBeVsKxROJc+x/cJAh/JUFQ5p4tEMxLskkBT7TPS3KHlNWsSkkz479x9hnuTjrPDeEY7D9cZ7Sxq+Yy0N8EHkmBJ8mV1x5nUyY3YD+esF6GziD5jri1L/MUSkIAE5goBBeC5gtVfKoFyEmAhSLCeSl3aZbHYReBksZyqKMrU4hhhk2oTgiNUmlA9gejHwp+gYmdCRXVr5JwtKp1BSXUBoi+BI8QbhC7aL2I31YkBqcUrgRVELSofcxc7yRh+9913o6BDII1NIs+HKEGVJ3+WKpCqhZ90nhgCMGcFI5KzeaQamgrAHANv3bXpMvgMfCT+gCqcNdZYI545R6b9UUcdFc/sTeeEw6xWO3iyzqnIeeihh6I4iJBBxVvOnQJSpSri3GqrrRY4C5s217RdZD6UpV1predMbffwBQjCnbWTo6IcIf3222+PghjCGO+jXK90DjJCHclm9dqKVleu0QqY1qW8f0lCw6Y4UoCW+jm0Jq03Xq4z2snAgopeEh6GDBlS18Sr11ckEJAwQJIaFz6XavElllgi12nSrfuul3hZPXeKUqnUGZQirjNmJRkqJRrRgahamEjt0M8888xY5YsPfuKJJ2InBd4pVL7ldvFehQ/JInSIYO3FGp3kKBICuuosAgPevySL8HmSs1h3UQ2Y2+XeZOYRM57RkYnrjBDnOckfHMVDdxDWGksttVRsf08Mg0QShODUUYL/T+30ocn+H/9ChxoSdNn753rsiD4jNy/v/UpAAhKYQUABWEuQgATmiEAKnHGWGuIeGbME6GlRypWCKgSdqdSpbsFXGaSjTRgXGeU5ClpsDgiyE1Dg+adMmRIrjVIwJQVjeEbOh6Higk0ErSkJPlRuFPgs1YBULuUcnE5ngCFUck4pyQGpSof2nYhWCFXVwTdECwRShFE2VFTx0WKJ4EqOtsGYE3QmqEQrW8Tv1Haxul1pGu8k/HAWWXXF/BxN2ib/cKXPGDhwYDxPjbaS9Vq8pwzj1LazSD6DoYAHPoAgKm19CRog3Hb23NV+Ndc5UWmKvBsQ6OiYwDmCtGkmuSGdBV5rPtSbO/hiAtQIozkGp6unaK22rLQHp5sE8yHnNt+z6o5SW2vOZyXojl2MHz8+dpfgfUFba45J4J1RxM4irjPqWwzvCIKzJNox/gRcadNIm1oqfKmYR8CiRf4hhxwS0hmnuXcJSERIBCLBgSMEWCvRHSAdwVKLGslEBLFZe9OJJq3b+ezTTz8d26lX/tmsztVmft51xgz63T27Ob1f8aVpf5LGDwF4zz33jILFyJEjmzmsPfLdrDXYe9x1113RT5BklpIvO9uT4TMq9289cjMt8Evcm8wYBOMZ7cboOqPjxEw+AyGcvQm+IPmM6g4S7ON4n7JvJ4mXGEbqaESnAI5eoDteznsTfUYLOG5vQQISkMBsEFAAng1o/ogEJDCDQDqPksAaggXBeLLBqXQlcMSVWlBWnmlbxBbHSdQkI5zqKgJxkyZNilUllS0Eq4MxnVWxFcHOOFuM6rNkE1SuEVgk+PLkk0/GykbarSH+IY5WVrTVa/GaK5fUNg4xh3PU0tmdnbVcrHceX6sySOcvpoqR6uQFfARiJxtnKvjYDNOSNlWD10t2KKLPqBzDVPGOqMWcSIJuveeu5Vdb1Sa6c1+pxTtZ9CQAUYHGPwRKqKpJV/V8wG9UtvotwjnYVBZxdikXYibv1noVv9gNFQW0mqs8x7M7zHP4DHZOsgMVu5w7SkIU7cCxEyqv6CqBeMUZwJUX56TTGp+LRCLOii7CWa6uM9pHGf9A5R4i7gYbbBBIJkprBs7x5GIdVnkRdCXxDBG4u8JYq8wTgsy///3vA5XsX/va12a6LYSr/fffP7a7Zv1NMg1CMD60syMi6lW+tspz17oP1xndH51Z2WNUvl/TWelFPQ87JaciwlTvWWn/zPypPss3N5/RXSspw96kKxbGM9oJuc6obS31fAaffv755+O5v+lYFtakdPUiGS2tT2mTj29h75v7pc/IfQS9fwlIoKwEFIDLOvI+twTmgABBNQJv/JuFLUGnPn36xApHMqlpSVkZjE6LZqr8CMYi8vDZdJ5rEsLm4Jaa9qME6wnCc+7gr3/965g5v+SSS7ZtBmhfXNm+tdZZYwRdyK6nSpoq2Va+2Bgi5hOEp01tV5WHBN2pzOJcMX6WzRDtkmixSICJoC1Z11SZVItd2AlCMUFPNlKc95jLRYCSFr4EZbnvr371q7FdXmoNxTyhxWS66rVcRPi54oorYjUPZ3jWq5JtFS71xGx8BQE1kkVgk1q3YhNXXnllbJOe2mfVe5ai+AwqGGlnzAaaQD4JI6k7AEJVV60HEx+YkmBBwIGM9Bwv/CFVOFT8EoRlXlCxlqpbeS6qjlIr61pCaJo7tM7urCVwq/NJvpV3CM/EhWDFO5MKgrfffjserUBb2nQ+4ay0+Gz156++PxKE6CaCqMf6IlUr7rzzznHucLwC6xBaObPeQPyHF+8LWpWmdwZJJryjOW4g10rPsq0zOrNVBN8UWOV9SKcVEg8RdpkbdKPBhyLs8M5cd911w/LLLx8T8qiYx144mgTfQ+LEl7/85fi5rtYyzZ4/9VrBk1CH0MvRGsOHD2/rJJOqmznbNInetZ4hJRORiMWc4liKVr9cZ8zaCHU3kTC9X3kHkXxEYgX2lfvZtvjPsWPHxj0rHZlYY3CRPEaCRPWetR4vfAbrFPayJCS1us+oZSVl3ZvUmzHGM9rJuM5oZ8Hamr1Jd31GvSRNupCQ+EzHN9YhOXZ002fM2vvWT0tAAhJoZQIKwK08Ot6bBFqUAKIWgTQELTKk02a6qzNtTznllLZAFBtp/kE4zfmaMGFCFMBpM8j5lKldaXeqOmn5TFCaICbBSYLXrR5QIFiIKHvbbbfFIOsKK6wQx5GzaQkyIvCRBctzEYBF6ELY22KLLeJnCFDS7poqPwL6/DfiJgFZLn4vwczdd9898qiVPNDq9sJzIVrRyjZdzBf+qXXecfpMUdqV1hKzU1s9Egeo8sYO0lXrTNtaY1wEn4GYhb+gzSIXAQHmDUkw9SreiyzyJVEPgY7kl5QgBJuuzqdEOKfKk/MpEQSp+mv1BIl6vitVQJMgQ0tWBE2CcSRJ0S2AIDVVrfhTfCXt5dLRAslujjjiiCj+FOGig8A+++wTu0PwLuBdQoUFlROsOzq7/vjHP8ZELJKOcj7ruPIZy7bOqDe+qTKJNozHH398FGFgg9jZ1dmbBGIPOuigmCjA+iTHq5YwRRIQ6yiq4attvrtn+eJr8J05taR0nVHbgusJF9UddurZf+LKnoQEVpKwNtlkkywSA2o9E8cSkRhGFwku9hW8Z+nMlKrYsPvKtted7d9y9BuVa+0y701qjZ3xjHYqrjNmdK0jyb06EbMrnwHFInaqKns8I2d/771LQAISqEVAAVi7kIAEZplAqkSgIg+Ri7N/01WvRVbaaFOBgxBM0L4oV6rqpDqLwGIScTur6iQYQ2VnbpWtjFmlKMs5OJw5R1UvwSLaaHEOcmrpi9BFAJ8AIyLG+uuv3ybSfPDBB1E0p9KAf9e6CMRQWU2bzwMOOCBm0bb6RXCaShqqWhEgqBhg8wgngk71Wi52Vwht9efn/hD0KoWqSp9RLQDzeaqXSBzorFIph+fu7B6ZA3QDWHPNNaPYydxA5ML+qehE2Cpb60F4pfmA6Elr3yTwdTYfsC9ED/zo2muvnbtpxIpnzuvk7Nok4uL7aAXNOwVxm7lB8Bqhl0DdueeeG1u9Mrd4p+JPqaBO1dI5QznrrLPiu6TSHngeqj1JIknrB9YViMVUf/PepdoXPrS8hWerJ1TNyhiVbZ1Ri83LL78cjxDAT1auO5kr+FfsAiGT/8cWPve5z8XuIvwd72C6kTCPlllmmVlB3zKfrVVllBKEYFMr6eHmm28Op59+epZrza7Au85oJ9SVcNHdZIBa67euxqFV/x4mp512WvQJ7M9YU7AuxR+kIwG6SjSr7LjRqs/Z3ftybzIzKeMZHZmUeZ2REsw4XoTkUvYkrLWJPbAvoWMIMazOkrV5J7FuZd+/yiqrdHdqtuzn9BktOzTemAQkIIHZIqAAPFvY/CEJlINAavtCmyxakyLeIVyQEU5LGwKs/Fll1VatFseJFoIHLX9zDVC/9tpr4aqrropnxw0ZMiR897vfjdXPVJ9QtUXlKhXRtIBOV3WAKv051SgEIwhO5nZVZsezMSKoSqtOnjttoGg7SFs1+CDSUDWcqtgIyvM72FgQrKfKLeezO7F5RG9sg/FEpPjGN77RVqGXArSMM1nF2D8CMQkUBGyxpXQhdHNRIZ2zeFFLvEvVSyQEpEr59NxssvfYY48OAlhu86LW/dI+DOEfkYqqZ4KwzJX+/fvHj6dAQqroTH6VZIrKdsbY2BNPPBEDCjlVaVUyofU1iSK0YuQdQgt02q/iC5gPtALHZ1QGTepVReNzaR2/1FJLZT1PEh/abDInsAPOJ+XZqtvlpzbftZjwrsZf5OwzKm0FAZiW8Qh9+BLa09IdgrbQtAsnwYgjE3jf8lk6UXBR7UWVJyy7qhRuVf/iOqP+yCBy8v6gDfjGG28c7YGKb/woFYt0UmDe0GaR9SnziCQs/DAVsohBOR85AplaQl5KvCQpJHUGSBR593C2PG3R8S1FulxnzBjN7goX9fYj1TaBQMranCSc3M5OZ86zZ6UVPEkivBNYc6W9Vko44/3BHi7t31h78/6t3JPxXibJKsd9GmPq3qTdso1ndJzlrjNmfhOyx2LdwBoiJZilrmckjpFoSYJmZz6DOcd7iWTNHC99Ro6j5j1LQAIS6D4BBeDus/KTEigVAQIAtO5F2KJ9L9cf/vCHMGjQoNjelnPU2GSTEUmmY6WA193zpnIBikBBSyBEXqr3EOzuueeeKIJTcbX99tvHM7I4x5fAZGXlUY5VnYw9rYxSUL3WOKWKboIsMKgU9FKAMrVohd+xxx4bW0CPGjUqtvF86aWXIkOybKnWylW4SIE3qlpToJlANHODat90VVfGF7FVVLWdVAtV/D1cEL6rEyWSALzLLrvE806LcBF4p1ottSXGX+BLqQxPSTDV/gGRr55fzZkJ9k+VPyIMgRUqvv/yl79En0kSCeLwXnvtFd8r+Iok3qXzKfG/OXZLqB4zgpD4vkceeSQmeXzpS1+Kz5pEmqOPPjq8//778R37xS9+MSYBkETDWbfMG4LyVAOTUHP//ffHasbKhKNWs5F0PAC+ngQg7r3yQpjDd3JeOlW8JJhxZnqaOwh+6YIHZy8SuORsNpIG+H844GvoDsH7patWwK3GKN1P2dYZjD2+kHPQSXipvLAbEkWoxOHacsstw2abbRbPgkak4Z90EWhF9ESkIUlg5ZVXjvOHJDvWrCRgkXzD+zjXpIBqm61X+UqSZWUrW36OuYSfhcnIkSNb1fxn+77Kvs4AXHeFC9Yb1R0k6oGvl3w12wPVgB9EsGY9wVE0rLFYc3E+OHtUhFyuWmuKel15GnDLc+0r3Ju0ozWe0c6ibOsMnhzBlrVDV+fvEqPg/Zn2GvwcMS72K8S+SBJh70oHEX3G3jH2gyBehnjGXHPU/mIJSEACDSagANxg4H6dBHIgwMaR4CpVN1QNpAAzizyqa2jBSAAutdWqbpGV2tQRtCbom2v2dBorzgii1TFZ5Outt14UKwlQkiVKC2z+TSCa6otaQgWBFNqVIiBXioKtaAuMLWPG5qY6G776flOrKM40rT5TrzpAmYQAgv0IxARsEfuoxslR/CWgwDNyhjUtqtk0Mk84p5JWxgS0afebNpy1KuMRdKh+puox56okKi6uvvrqWAmOuM+GEJEPsav6vOiUHEBrTsR/+KXzTxMLBKBcL56FqhECBVQwckYlohZ/DgsEDYILiBTpqg60wpN2hQhilVXAuTIhCIsQzrzYdttt43sD26AamAACiUbYDP/Pf6dW6el5aTkPD6p1OAc31wtxhudD2KICnJbNVL2nlpScEY6YiTDMu4J3TUoewFfQYYCOAXTRyOHMzrSOQKSm1Tn+nvnOVS8Iybzh/UNSEElGtMCGFT4htX0uareAMq0zUqcDEl5YW+Hr0oWIw5wgkZD3KONNIiLJd7Qy5mdIuEPgJaFkscUWa5snzJHUWYN5kvtVL0EiVWhWtoKvTLykQh6xO4lA2FZulZzVY+c6o741z4pw0V1hN7VPXnTRRWOCJwJKq17ME/ab/Pvjjz8O7Em4X3wBawzW2LRzrVxTkHDGvo0OVlzs39jzsvflmXO93Jt0HDnjGR15lGmdwZOndyDJpdXdMarnOPt3Yh8km7FXJVmGKx2xQvcRunuxL9NnnBjPVU/J3EWJZ+Tq971vCUhAAt0loADcXVJ+TgIlIsB5hATrqWZN5xGmx68OHlDZQ+CawNzmm2/eRolFN8JeCmDnio/nQPglGE07ysqzi1MVLC1ZEQCp3KpVxYbYQcC7q+zTVmHU3cxWqgnqtb5OlY1U9qVzc1rl+XriPgi8EmR6/PHHY2VjqoCubI9drzKeOYVgjm0hDCdRpCfuq9G/o1ZlJz6i8gzoykAbcwDhnA00QbZ0bnQRqsET++uvvz4GHRGtaH+eEmDqZUmnihS48Hkq7/EtVEvm7j9hQpIM51ASKCCLPl3VSRHMA8SglHXPWVtczCkY0fo31ytVJjG2+A2qkahuRbxK858AColCqc1cSoyBE1XRXNVn4rYyD3w/6wiqnEmGqUz0wUcgCvOsBOb5OwLXPCfVvdW+s/I5qRbGfxCwz/nogMpnKts6A1tn/H75y192SH5KPgFxl/VWmhu8Z3insMas7BBQyZA1B2s1bKneZ1p5vlTeW3cSJDjjmAQSKh5JjuHi/cFalHPlN9hgg5iMhFhOm/RWTz7sbGxcZ8ygk9rYXnvttTEBIh2jgPg/K8JFLh0kujtfEbXYh5L0wDqDrhlc6fiV6jUFf4cP4v1DghKt0XNIquoOD/cmHSkZz2jnUbZ1Bk9eHYtgT0VSYWfxmLRep6sXeznWIWk9y7qdpH/ep/qM3WOMsCjxjO74Vz8jAQlIIHcCCsC5j6D3L4E5JMCGgAUti2Sq0siaTpUEtOerDhrxeYLQ6bwkPk8GNWcE515hQNCNhT9Z5Ig3CBBp84CIUx3EBj3nzyEAUtlKm0GCCrWq2OZwmBr646mC+4orruiy7WpnYnF3Kw0a+nA9+GWpAprqRDZASeCodUYfXzsrXHvwNufar6IyE3GXyj6qXNlYp2xrgmoEGcmkrm5pnOYULYBp98w823TTTWPr1hyrwasBp6AjfpRqX9qFpauef0gsN9lkkyhu5Sr8Ilzz3AROEDcZT5KDaNtb2fo68SCBApGQanBspbpV+lwz3gb8YsQskoIQvUkKIGhP4CgJ29wC84WKJdpVVgqgCMEbbbRR/DPEULhQIZ9TpwDu/eCDD46iBTaAX6R6k5a9CFKsIZJN8Bkq5kkWItDGO5TqLN7FBOmp/KaanuppOHDsAj43l6SqSnNznRHCvffeG8cvnXmNLSDapDN+qQJPa08qP0kiYY2FHSB4EpC95pprYscNqnIQw/hd/B7mWM5dJLCV7iRIDBs2LIrkzJvUljKtPTiGguQq5hvvlJwrGl1nzPAelW1sGVuOEmANhX/89re/HT9TNuEi+VXeo8wF1lf4inR+J39fb02REnh5H8OwMrm3AcuDufoVZd2bGM9oNyvXGe0sUiyCvRhrStbUxGvqXfgQ1ut03EkJvLyHWJdzEfdiTZt7d7vK5y+rz5irjthfLgEJSKAFCSgAt+CgeEsSaAQBNgec33r88ceHf/zjH/EraT3JopbgfWpjWylspftik02wLZ2TQiUC1Wt8tjK43Yjn6KnvqGzPye/s27dvDF6TYU9wgHPUqoP3fC6J5WSfkwlJUIEgNq1OObMw16u7Z7p0dkZn+jvaAnPOX47B+lRxgYhJksP6668fxU4Cq51VQFe3wE52QKCanyvCxhFR67LLLms7Xy21P0b4ffLJJ2PCxFZbbRWrMAjap0p5zuosQnIAQhVtixGlsIdUjYN4S0UKbY9TdVYStqu7BsCCC3YEJminn+M5lcnvXXnllfGIAKp16SCBmI1QQ5v0ajGc505Z9VTg0PYV0RT/+eUvf7mt3X6OPhRRl3crbWh5LuYK84LqPARhRBvshraV8CKAT6VBev7EkWdfe+21Y6eFnMTfNGapcpPAG+IEyWO0tqZCk2claI/Ah+CHKEiVJ90UmEO0yOYiwYxEq7RGgScJIzkmSbjOmGEZKQmIFoLYAe2dsXFaQ+NHqQymuvv3v/99PLuWVs/YAWsqKtzojsD8wY4QO/E3iMNU1xfh3drdBIkkjqZWtqnDBnOENXpXLS9z8K1lX2ek9QHV3fjIdCwPa1PWDCTOpbV10YULfAX7VpJTqepFCGfep/N+v/e978U1Or6is+NXkt3jj3lH8/O5Xe5N2kfMeEZH63Wd0c6DOATrCJIK2YfRDr4yQaTWvCcORlcqhGKOdiKRk/UJbaR33HHH+CPGM0JMvCtKPCM3/+/9SkACEphdAgrAs0vOn5NA5gQIzJLNSMAVcY42SWyqaSXH+ZynnXZaDDakyoLKx+Wctd/85jcdsiNzxlHZnhMeBAN4Rtp1EkAj4IC4Xd3mmmdGGN5tt93i5iKHYBtBAyoHCMhXC03pnF6ECqoN2CxNmTJlpjM5q8e6u2JxbjZSWXGxxRZbxNv/wx/+EAUcgtJkENergE4B7pwq49koc4Z1EqS6qsal4p9zf8mS5mdJkEAQJfmBeURgDXGHgDzZxZWt4vk8dsbGPCWS5GQftVpSUo2z5557RtGXDPHq6qz0fEWqcuWZUuUqIvDRRx8dx5t5QlCO87LwkVTpIQgToK20q3SeK2e+pjbqOdlBZ/fK+wLfiB2kJAgSA9K1/PLLxzat+ApEDoLWiF9wQ9Siapp3MfOoq7nYiswI0DO38QtUg1eedc45i7QFR/in0gI7IWEC26GKETuhypekKt5ZBJq4SJjIMfDGvZdpndGVPZIgRLtmfCZrK3wm44qgRfLhyJEjoxgMMxIjaBPO31ef8cvcwc5Yy9DWsVUvfCMCHmvt1J623r2SPNLdBAnWItUdNtL5wLBrxa48rjNm3UrTe3K77bYL/FPvKqpwkfxnrbPBSQpBFEcIr54LiVPl+dgkieT6DknPU7a9SVczxnhGOyHXGTNbC/tP1hbEuDbeeOOYmNqZD0h7NHwKaxGOJSHpkKKAHJNF0j6NONXtt98eyhDP6Mpn+PcSkIAEykpAAbisI+9zl5oAwWja1rKwrVXhCxyCbwRhyXikPWc6iy1tLvjZImykeVYC0whZtSp8+ftU6fnYY4/Fz9Aqmyu1uyWo34qBtlpGjjBDQJUqO4Kq6UrPct1118VMV8RNgrOIFwQsqVxL1Yq1fm8RWl9XPhc8ECkefPDBtooL/h5B56CDDooiKRU2VH5yliHCabWQSZUrSRbwzOH8vSTK3nbbbW1n0aakAFo6v/766zE4j8+gmvfWW2+NiQ9sJm+66aZoMzwvnQSYM/w3G+jKys5VVlklVm2w+a5VvZSDY8Y3IlbBArGbSkREKsRv5hZMEK74HMIn4malr4Qpn8GG+HyuAYU0VnfccUecI/jRynbXlb6FuURVH36HClAETYROxD9a+vKzubdtrbZdfCKCFQkSiLgEbZ944okoVpFcRBVjCsxUzpUc5kB37hEfwLgiYvN+3GGHHdoSAHiXIvjjKxACaWebRO50Zh9zhxbxRbnKtM7oasxYW3CWM2J/ZQvjdN41c4c1Kgk1lf6RCke6a5CYmFO3GWyaBCgqmVlP026W5KgLL7wwsObiGamOJ4mQeTArCRKIyySkbbnllrFzAlcrd9hwndHV7Jj571NrdNZerC2qL+YRnZyYP3vvvXdcdxVFuKjcg2E7lftRzrcm2ZB1JZ2a6BqB36CTCnuX1NY5Hb9Cxw26TeTcJaCMe5POZozxjI50XGeEuK5grpMcRpIl6298QL0EkWr7ShXlJG2x12WtSpeNHLvOpFhV2eIZs/6W9SckIAEJlIOAAnA5xtmnlEAHAl0FE/gwgQQC+1QiUKlEi0o217TyJMhPpjlVPblfVFscddRRUcytDBhUPhd/x9lyhxxySBTByMCnrTGBOwIQtOvLQeDjmdL5pGyMEGNSEJXnQNCqrmROLTyPOOKImoGnxKkora/T8yQRgqrF6oBbdXCVKl/OwiVZgvmSKqsRBdlI5lRtUCnKYu8EqBE2EW1J/iB7mIAbgUjajCHSIGwRVKP1Xtog4ys4G3sPIaRRAAAgAElEQVSllVaK/651wQZ/wtyiAqyzBINW8jOIEFQvIkJQgZUufCZBfNqa8ncEIesFHBB/sYscKzurxwL/h4iThM7qv8d/UsGE2E03BfwnLdjIqqe1LwFdRPIcWaT2cjw7LZ+/9KUvtT0+iUHMoa4q3HkfM6f22WefsPnmm7eSqc/SvTCfeT8ynwmws27AxlPwnTNcCU4SrE9zBTGPpKr0/sRnXn311bG1fK3uI7N0Qy304bKtM6rRs9545pln4rjzTkjrjlpJQOn9+tWvfjX60yQAk3xFIg1/Xt1JoIWGuu6tVB4LwRzgnYe94wvxFfgBEq2oip/TBAn8El18OPuX4DUdKVrpcp1RezTo+kDSEOvuIUOGxI5MJGCybieBgH0HXTYq15SMNUk0rMFZhyF8FEW4SJSefvrpuD+hawzzo/KqPm6luttM+iycWGPkKuKUfW9Sz38Zz2gnU4Z1RmcdJCq7zjDP6WA2dOjQ+F6llXM6ggdBuF68p5Xekz11L2WNZ/QUP3+PBCQggSIRUAAu0mj6LBKoIkDgFdGGDRKViikgm9qJ0dIGIafyQpigmoAzTxCzaN9J5iCbas4gRBCj4o+syNwuhKrnnnsu3jZBSAKLMCJQRnCSis5UlZWejXNgCDoQpCabHEGHADUX1X+07EToyemq1YK2nliRgvdUDhOQZxNVtCvNE1pEUYVIcDq1jDv11FNnEvfZgBKYRuhINlOUCujKLGkC1FTGE1xk3FOVOGe6IuQQmCTQyPwg8MhZbKmyk/bxJA1Q3clZjrleBBBIjmDuJ/9J8guBWmyjunr38ccfj4FKRM3NNtssZqLXqkjJkUdigR+tFHEIWFPdiwjK+fGVF34VO8LHEtDms7Rhe/vttyMf2ufnXvmL38DWCVLjF3g/Mg9SYBI7SUFrAlB0UyBZhMqEcePGRTvi73OuBq8+cw4bQAwnyIZokSogsYGUJJO6icCASl/EKv47t6Sq6rnsOqOdSArWYvP4Qq6+ffvGVoq77LJLFGN4dzIHOG+Pd0XqDEBiHu1dqbxhPYrQQ4VsrvOkMvmObhn4UwRtEsbSXGD9CSsY4UuKmiBRxnUGyQ8cecHY0gq88oIHXWToFsN52PhJ9h50EcHeaYfPufDsxVISTeXPVx43kKpec1xjcM/4DN6ddJCg2xLJC+xP6LzDOoN9aOXF8QD8HQnJJGGxh+U4hZyOX6k3Vu5N2skYz+hoJWVdZ6QOEnQQIS6zyCKLRDBpf8reEz+w6qqrxsRTRGE6IqSrXoJIrv6y+r71GUUZSZ9DAhKQwNwhoAA8d7j6WyXQdAKpIpOgARtiLoLOBJXIiCQgTzvKWq2LixRMSBsDgiuVQcgBAwbEIAGBZ6rXECkqK5HSAHa3iqvpAz4LN5CqnStbLxJ4p5ozVaBU/jqqNfi7rbfeOiYM5FTR2hWWauEiBaepeKXKiH/XapNO0BrxN1X35VIBTdCASipa0Na7UpY01ZoEHyvPZk2CJkIfIiebTQQdWkCPGjUqij2cMU3wMvfKzmqfkQQtAgxULjP21S2PJ06cGAVgBD1aX3PRUptkATjmmDiT2qERVKHNJNe8884bhe099tgjPhv+gXO1qqvlUyIFvre6cqerudmKfw8LkqKoXKb6e6uttopJAAhUtMFG3CYYzVgz1+gMAJPEhT8jwYoKVy5ETyp/v/Od78x0JnsrPn+te6o+c45nogqebhI8b6rkRcyieq3y+AH+nspgumkgkNDGlgrxyoBdLhxqiZ1lXmckIZd1FcIWR04w3tg+7078Be9Yzrtm/QUr2rimxDzWp3yOfyMEUQ1J+/jUYaPV7IL3KveWAtK17i9VN+M/6SRReR5w6rbCO5d1ac4JEq4zZh79Wuvu6n0GyXbpiAT8IXMHO+HfJF1RBYzt4ENTB6aUXMO7iITUXK9a6wyOCGA/ik/gncpak3dE9cVn2KulLiTsZ3jfsHbPqVV85XOVbW/Smd0az2inU8Z1BkmW7LnYW7G+5P1C8ljlfoqkEY7mIemQrhrpwq/weRJj+Jl0pFdK4CYRiwKJHPdm1XNGn5Hr28/7loAEJNA4AgrAjWPtN0mgYQRY7LJRZtNEwBWRgsUu5wxSeYXIR8Ca4D0VvQQVkqiXzmCjEuGwww7LXuyrF4SkMpFscioXN9pooxiM5NkrAysMGK1eCSpQ6ZjzuVE8C3ZBMgBjm4SZdD4pQVjECgKtlW2M+bkkahHgrFV90DDD7uEvqhYuCDJRoYg4SrCaoBJiX61WpHzuN7/5TbSNXOyCscfen3rqqRhY7+y+yZLmLDkqlKq7BFS33EvnBCPkIBBTpUV1F5UaObb1rfYZ6667bnjyySfDnXfeGQMQVJYgeOI7q1uRpu4KzKtK4byHTbehvw5hgncHbYoJMnNRBY4tEXCBAf/90EMPxXdLZYUOrUwRRPnzdHZ6Q2++B7+MwBviFclTKakKoSa1qeXv4YLwiaDLvOGzBOpTMgC3g31RDcjnP/OZz7Rce9ZZRUZVGjaCSFEZbH/++efjfCGJhrUE7x9aYlcfPzCr39eKn3edMfOoELRl/FlfVoo2qYIH0Z8kGvxC7lU5rI1YP3EMAmvJeklySQQkgYz3JZXA6ao+QoCuGzkmSLjOqO+hqtfd2EllC+fqtqQpGQ9xgiQqkiE4UoO1Kudjc7EmRxzmZ2ltmutVuc6gQhphm4QqEj9IqqBrAPOh8uia9D7lPYsAxHEU/fv3zxVB232XbW/S2YAZz2inU9Z1BntW/F3lngu7YA9OYumwYcPaOu7wmY033jju2UjUZG1BfIN9CWtUOg6l34eP4SLxjGPOcr70GTmPnvcuAQlIoHEEFIAbx9pvkkDDCCBaUXFBYCC11yTIQMCNQD7CL0F5hC0WxAToEGy4CHAjbiF4ck5Z7hcLfASKHXfcsa0Ki00UraAJ0COGIk5Q5YqYQeYoovlSSy0V7r///siRICZBiBzFrDR+tEmj0oyMegRe2qoxxulcRipRaG9NdRo2gQCaLoKbBDX5HYhhiBlUIeR+MT9ocVwtXKTnov0etkPlPNWsiDVcaaM1cuTIKJDmVBFdayNdaxxTljQtfKtbf/N3VM+TGFAdjMvdJrh/2jsz7viDWtUm+FJELxJIeP5UsZOCMySXVPrenJkQZCHwynuk0tbJNEfUI6ANByrfYIY/pYKNgAztsBFDaeuKveQ0T2qNGa2JeQ6eD59w6623xmA8VVupwhcb4Gxj2tfymeWWWy76i6KcN5aqtKh2JsEBcRcmJJNgD5XvyHR8AEH81CkhVUB2daZ8bnPGdUaICYe8S1lbkWDEv+u1bU1nwBKo5TNU4ZBIwTu3VleaVreHypbGqZV1vXtO6wrE4mq/mATCHXbYIctzjtMzu86oPfq1zkNP66laPpTfgojBeyYlDJBYceGFF8b3D51Ycj6WJ1EiIYqOIqypa3Xc4XNU+LImo8qZZLTUCYCOHCkRrboDSav7jXr3V8a9ST0WxjPayZR1ncGe69xzz41t8tNakmRb9iT/n727i7W1qs4Hvi80NuFPW6221m/RokTBKmhBbDF8iAoqogEBW2P9iA3RizYmGpumvTDatLXxgrR3lligEBVRCCJCJGI0fFWUaK2J1laJF4ZGUxO9af75TfvsM8973nettc/ZH+9ca87kBD1n7bXfd8w5xxxzPM94hns5cgxSjLjDnwyqIgjJfCslJmQzOQ7VwPwJcNg5fPrppzffG7z7jFa9fX/uboFugW6B/bVAB4D31979t3UL7IkFJONVK2KJS6KRfSbJqjpRRQ7WuAS0KmDJfFVcLs8qDiQVsKZ/8YtflGfTc03SXgK/xTFMQj788MMlUe1SgCn64x//uCQpP/GJT5QevhIJ5H8kZu69994CkEfm1OUB2Cmp0Dp4YS6HfWqH/Ukj5wv4JveqMlrFOHuRTkIUUGGwDraw3oE0qcgZ65umkkW1K1vo/4oh/LOf/axIUamqt+ciw9fKXhkDZaaefVESN0AO6c7WyRHD97/vvvsKYYRvHJMtTo8lRAoy2SRrEUcAf5K1rUtf61OIFOPMkGBGgJFk5gcBwpGkRBKxh9L3VyIWOMqPGuTU/ayEbovyav/7v/9b2gN4X4QX54QqglR2x3fcc889R5Ak2CIAuZ+JNGUrfmLsOc29WMOZKelGISBrYMqP6ovMXumJ7XOqLfjRVnu5sk2PMw6tEPsEOQzQL1bgO1XDiqPMPUB06EdT9ahdgNgMccR5I/5CDnjpS1/a3FZJtaYYaRHhYxFYPAYQNmeI/1M5QDCsyR89zvilBYZxt7sYEpEzY4yMGFKA+HtdAM7hWlC9S1VFrDD1jpQjQlI944wzti6++OLSbgRhueXe4ENbbOrdJHbo+YxDK6LHGYdsEdLYmWeeuU2cGiqHiEUQNcUjyJfu53IXBj8hB7IOsXj3GS1GRf2ZuwW6BboF5mGBDgDPYx76U3QLHJUFJNFU4f393/99kScFxLz1rW/dksAnjSPRCuhU+SuBLxkH1AQQY1yrCDUkdlVrSHCrfE3AfFQPdUA/NJWEdIFiE1W9ZK+xP4HcKlpVvQJ7XAokHSXu2FQyAisfW1SlbIvDugDAYMVmmHMSnAbG7PHHH18ATiC3JKwkylivpVe/+tUFBF3U226uNgpYZ06tb0AuANvfk41T4ZoEdP0OetjaV/6N3VR8umwCc1qvuIhcpQrFodx3bYMx1nX+Pf+m5y+5vhZJAarOJAv4PxKKka+ViOUzgJuvetWrDlvafIiqLb6BP5VUkORGlPBZPxfVhbnuiannkjQh2ysRC9DGrkd0oBiBNEQaHZDHTwL+JWIkYFWIq/717/ywBB6iDZvW/qcle6SaG6GKaoKkvT+krgH+GWOSnvk3vlRiH0CcqoWWbFA/q/lUZWXuxRD8hvPDQIjhH8faA8Q+zlty2YY1olK4RUWNHmccuYLFT0BeVTZ8ojjCSLXSqaeeOqoAgEAl/uI/+F57zp8W489YZVUp6yEIWBPQnM9iD2fJSSed1KrL2OpxxvTUDeNuVY7AT3tCvF2PxCOIudlbrS6KxAfAHLFF7ptpnfGKV7ziiJYjiJjubWIvpCHnqQpofebFsOITVXytxaD9bnL4Ku75jEP26HHGuIcbktiH/Xyn2hr5nFhczLnozjt3v9p9xtxnqD9ft0C3QLfA/C3QAeD5z1F/wm6BUQu4IEgSSRwAtkiERbL5a1/7WgGpVNmcd955h1VpRW5Mf7G6L2HrZp5KQgI1MOdVtUrkk3Qm2Zoko58D4qwTK3SRjKA+Wyq3JFJS0Qf8loAhsQTkdckAIEs8PelJT2qWFDAGZksYAXWQAOwdQJaqi2HFEXkoYHlLwA2fAJCTWIs8XvZ1+vTyGQBPF2EAqETaomqrVZO4LfmPyNgiNaTaX4UnCULJRHaklIBAMazkWlf/yWfosaUn5eMe97htwMYaYSc+8glPeMJhChLmvMV9smit2icqua0HoBY/iSgEzHKOOGslowNsL6vYSx9UPmesmrylfXPjjTeWCk3ytAhVSbjHRwD80w+5BsTY0Pnaeg9o79TjjCNXbKQYkUdUy9svRl3pOjxjQ0ZzVqmUnzt448y0zpFchgM5gmICYiUgW9whzlgmZb0qWDw3H9HjjGOfEeupjrudJ+4mDzzwQIlH4yuBYkiIztll6+nYn2pvvwExDIh9++23b/8igDZS2ROf+MRCyKRWNfaegHH7b11aKWza3WTZyur5jMMt1OOM8RUz7ImOhDhUqrKWbrjhhm0yqxwQH0oBLz2Al63HOf579xlznJX+TN0C3QLdAu1ZoAPA7c1Zf+JugW0LpJeY6gEJ1rAfA1Lcf//95e9PPPHE7Z/BvFbhBfga62/ZqnmnkpBJ2kpcq4gGeqbySLIfG9SQuB6CZq3aYlHlpnf2rtjz6e26jnK+Emzm1qUJWCHR7AJoHajWlLAFaNkHbKKXay3nfPPNN5e9Q8ZwilU8t/Vxyy23FMDKu9Q9nJNEpAQgyQjkI9MrmSZZn2rwqfcZsq7n9t47fR4kCOuAlK3KVkPCQHWnKkdA32233VYIMsDPN7zhDds+w3ryc3qf6kW3LiN9ja0daygyx94vpBGkIpWcAWsAPCo/v/KVr0z20W7NPqkoUKF16aWXHla5OAXYpJqPFLZkdl3Nh0hDBttaSQXs3G0SgAfoDdACRpjzgHY/+tGPjvCL7GVtUAPQ0xWJAOmKPZy5qtvmDvKtMi+bHmdYA2S97X1gqDPUsDdCLKv9YhK2lBb4UoCP8zd+w/k6BqquMhf79RmSrGImhDiJ5Doe0N9bDAHAc6b4r7NEfEFBYlF7hMTp9lNL4F6PM3Zn5Q3jbio1iGfa1lCZoK4iZrN3tOlpURY9lso+sdfFT/wGsNueEXeLOwDECHjiDDFYzovc08jEt0AWWbY6NvFusswm/r3nMw5ZadPjDHseUYT/M+SqKCxpJRPitnuKmHqY7+BjnFHu/z/5yU8KmdMdjqJRK3f54X7pPmMVD9I/0y3QLdAt0C2wigU6ALyKlfpnugVmaoFUWAAuyC/WoI9kFTDDpRkARvpWggGT+ilPecoRlTozfcUdPdZUEjLBs8ouCQe9bf2dCi/gxlVXXVWkfVscLj8SRBKz5lgyBcA91i8n7xfG7GWXXbYtt6YyVMJe4lJ1eOvDJRHYaV9EkpetXCitAYkmAB+ShH1C8tY+IUnHDn4WcNNSf9sANHqlSahF0tj68C5DCUFrXzJOJcqi3nJhHuuZrXK65WHfS7JaExICSTJKPqZn68c+9rHSP8oa0NPXegEUSyZgkFNYCHmiZVsMnz2VnIDMuso1BAK+QWJWL2xDe4H0kG85OT20Q/yj87QmBi0CbACg1glAS3/CDFWR9p49NpQTn+PakXgE1HmfDO+DPGVdDBUk8hmxiJ/hYwDiBqloKgqSb+tCrvJemxhnjM0vhQRJWP5AwpY0/hiYObam7C3+lZ9tYQyrjEIiJH9+/fXXH3Ye1ISrZQoizhL7BkEi5/Xc7dHjjOkZQvjRPsRZSs54UTuI9E3XZ148gaSomlyfW2vKEHMhVKiQbXnYJ0CZmuggThVTiKn4Ar3DEUP8f3HGW97ylvLKV199dVEgcbZG5aplW2zi3WSV+er5jMOttIlxBgsgi7ibUyVCtBU/IOS+5CUvKfkr5+SQxD6mVCVe52PEnscdd9wqS3C2n+k+Y7ZT0x+sW6BboFugOQt0ALi5KesPvGkWkFjT+0hFzdhY1EvsoYceKn1PVPsZEnaSCaRO/9//+3/NmTL9o7xHXa2ZF1mUoB+Tz5HYlnhoEfydkrFNlZ5KlKnKzVSluTSlbyNgjCw2hm2LA4Dncuj5XQ7JMX72s58tVbwujKTlVLyqAgYAAvRcDNnR/gDeRA4YcOECChRtrWptDKCZkumNfK3E3DoCmtaxJKue6BKN5h+IBZCzTyKBTrZU0hEooWrLZwx+FzFC8lIfOiOgYD7T2l7hByWZseTHerBO+QyJFGAGO6mIM0j+Agtf/OIXN9nPdWruUg3Nhwz72k6pJbAPuyKQxK6SNqpi2WmoMDC3deOdERy8Mxl5lbuSZgAq4LX4wztoEWAf1aBF/S7pq+3vVA4/+tGPnturLn2eHmccbiLrQlJWmxGAvhYaYi2+AAEkKgkqg8nI8616gtf+Jb3rnLFacYSotnQyZvKBKVWVKWnaVD7zs4Dx1uKIZWbfxDiDX/j2t79dSAu1ykNsxSb2SE2AGWsvUtt2EVFz2RzM9d9zN/m7v/u7oiQi1nYPtSecHe5vX/rSl8oZY9Rtedx3QypLnIF0iFh0yimnzPWVFz5Xv5scMg8/6g6mAhw5fTh6PuOQRTYpn5G3jkIZ2Wa+InmqkJX1R1fZq8BhGGusk1JV9xlNuvr+0N0C3QLdAk1YoAPATUxTf8hNtYALsOTaYx/72IX9ehf1EnPhkrwD+qkQHUtctGBflyFJAMx4Fc8k0sbGVKWGz0pMSGb+4Ac/KL1t2XUMBGnBHmMytoCuD3/4w1u5JAF1yRMCRWuZX0knSRegxcknn1zWFpmkFof1bW0D6u64445SsfvWt761gH7XXHNNqVxTqajyV2JaQgrAC+hQyXLllVeW1/Y9KuSts1aBi7zHEKAB4pB9B4IO+5BGEv51r3vd2si0Zh1LIqjA9O4qvFX8qrJR/S0pKTkvCckP2CdnnnlmAb+A4QCMSJNKXGKjA31bAy7qPf3pT3+6gBHnnntu8RPpY1t/Zqq6K5/RVx6IAxBki/RSb9F3LHrmqd7Xi+T1h9/Hl9x3331Fcl2vsrmO9N9TZSE+4DPTx9Uz50xVoaVSkVSjPXXRRRcdVkU/1/fbyXP1OONwa6U3uApE52Ld+zkVjHfddVchhyA/fPSjH93iZ5ZVvu5kTuby2TGfoGKRsowzY0jS1EZCsnrs3J3LOx3tc4xVr657nEENRJxABpyUeYYKNTEoEqG2AWIpf0cK3/loTyDOjI26TzZFohe+8IVHOyWz+Dl3DuAFZRngDVl48Yb+vuJrMZgqYGsFEU8/eWvJuwPWnSmG7wG2P/7xjy9+pcU4o99NDl+S9gTyLWKcKvcp1Ziezzhkt03JZ+SN+QixpRxP1gdiJZIuYgg1GT4YeYAigL8LSXMdlKq6z5jFMdYfolugW6BbYK0t0AHgtZ7e/nJztoCgVlXZMmmvqQqD+t1a7SW2yvxghEqwRVbP5YAs0Bh72PftJEG/yu+f42cAWyTSSCJJyAfElkzCgiXLGElwl23JGMCn/+rrCPSSaGJLVbCtVqcEuPCOEkWqLyIRJ8EE8AVYnXfeeYdVdma/kLoGfq/D0FdRws18StrXAA3Swzvf+c6SwJeQruVYx6rB18EeAS6AbxLzqcJSoYhUQ1JQFUJdDe69p6qlW7UJn6Ayjz34UX5TUtban0qqTsn8tmqDPDfCy7e+9a2SXJZsRgJaRACaqihAmqCigWwiITXnkeSZXmmLeq2mEg1ZSDK+BixypkrMUlQA/A+Tb3O2wSrPtmlxhrNTFZ5KGoSpqRggKhEIZGPEu5w1zhsxxrpVNHp/e8gZwkZDn+C8QCgSpyPe1cO/AbjEHzUBb5X1ONfPbHKcIW4E6gN/xZtGHWeIJ+oetVNqEcO5BVxouaDP5emnnz7XqV/6XPaJdioIdUiWYs0Qn2699dZy/0A01XrG/44NE4Mi9S5qRbL0AWb0gX43OTQZ4i0y99RAVIUjHwP3psjoPZ9xyHbrnM9wtlLmcj+J2pa+4FTqtOGRo0Dk5hvF6+5w1AAQCfgX/3WvfcELXnDEvXZGrmDlR+k+Y2VT9Q92C3QLdAt0CxyDBToAfAzG6z/aLXC0FnDhJw0pGa/aZqwSK98t4QSskHh1sZ4aqyYbjvaZD+rnchn8yle+Uqr26gTL1DOtWxLSe2LVq9CSJHn44YcLwKeKb8iijvSgtaISFNinYsGfDGCASp5Wes4tWnuq0VRrSibYI7/1W79VPp51o8evvz/xxBO3vyZVr5jEkm6tj1TekNmThE7SPuxo1XwY9y7SkTrOO6tq4ouQCl72spc1XQ1ez2NkfMnWIkQAJzICcEYuPeAHu6no4mvYaR32h3cOaIEcwR7ZI1PrPjJsDz74YFPS4ItIVSpxkT0i8y4RTUJOInpK9n6qGto6sb5aUE2YqmQezn0q0fgIfgNxoh7xMSodTzvttCJzCgRvXUEi77hpccZOKg+zhkiwIs/Ust4h1FCrARCTd+VvKHI4d+tK8hbPWe0REOYQHiSkE19FVcU7kcUGjIqxat+qYvQjH/lIaSXgO+qq0RZt0eOMX86a81Gv67SBsDbGCBLOCPvAOkiP3xbnfSfPfOONN5ZKaMSHWi0g50WIvPU+Afogsoq9KLWsy+h3k1/OZObeOSIOr2Pxqbnu+YxDllm3fAagk9ISMrozBeEw6gf/9V//VZQBxJj2D/U69zetd9zT5MLEF8mHfe5znyukTvkQoHDro/uM1mewP3+3QLdAt8D8LdAB4PnPUX/CNbHAsH9ULXN0/vnnF6ajoDY9FfPaq1akhSmqGpLknAqvdRmRQSJfC9RcRcZ6nZKQ5tF6AfhaIyrHXXgkTcYY8+SSSBz7rCSVtQcIZcdTTz21VMm2KKk2tp6TyJZ8TtVzPqe6SUUCooVkFAl0ElOqdZ7ylKeUXsGLyBet7J8xxvywlxY7qci4++67i48555xzStIa0GktqChHGmi1GnxsrgJc2AOArcx1kpD8pPe+5JJLyo+TCk//uSl5ulbWRP2cATIx7VeVZk1lk+pAQPncxxSpSvWJCiPVAxdccMHWG9/4xuI/nQ98hgoCa2Bq3a9DNfSqvdFUVJDojFx6bZNUegI6IiPP5nzrupwlmxZnLOq3ONzvgB3Src7YZz/72Yf981ClBkDmT/r3zd13LHq+MRsNfULiDGo+zlZxxte//vXiX/hPPZNVQrbabiT26XHGVomlgboqWgG/VBWm4gx2WzfwZtleTqwBIGefGuhNH0/nC5CYygQASGsf5N5F5/Cy3zvHf+93k0Oz4v5KeQbpjjT6Ml/Y8xmHr+h1yWeIMZ2RX/7yl0s7Hn7CGWv/y+2IOd1TvS+CofVS39HlNlSTI9SsC0G3nunuM+boyfszdQt0C3QLrJcFOgC8XvPZ32bGFhj2jxomU8hTvv/97y9yOIApyWqXpPREAf4N+3cOX1eyWzJ2qqJpxuYpj6Y3L4anRIGKTRKbKkgkXfTRAtAAMEjZLhvrlIT0rmHGks9SnUW6ll3GpAVdnrDp2UoysvUhGfAf//EfRbJ3TPp7USL7oYce2lIZe++99xYzqFAiMeVy2WKC2px7X/J5NUAT8EKSxb7hO1yUVT2mZ116JCEHAMEMFcMu5FM96ua+dryTyk+J2LGk0hT4xd/aHwBw1WvGc57znG0CzrIE1RztAujkI2+//fayPtFvcC8AACAASURBVKxzkpLOhIAW1oO/XzbSLx2rvhVbDHvHRZLSuyBEOUOPO+648up1xauk0lTlkXNE1TQ7AnJasUU9v8OqxUX9iNmQyoZ3rkkQ/l5cMgYALltLc/v3HmccmpHhGTE1VwF2nJk1cSp/DxReJbE/t7VQP484g88YKiTEr+QcHVNIGIszxGhvectbmiRVbWKcwU8iTa4ql3/mmWdut5aY2kc7qbSf896ony19fk844YTRtT1FmmILsvPizShxiC+ocIhJ6tYkrdii300OzVSIxtSGAHtnnXVW6YktFk2+Qz5jSAyYmuuezzhkmXXIZ+TcVP1LClxM7u+uv/760iM852uqv88+++zDYg1EGwRFf0/1q8VY3Ix2n9GKd+/P2S3QLdAtsJ4W6ADwes5rf6sZWmCsf1RAGxVWAlr9SgXG1157bUmmkUpyCVKlpNKz9f5IQBfygcNqK4mBT3/606U3kL62wN8vfvGLRQKI/I+eUSSQ2aFOusxwmnflkSRHJOGBDmHFWxt63J5xxhllXSQpKZmiD2UuQy4XmLQuS3XV46482AF8CcawRKrKdomFqcrMIfgzTOySkgKQAcRXqSA/gFdd6VcCNMnGRzIrPzTWK4rvQCphQwQKIK+9xg6qlvRAffKTn9xsBR+fobLz3HPPLeDeWDX3lIxv7GZf2W96POptOudqRnNMcnWM4CPpyj/olQXMJKuI9IBBT+rcewFuWpN1XmlT/N+HxirUJOZJnKvE41PrpFGIIwhFtVzlTn5nK59dtZK5lkJ29uhfqk8bCVvxB9WJuasE9Dhj9VW5k36LWUPOYGsDGUslDsn8VEOu/pvn9clUdiLPDOV6x2z07//+70Wqst4T/LM4VeyFTNRyhdImxhk7lctHkkkctijOCAFH7PmBD3ygidYBU7uTIhUQRrX7sFd8HYu6g6jyG5O+FsOwNeKdeKWWlJ+XV1j8NJt4N3GnQKIdxgD+XiW3NkXI6wb5fHG1eyjS8rrJOvc4Y2e7NSR21f91O4TkLBQ/UBlBGPjkJz9ZfKWev3I+2iiI5f2cnFCryl2b6DN2tkr6p7sFugW6BboF9toCHQDeawv37+8WGFig7h+VylZARqQ5BcM33HBDuUxhz0q4YkcCJ1RvtToiu/qCF7zgiF5okblWqZkqK3ZSnac6K31LV5WybNVGee7IbeqRgx2fpLt+cpFQAuQBdD71qU+Vi5KqBTb753/+5yJji027rGJ8znaSUHDhkxxCikAOkHieAm93ksie83sve7ZF1c5jcoPrlnSx7iUK7JE777yzgBCqnrHJp8DbVcGvZbY/6H/3HogQek7WCThEGVLnAAkSx+zgbFENLFniLAFU+Bzp+IsuuqgkcecO5B2NvYekKokj9uIf+MShggClBGSjdZWUiw130tc5NmQ7g82sL2to7lVaPc7Y+a5Z9YxIolZMhkz0k5/8pMRy9hcFhtZH4q4x/zi0kXcFeou1VMVrq7FOY1PjDFLnzkt3jkVtIMZUFdxj+EkAB19Zk42Q7vjRVs9c4M19991XYi9VnIiFwNup91m0l1rfJ5t6NxFDuaPr71z7O+eCOAoRKJWd5hjIj8hObUjsBdhDRK3zHa2uhR5n7HzmxtqI5Fv+7d/+rdxNomDl7xEPrRv/RdKkbCU/NPcYdMwym+ozdr5K+k90C3QLdAt0C+y1BToAvNcW7t/fLVBZYKx/1BhoA+QAbgD2AKYu2ioYV+1/O0ejB6CTCMGcB1JEjtOlUkJl+H7DJItLl2o2FXBj0sdzfO9VngmT2NoIq/WnP/3pdoWNpJIqPpcj4I8LdJj3LhX6kUlCRtIXY1ZVMMZ1qxJJbJYEpCSCimd/lo1VE9nLvmcu/269uxirLlE9ggQyJu2c563lBvW3RQDwHdaI3r/r0hs8RBBJKL5kKNk5nL+dgF9zmfux56irsk466aRtnwGQufnmmwuIqeIiY/jeqnbWGbTw3mOV8HyoKmCVKMOkPptqO0D6Uw/s1oc5V4VjrwP8qYt4d2fLWNXi2PuO2bAVu/Q4Y3qmgDgS9TfddFOp4NO797TTTts+Iz73uc8treRdF2BHzPWtb32rkOZSrev8nPKPAb/vuuuubRsh6KmEFmshZz7qUY9qZZsc9pw9zjhkjlTy+ptld4yh6kzWyFTla5OL4/8eOgojQGwxl9Y8i8aivdSyHTb5bpI7GbIPYqGzloS33ATyoVhjqFI2vJM5g9ZByavHGYvjDLE2NY3f+Z3fKYSaU045Zct5aZ288pWvLKT2Oj8hl4E4g2DSuprImGV6PqN1r9+fv1ugW6BbYH0s0AHg9ZnL/iaNWGAM8J2qbCXTSrZS0k0g3XqSOpfBpz3taaWnLSBT8o2MKxBnKNFpSvVOJm0K5JRoA4ICgV1AVb22PvRKUuWrt56ELJBP8gSTmjwtEO8v/uIvCgiM/YpRLTFVJ2AA5d/+9rebl/QdzqUEG0awd1+lv2CAC2ukZbBzrFea5HLAHBdne8baIZmlN3IGsAtDn3RrEpit99IaroskaSULopywzA/wodYRKWB2bHGEEOMMAVyYZ4kUfkNf0zEZ7K9//esl6ULC91WvelVJwgAtkIr8Xcty6KQkESSs71pydXjGmmvkIoCP5DUfayRh/8gjjzRNrspadqaqzNIvXZLN+UEhAgCsxYSxKgEgNgQQOn9aqrroccbh3i2qMloHaLEhdnC22j+RaB2LS8d8ZIAdPzdsQ9CCT2ULFWjORklZg6Rp+vXyBe95z3sKQD4kJIrTJamR0Zy/qh/5ZKDYnFsHTM1LjzMOt4z1gDTDfyKlUp1Z1HYHCOQzPq9SzR0mcYa4lYLTuoyclVEYWkVdKKDHySef3DRBYmwON/Vukl7Xer47P9yzxKIIyuLPIcHOuqFUlT1y/PHHb/GjPhuSaqt7pMcZR86cnBUVhKc85SklzkAqEzuKF7Qbombnfj6Uhk+LK/me+nxtdW10n7FOM9ffpVugW6BbYL0s0AHg9ZrP/jYzs4Bq11tvvbUkiV7zmtdsPfWpTy3gnl6mdf+oMTmxvIp/k4y45557VgY7ZmaG7WT7Zz7zmcIGBWCRzdOr0gXR+7k4kF0b9k1LxQnQQjLGZZPtJKbPOuus2UuqAR3IJQZ0GJsbIAYQ2GcCUEgwuCBL2N9///0l4fjmN7+5VHLqibwO4DdbqHz+6le/WqSrSUq+4hWvKO8mqRqWNck5dlhW6en71gHsVG0h0WxNvPa1ry1Lxt6RNHn1q19dABkyrW9729sKGYI0VtjUKkEluL/73e8WkkTda2mOfmHRM/34xz/euv7667dUXZ1wwgll//MZ3jWyziqv7Itlg9+1vlQstFoZz5dQhdDHF2AB1AM8qAC2f4DhyDX1cAYBgCVs00JAUkai+y1veUshnrQ2poALwI09QSFiSKrKOaLvtc9JYGq1sA5y+eav7jOJLGNeU/3Pd4QosWqfS9/ZYssF77yJccaiPSxpjyQi+QoA5v9SDR65Y35kGJdOfecieeA5+xJ+Q29BcSbg7g/+4A9KvHD11VcXAC9ECTE7X+nvcn76WdXTiHZINWIzKgwtjx5n/HL2+AxrQOwNuKCm43wEYAAqtJeYGsOWAz7XcpzhfqVyD3HIuPDCCwtxzJmaMxS5CFl3FTnrlgkS/W5y+Kq3NpDQqVAhENobT3/60xdWdiaO4EsTg1gT9pqcyKmnntqkC+1xxqFpczaSaZbHcEc58cQTC/lFTBFAWK5GDsO9FEBM2Q4BVZzq54HC7jEUzJzR1grZ59ZG9xmtzVh/3m6BboFugc2zQAeAN2/O+xvvkwWwQ/VZ/OEPf1h+IwlXSSOVvGOA76LKVpU9kviYtKswr/fpFXf8a4Ca3uXaa6/dOvfcc0vCTRLBu6eSDcBVDxcIVXuA49bALMlFQA35I2DNIuDJxchnJVpU/0pCAfe8t0TjHXfcUZKSkksqGceqpXc8IQf8A+zj/UiWXnDBBeVpbrnllgKES9ICadZN1nmZySP/LVFfy2S5JANkgLrIE2eeeWaRdraXJFP8/y996UulakmllzWjurNVsDOSgxJNQN8HHnigrIX0xE5lATB0WZJ2mc1b+Xe+U3JW0tn/TtVR+mepbB76GT3DgaKAnlVk1FuwxRhwAcz94Ac/WJJLyEKqxOt2ARJNAC5JJyQj/W1f+MIXFp8rCdnqPsl8sYnz4WMf+1iJMQxrBBiMQIQ0lEreVPHUANfYvCdOYS8+pZVq8U2LMxbt2UgrIj4kZuA7r7vuunL2asORSt5FRMTh77CGkJQQs84444wW3EbZD+Jo/gGwlRGiBNArJBqV9PysOAT5iGw2sgjFDUS0tOto4sVHHrLHGYeMYi1rm0K2lMqOIZZyfrh7iMOmwM6ozuh/iiBQq7G0tjZI+TpDAL1AXrGD2FwsikDi3VZVkGjt3YfP2+8mR86gO4ge2WIrIHB6XQO9pio7fYsWG9dcc00Bj1ch8baydnqccWim0judEk/dlmes4EGs6h4nruRnkBLZkg8WSzij3/CGNzR3X+k+o5Wd25+zW6BboFtgsy3QAeDNnv/+9ntkAYGgZJuLMyYkEPjKK68sMpWRlRv2j1rUpzJVXCrdWqr8JEsqqSYBDfAV1EsiDytNIqUG5JFwC/NTckWSmqztUOp2j6bumL428oLA20suuaR8l4QJkM6FWVWBqpOpauAk7Mn9Avs/8pGPFNBb5aOLFHBUEv/8888vlyXSha2OSEnqdc02qbKoJaRcJEmG+XdVravK/bZmE/5Bou1Nb3rT1sMPPzwpp5YEvV6l/EhALvvDsB4AxNbeKtUZc7VT5EhVqIZJHl+ARAP4RhRZl36UU/PA76tmtEdyljz+8Y8vwAQSSABfCTjJZ+CfPSOJDdBMxdtVV11VSAMIFa2PkGq8C4JV1rk9lHYJ7IAAMSRVtVq5OJwze4EqgnPTWfnoRz+6JNCcGXwk0sTXvva1IgctwSbpCsD9x3/8xyLRGAl1fVCtl6HqRv372JW/mTPgtWlxxqI97IzgF6nNiDPsFy00xJ7+6/+LsUgtiiX4hlrueBiXTv0ua4dCA1nHuZIn+D/AHD+KYOacRIioSRJ5v5w54lSfYUNkEvvMAH4hmJx99tmzfd9lvr3HGUda6Be/+EVR1RBn/vmf//n2eZKzk38Uwz/vec+bNO86qM7k/okYILaMMkjAmijPIKBOSaQvW3+t/Hu/m/xypsSV7u4qMq0L+YfTTz+9xJXWSN3r2t0W+bCu7PQdSAWIFBS76nitlbVQP2ePM6ZnLTGlc3OoRJR7K/UlcahYUq5DPJqKYSpWFBfEtIgFYljxSiuj+4xWZqo/Z7dAt0C3QLdAB4D7GugW2CULJKAFYOlVK9lM2liFhZHEWqpuxvpHRZYPA7LuU5m/l9AlxzX3IRgG2JHZA1xIrgC49CV1AZBscCkMkAUUTgUsAAwQpuoCeKy6DRA67C00RxukksSlWZKV9LNLowo8FyPvrwJtEQs6LHw2UskFTAb2SvKzq3UmYTvXnoySBmQSXeCGFWOeX7LMnnApfOc737l18cUXl/k2/BuwHFPcHoqtVu1POMc1scoz8Q3knb23+dZPS9XJWP85Mlmqt3xWkp/NVIXqx6UKeJFc4SrPspefARjo9UQ2bjgACtY4QA+bnCSjyjR7yLrR7xfw+9BDDxWgjzQ2ibF1rUipK6D5QrLNz3rWswrQCwQOsSSkCNU6JNZULtlPqqYBx4Ae+0gF8FyBmkU+Y7hO9DDO+Wh/WP/2BH+LXCOZb18YY6SqVL+qaBqqTezl2l/1u611Z6E5ljCrx5j0tb3kXdITns919ppz+wQZxL5jM3spgC+A+BOf+ESphmy1KmfT4gxrXS/FzHW9NiKr6WxwhqRnvDgLyAXktw5U+Pl3cZh9Yu/43yHVpMUGwAt5oGUiUdqLeCcxFLUIKgjOlaGSTj5r74nRtaBICxdxKuDDf1semxJn7GSO0maEDxyq6gTU4Itb64MeGyzyGWJGZy/iIKKDuBPJIXct/oJ/UPmOvMuXOJNWVZDYyTzsx2f73WR1K9fVjM4BfvHee+8tZ4WYIncyLXsAu2LxEJSpnfmMWF9rEm1JxCiL2iCt/mT7/8lNizMWWZhP4A/MqxwEwrE42t0CwQppatiWqM5/LYu75boQCcSv4vmDHt1nHPQM9N/fLdAt0C3QLbDbFugA8G5btH/fRlogVYsuQQY2rIoDoE4qZ5Jo+NGPfrRdzbpK/yhVTKSSI63TwiUq8tcA8FSjSdxLTkusTV0IXC5UB+v7abzxjW8srGOAZyujrgaQaHXhAWq6LAEpVgGyJXOB5/q5Sva2JJ0FcHIBHMqLSqaSnFTRKfn6/e9/vwDjLnuSS4Arlz7Du1s3qg0kp6wb8sf2kwrQlmXQx9ZxpCm9N+CbLK2L59/8zd8U8kQ92AEICPiTaGllkNyN5PvwvYCbqgkAmOZatb++v9a9xLx9A6ziD0iHScTzFZK2/AoQC+HA+mlFpnbRvEmuSaSogPbOzhX7x5oA4hljvVz5HnJ7/M0jjzxSyEIkLOde+TvmM7yrXpuAcH0ZJRrJ40fSGgEAIG7OrQc+BwFCopIkOL/i34ekqrFzeE57SExgzqzzure3Z6ylr/XPs/bNtc8F9JaEs88AXghHEnNREAH6qhyPNPac3vtonmWT4gyxBHDmvvvuO0Ly3r4HUIkbVDHyi5LxEtcIVkDcEA75YdVbqfp2nqi4cZaQwHX+rNPQzxdZBujLhvwCyXdnzRDcFqvFvouq4lu1zybEGVNzgwSAhCp+dD9DsOUnxQtarvCN4ozhvDtPxWWq1VprQbPIZ/CdYkjn5+Me97jSYsNdS3W81giUR/gDcZW9ojensxcA7HuRkf1/6jyJSea+L/rdZLUZSjWj3IO9gVQqHuM/xGL85pi0b4ia7ifIJgjM9plciNit1bFJccbUHJlbhFIESz4BsR/RXQVvWki4qw0rw/N9iT+soai5iVv4ZD5XmywEAz8vZnGnmwP5rPuMVndtf+5ugW6BboFugSkLdAC4r41ugaO0QC47KjKAFyeffHIBt/y9aor0E4ucsV8z7GfqUuUCvah/lMBZUkpibggGHeWj7+mPeX/9gFTy1gD48JcOK6Cx0THtW74o5h1dbPQ8AlRKzEs+SSKtIrmZ75CoBZiqQpDMbwH49+xTAIuEgErugNnpQYcQYO4l4EgvAjasAXtKMjvStalw8u8SuK0OwLdKExVFueRiypO70v9IhVLUAsw7cDyVm7lgA/8k5+Ysyzo2PwCsd73rXYU1nurm4bv7OUl7a1/i6LOf/WzxfUAK1Y6RCJOIUs1mAJAldQGmkS5sdX14bklnf1IBPfUu6bulqtP5UwPELb3/0GdQCDD/+vpmaH1A4liVuH3BPmRZkSWAwVFEAIC+973v3ZaLdx4hkkhcZx/lHJbEHquy32/bOS/saYC1PW7N83EBdT2Pc4D0JinFujf48Fn5WL6Tn03FokQuAgVSjcpQ+2quChKr2n4T4gzvKL5Mz1lnBwUEwH49f5///OdLot5ZqdpqbKTCr1aWsO4kdJHSJGbthXrNrToXc/mccwO5CPEwRDvKEfaNpDNZ+LQfGZLxUu3Jfs7nOSSfj8WumxxnDO1mbfP19pJqRjGH+xkAGCEA+RAxxroZngchSPCdy+Tyj2W+9upnx9pkpNrd74zsdcgBzhexFCUicZoqPHvBecsWOVfE684p8VwrfY/73WS1VRaSHSWZqDON/aTPqf5FAEBO8v8DEK/2m+b/qU2IM1aZhYDguaMjpYZ8qw1EWpstasvjLKYo4DvENKkyT5w/Fs+v8mx7+ZnuM/bSuv27uwW6BboFugUOwgIdAD4Iq/ffuTYWkIB3SVZhpcogUopj1Vle2sUb4EtCy+clfNehf1Q9oempFbBqWJEHBP3GN75RKlslZCReXCSMyEu1vkByMQZGpdox8kg7AR0AOkCLuUq3Ts3TkOjgcxLUKtFqOWtMcYAF4gQAFAEgo+5p2VKl67K1mwuyNa/KT0Jego0drBv2kXQAdklSStADv5AIyG6R31Jd3WIV9JgkL3uwgeqrVJ+pgCVHyDdKLJ111lmlCtYIYJyelsvs3eK/j4F4eQ9+VWUsoEZ1PLCTBLhx4YUXbvfYau29a5/B3919991lLzhTgZfO2SToQyRIFVfAGvuGT0GoGqvmqm1Imp8Ns64Oyl6p0lL5a18nhhhW3IwBeMNnRqQBAkrSI6EBwdgREYs/adFnTM3LJsQZqQZHcgBMJQ4YqgEs8heJO613LRdU8tlL7GeP+O+6KCcErJNITtuQtJpQVU8RIf0ItRbhX1R1UkuI30hcflD+YLd+7ybHGbUNM99iSMCDmDytWlS5qoIFYCBoqoK1J0LaTbyCSJOYvjW5/FRzihudDaTdrXe+gAJPWgp5VyoC9hDChHtZTTAE3Li3UtdouTq+302We5hlsYb2VggmyALuaUgA4hjxqNhjFZWr5U8xj09sQpwxZWn3L/Oq8GBI6udX7rjjjkLCdSdLC4mxyvBFMynOtZ4M9/85Eq+6z5jHXuxP0S3QLdAt0C2wOxboAPDu2LF/y4ZaIFUDki0SCXX1hYu0KibSYfWFKL1zVHFgoB90Avpop04SUmIe+CBwJx+mqtH7SKapxhiTLnZhlGxhLwA4YNTfAXny80f7TPvxcySPMJ6XVeSmijM9bwKI33PPPUdIOO7Hc+/n70iCTWWmhKqErGpXAFVdYZG9QIJOdUVsqvqZ7Jzq4FZ7r8XeCA8uuUmm1ZXP1r5EG7BTlR5ySKo+Xb5dqiXuXMINyXtJa0Bpa6SA2COSvNYB4Ff1mneWWLQOjCQtvT8AOFXQ/p6dkCiuuuqqIlXY6pBwVXlEwtcaUZnkPa0TvpOPlHQd9vvEolclHhLAD3/4w+KH7TF9flurCs/8xWeoBvAuCCNJxA99Jz/h/cl58iv6zRnsYL+00jM+7z5sBWFvix8QoiJ5n6ocUtj2TT34B4oA/CZ/AjAEZhiq5gHAL37xi5v0GZsaZ5i7MUlF0vfk4QFaAW5V55FuTV/4em2IV0h+WwOqh5Eo0iNYzCYGbVU1wVlKLSBJY1WJ1r6e6QBePkQvdO8MnEiP1xCtAFoZKh35XPKWLY4eZ4zPGrIQkML+IElrqHYFBpMwveyyy7bl0+0TLQRUPSKYffKTnywktDo2bXFtDNtkfPvb3y42cU+r20ME6Dj77LMLYSixBEKzSk9/r2K61dgzPlVc2e8mW1tIQc4Oe+TEE08srSTEm/Ia4ip+NBXidZzGnyJWqPqkRMGW1tT5559ffr7F9bHJccaYT7PnxRn2u5jTnFsX7mOJT8Xg/l67ibq1GUAXiUTrrlQGt+g3h3eT7jNansX+7N0C3QLdAt0CsUAHgPta6Bb4PwtICkiSkZiVjK+HpJvEsgo8Fx4VFK9+9atLIJzKTsmDumdfmOfkbOuel0AMv0twPFcZRs8InADWqJwYsjJdGFVsSpZJsEk269+S/oIqe4FamMHDPoZDic6WFqBkkASjfjXLEiFDiWuVA4vkkVqyw9SzAqMA3ta8taDCVV9OYJ+KA/8fSFWve2vJ36sqyL5z0UKm8F3LgPY5282l2LtJsOdd7C2JaaxpFXkAbrYiMSgpyVfUoB8/IrnypCc9qVSqtEgYAWSotgFmSSBIvPKnQF9zLfEI7KoJNOlrSWZQYkkySnL2i1/8YgE+rKM5J5qALcBtSZShCgJ5RQlY/sCaB0johQXgtzbsj6lelfEh1sk6VXTaxyGE8B9D+euh71TtikSUKkY/L2mPINEa2BnCAzKAd5KUH8YPkvGqMKhnpIda7fv4F0k7CTff53PWEdnbubZV6HHG8tMre0ISFggjFgNc8h8SsCpYgZ3iLWDuUMK29hf69onNtOcQuzlT5uxDF1nHOSAGFZ9GRSOVjWxBJYGd+FPvrJcfYgjA2LD2+GGVbEgS4oxWbdHjjOmVUivJWPNIAghkzl0xubgjJF0xh7gEKIZcoBelO0ytTLN8x87jE/Gt1j/CGAJEfIb7LGKm/aB1RNa9nwF6U50Ri4jdkYrsI37GvbdVgtmm3U0QQsjdu6sO40Tz/OlPf7oQXpwJwF/+lPS3OUaKuO666wpBIFXjU7HGMLadx+o//Cl6nLHzWQlR2dpxvgLIEbJVRCtscGcTc1pffOzb3/72okaUvIh7nXOX75lr/LnMKpvmM5bZo/97t0C3QLdAt8B6WKADwOsxj/0tjtECLj4CVxd9QWx6jLo43HnnneVCLHngsgS8UFUhQa0CbaxKI48z1vPyGB91X358kYwPWwE1BPxvfOMbCyClwjEynS4HEidY8xLada+1VHkBclrsYVon6lVrsoXKkSmQcljZZfLSgw7YJ2EPyKpZ+Psywbv8S8yrCyJmPVkooL+Ln2SSdUBmTlLNkGyVyAbq5WKIEOFnv/rVr5aktAoMBIu5J5tWqQaXnAcCWyOpJHFhBoZKwvEnqp1VY5FrlXwh+bwuQyIBkURSHlnE3CO/IAT89m//9pZk5IMPPlh6k77uda8ryQZrRFJSlSwAWFIWq1wSUp9flTxzT9YPFQAynyGG2DOA7FTfZZ2QaATiYdVLxg0roFWG8qt1y4F1WSs5d5wNQ+WM/Ju/r5OSiBRAHNXj9liLBAnzN9Y2YriGUqFF+jr9w/1s5Dsl6FrqX9rjjOU7d8xGUZ6R5HemOCdV7Dk/nSupdPTtyHliDX+fivrlv/XgP+G5vQf5ybFRx5ziUfvBUJHkZ5wjbAP41WJCLMIGLbaT6HHG0a9HoK4BqAJ6OXP5SKoRYg/3GIo+Lfb3nbKKdwZehHwIxKau5G6LbCbmoKRiiKlU6wF8nZ0hDyGXIBHxGeJ5BMW5EpYXrY5NvZsMz4hatjskbL7SvCbWdlenOuO/yHR8qri8roBPNflrF1vudAAAIABJREFUX/vacmdpYfQ4Y+ezlD7hYsu0bfJ3SAHIAu7rIexaT5dffvnWr/3arxVQ+Jxzzpn9/az7jJ2vif4T3QLdAt0C3QLrYYEOAK/HPPa3OEYLSKoD9GqZMF8p4QqwkEBTGeyCnAuQarzI20xVdgqeAaIk91pjT6fnFTnOWsbHBfHmm28+TLI1SWhJSGCOyj6VKhjnJI+BNpiiknDAILZuVb6VbJbeWeacjLeE0lRfsPR8lnhKZVfsqk8loMuFSS+lVodErMughBIChaocIJaRKjbV5AgWkgaSCWTDx4Dglmywk2pwhAeV4wBvFRn8AcUAvkGFXnop/eQnPynVwJGqbMkeY89qj3gfktUAOkB31ARUlahYs3cknCQbJR0RCYZAcIt2CNCL3FBXbJJwlnS2Z4aVGXVln3+zPvSBZo9zzz23gBmSLyo3LrjgghbNsvSZp5Qz/GCk5fTuXYe+pSE4WAv8iUSsyuaA38Oe2QBuCTj7RXLWuWpcffXVhWCDFBDfu9TQM/lAjzPGJyKKNPa8GMzaR4pKLDbsS+eMccYiAYg1xVuqYPkQsVbte2cy9ZOPIcYOydA7Tw2JfUQZKhrACICXs1S8pbrRWSPeQBgxkO9a60/Z44zdWa1ACvEGMEPczteKNZzFqoKjXtRqtVqsFIl4fYsBMvZGSBTxGUhT9oRqPhXQCFRDIHh3rH6w37Kpd5NYPepkKt6jDBFgLxLOdQXvMPYSk7vPIRjZH4Z1Axx2DlljrYweZ4zPlBhTbkKs4F5R5zLkepAQ3cvEFdYH4q58hdyOEVK/NeK8PeOMMw5TFWhlfeQ5N91ntDZf/Xm7BboFugW6BXZugQ4A79xm/SfW0ALAKxUD6atIugYwQ3KRXB5paAGuhFPAGpdoiVsJqkUMU2CPwHjuFWtj05oKpEgN+gzAEggam9Q/5xIhoSI5r+pT8kpiWsUaKTEVwxJ1KgBbHObS+3sfbPi6unnqfcYquyT5XUhVHjz60Y9u0RSHPXMq6CUThn2frSEVCNaEyl57BQhm7/g3LGJJ2he84AWztoPLL4AFEYRE806rwdN3DqMeUUKCWtJNYqZOZKuMlqQk2df6CGPc/AIlVIVnpEKBfGXd99jesoYkZwFcyDet2iIKALUUvqScdxqSjdhFtbR/A/RZA9YFaWj2sH74VJKnrSsGLFvXU9XTfg5Iri+dpBViQavD3nCuAvgl3ryLNgoSq/xL2kYMVSScHelzLIFvqN4C9AH9Whw9zjh81r7zne8UAFQyVcJV3MEHUFlBDnBujCnP+Dl+1joy+E3xmNh2zsCWakXAAgCbKkSID8iC9oY9cOGFF44qgtQxudgSUYZij/iCnxSDUhS45ppryp5CQpvz6HHG3syOeOvLX/5y2UcBrtz77ClVkOIypKoWq1yHFrvxxhu33ve+95WqvLqHa3yGmCLxh73m/9svgGA2EJ/WFaN7MyP7862bcDeZsmTmGwkbKZtvRUxEBgL0jRFNEY6AvmIMMYm405lz6623biHeUR+xRuZ8nkzZo8cZR1rG+Wl9UAdA4JbzioIIe8nz8JnmPrLQYlB5EAQT5EPxBv8qn7EOY5N9xjrMX3+HboFugW6BboHFFugAcF8h3QJbW9uXItWrLsSknl2cJWgBFWQ4Abgqhf0d6SSVB8CLVHelOgm4WVfMtmhgF0eSpJJREgXA7rwnVqheyBLwdc9O7xlGveq1MERbef9hEnLqub2jNSIxGQnGZckS60aCfihr2opt6ue0zl2Q9NIjDwfADgHCPpHIJYudMdYL2b9h2ko4kaNT4TT3kcp/SXmSeUgdO6kG937p/Wr9uGRL7Edeq4Xe4IvmKD6DvySzmZ6KIUBIIAxl31OhIFkJCA9Jxncg3kjgD/uPz32dZG2ryDPfAEuJ5igAID8AwlXmADWGQ2KFXepEdQvvvOgZ7RNEIC0R9JsjKQnknCJFTfkMv8Pe8e+STy0P5ytwzrkA0MtIT/RU7YRE4QyxJtjPAGzpDS5p13Jv8E2LM5atWfMtCav3b0gAmW8+Q5ySWCyJSv1MVTfylc5Vn1EJqFJr7m0UvBugF/irgvcNb3hDMZFYXNsAxEFAFsWMRXvevgFc6JXM915xxRWFMGOI09jDPpk7EbPHGct2yNH9O+UE/hPQqQpcuw3gBrBzqMRxdL9h/39KzChOQlgG6Im7+ICaXDdsFTHmM7JHfI9WRy2Ce95hU+8mYyvPGhBrIhrLVyBfUzMz/H9kIQTm4d01amYURob95Pd/he/Ob9zEfMaU5RIfiC/kbxI7AvrFnIk75MC0HnDXFW+I1w0FEMBialWGAgi5sikVtN2Zwb37lu4z9s62/Zu7BboFugW6BeZpgQ4Az3Ne+lPtswUeeuihcinCZFQtIdnkIg3sI32j0kailoSWBL1KG+xICVzBsOSVxNLnPve5chmX4G/1Ei15hiHsPYDZLgSCfYCnxL2ks8QcJnDeO9PlskkeWV/butpvn6fzqH6dJKT5dOm1Bsy/SxHQimQxwK6ushqT15r6xYB0VZAu4aq1Whx5h+uuu64Al0YtYb2IADGsYpt7EnbRPPIHpOCPphrc97KjvURG3aV6WDHd2tqQhCTxDcgG6BuqafgHoAQAYooAsah/emt2qH0gW6g2kmBBErI3+EN+1VlCDhyAN+w7yJbAn+9973uFUY9k0cIAsCCCDMF670OO1XqXUAJekrCWhFapqN/1FMC/Lj5jav7Shy/EgHwuygIIZqnaGVORaGFdLHrGTY0zls1bKrRUaw1JdGIxFcEAUbGYQdaYH6Gi0GpbDWtejAngFRsgHPKRfCiAYrhHpmxIytfP8Z/On7r6cZnd5/TvYoQeZ+zujCBFuNfpLZ3YFQD84he/ePakgDFLeB/3EXeTDO+CfHzCCScUshXlEedsDeQtUqvaXYvv37f1u8khW5tfpENrgw8Ri4u3VGci52oREcUzuYyhxD5gmMrMkJi2f7O5u7+pxxmH7DnmM5APqXMBgpGttCi66aabSsyOKEP6G3GgJimKR9kV6MvXuA+3NrrPaG3G+vN2C3QLdAt0C+yWBToAvFuW7N/TtAUAv/fff39J1Es6SbymujUVOBLX2OP5ewlciThJKxepc845p8lEQj1x6QHksuhSoDrTpcBlQEUGNjmGODa9ymCJR/JpknYunnr8XnXVVeWi2ZpMaRLvpK88Pym4K6+8ssw34AK476LDBs961rO2JRhrea2mN8GChwdWqT6yPiRV2UQyGmlCQi3J5ynp1vRC1vfY2mmh4nfKHEgBN9xwQyE6WDM7rQb3vfaUBAuWPrBQtWyrQ6JRBa/qrchrfuYznynVNZJL1g3QE1FmrGI+fYIlKy+99NJWzVCeO9KlkiMSKZEzVWlBNeEf/uEfSrVRyCPpWxnZyUi/Ita0Un0RKWMS7nWSiD0CcvITOSfYiD0oSfhvrRZQT/66+IypigtgFSJV1kT97nyrf0svbCA5EkXO1kj0tbpZNjnOqOcsVdz+LtW65BWdCf5tqCTjvHF+knhNHBLi1amnnrpdBdziuvBuek6Kv52t1ggw3LnCtzhHVpHnVVHurHEWId202mKjxxm7v4rtKWvMOtLip1WSLmURYLZ7iP0hnnY/E1N6R/dXgA7/MbzPsuq6+Azv0u8mh+8TJHXxIyIMwrE7K59onbzoRS8q93rDnd7dTQxGyclILCdui8rE7u/C/fvGHmccsvWYzzD/7m7un3I5/msNIFx99KMfLTEowj/Vq9YI/YtWWfcZ+7cH+2/qFugW6BboFpifBToAPL856U90gBZIhcWZZ55ZqrUkXl0iVF2cdtpp2xUZgmRgsOo2nxEgn3zyybMFgAW8WJsSBovGfffdVyR/VCVG8sfnc3mQNGEXNvFflX/6urpY3nnnnVv6B7lgqgBuscozlVZY0pjT/guUcokOOHPWWWdtr43IZXlfLNkW5WpX2W76PwG0hrLfkSskQ6pS2pxbF7U0er7fGmTHVpNueY+AdxJwqrC8806qwfM9gCE/2+I+yTukJ5TqTlXzeRfJfICV6pNIgi+qSKmrv1ZZj/v9GXMF1EV8WARCqDyTNAFW1GBoEg6Af7Kuzg17yZ5xdlx88cXl+8kk+zl2a0G61TykYpFahiSSPZ7KZcCvs2IIZCUxxxfUMrfDeW3dZyyquNAvXVwh+ToEt9JKwXmUqh3AuT9IWXMdPc5YbWbEjyrjrX1gjIFI6Ox8/etfX/pCf+hDHxqt6uVXJW2jKJAYNRWjqz3BPD8F2Ob7tFmJ//R3gC1AhYqkVQb7th6L9ThjlZnezM8ggYinhhK+UTEiCa+/a+KRsftJXWXeshU35W5Cwp7qEFWuRYNyDNBuqCBjvbizUJjhW8WbQGIS4u7wKjmdO8BiP7uqrz2ItdPjjJ1bHQGVqkwN7CPkIiDyIwgBVDMM9zf5nA984AMlPmlZTWPMUpviM3a+SvpPdAt0C3QLdAtsggU6ALwJs9zfcdsCEkOkjTGmJcyGI8CF6rVUNQbkUJmh0lei7uqrry5y0S5KqmXnPFTf6XMFwJRYW9SrRdLpz/7sz0p177DKSHWnpILKE1KDLmEAi2uvvXbrkUceKf3WSEe1Vvk7nDvyWaRrVf0O5XklXyVmU7VVy6mxm4S9ZEvrNrBPXJKsFbJy1r0+nvbFEJhiL1KV9ovqRgx0FTw1QDrn/VE/m55H9vOiitwx2eL83SZUgwO1brvttpI0kjwCeFoXw4RRQL7HPvaxBQCUkOeHVKpE2raVdSFxApgAcE5VrHqXEELG7EHSWGUGkEdlNFBZdY6+4Gyiys2+QTBpDbzIngeQq1zjC1Q0elc+xLkxJDogC+nZSXHhd3/3d1tZCis/57KKCwQy+wgJYFgJ7RxxBok9XvaylxX/ipA059HjjNVmJ0opSbryJ2Ip1d3irg9+8IPFl/IVkvLijZy5ftZnnM38sH2GlNfCUG0kpjz++OMnHze9S2uliPydH1pEFmnBBnnGHme0NFsH/6xiKUSICy64oOyfqXM1KkbuZAhmCL/ua1E1QmhtfWzi3cT8iwfkLOrzYGwup+5quaOQg07rEaCyFgLXX399+SoVw1RploHMB7mGepyxc+ub+5qM+ZjHPKaQ9+tqcAo9QylnOSO+ht9Bdm7tXhJLbaLP2Pkq6T/RLdAt0C3QLbApFugA8KbMdH/PLf1pMV71v3HpmWK4BrgA9OaydccddxRZOZVqhgQ+KdxFYOqcTL5qP8UAGBLOF1544WGvkP6+LofrkojzgoAYlyGVbJjzSThizwOAn/rUp27bYaxyjV1U/5I3rnvizmn+d/osevABZ4BSKjsRHTDIAXePe9zjDvs6VcB6JyMA+GykW+0zQDkZ3BaGJDz/oL/3sLf18PklUXzGepGYcTHelGpwRBAAp72hIgEAbN7HJIvJ/OoZnX0UuWdEkbDNW1gbY8DE2HMjwqjqVGFRV0T7rPWlco9faQ0AXzRH9jvJb1V6QF4VqxQhknSSRBpWKvm+7Jd3v/vdzchd72StrlJxIeGq+vfuu+8usr/aSFhD7CUZxzYIFK0k3nqcsXyFOC+dHVdcccX2ugfcqNriMyT5nZv8BNnOs88+u5DyqGxYJ3yvP8CdMRLj8ifY/0945z/5kz8pccKw5+TwaVL5ylc6U/iUKfWI/X+TY/+NPc44dhtu2jd885vfLP18Ve8hfKjMC6BHSaIePksdALgjJo/cM4WqFohEy+Z2E+8mbDLVXmdoLyRloP9Qrcnn+FFAnmrPqBcts/cc/73HGTubFfGFym8xhVwFP6IFifNYGzO+BJlMey8E9nUbm+oz1m0e+/t0C3QLdAt0C+yOBToAvDt27N8yYwtIuKhS1AuMjK3LD/B3eHGuX2HssqUqh2wS0FdlxpAtOWMTbINyZAddDKcqVJOcIkE57AEUWcqHHnqoyF8vS+TN2R6ezaWH3BVQ3/ogf53ez2Pye3kfl2iJWYza2EB1OCBY9WirPeeG80Vmjn0km9lGcrqWZsznsy7IpgONjRalW+vqCf2PgLyqs8aqgevK7ygFrGs1+HBdqPCUOOBHVW4CzZEoxkghklHWEZ/zzGc+s0iLzV3uecpvrQJC8CkSLfqFD/1spJKBpchEy0gGc/Gf/P3nP//5AuBMnZnOS+tC5dG55567TYpAAuE3VKUMzwvAMCIA4HjYO3gu7360z7GTigukIhU5iBIIFQZbAYTnri4ytE/IPz3OmF45AWicpRQzVGEB/D/xiU+UCiyxBbCXr0RMsw6+//3vly+kXEOJwPpoqXVAeqOTqHVuSOAjGI7J3C9S2Ljrrru2rrzyygKWIx4tUuo42r271z/X44y9tvD6fX9UqAC6lFeQi8RVaQ9Qv3GIVYiJ5OSNdZF7zntu2t3Eeyd+HGuvU8+/Oxvf6CwZtiVyrwX4UWLIXbfF3dLjjJ3PGtUQsQUlmcsuu2w7zvBNucPzLWNE3p3/tvn9xCb6jPnNQn+iboFugW6BboE5WKADwHOYhf4Me2qBMKABuJjR/iwbSVgBgYZA6LKfneu/p7+tqs5hz8H6mQN+koJyYUjPSzKfgDHSyPoDv+Y1r2mmMmk4J4B80kbkwFU06/0MmJJcdGk2yNaSaB1elLM2WpSyHVubLtMq4sl5S0pH+huoo/JX9aZELdBKIgpYUSdeI23LXovkcee6L+rnInNNhlcS7bzzzitVFFNV/vEr1k96nK5bNTjggXzv6aefXqoRVSKGTa13LV8asgyg4g1veMM2MJFEPr9D5raVnrZT63QMmBj7bKrD+VnrJz1b+Rjgx/Of//zyd8DPRf2E57JfVq08GSNFSFp6Z/KvQC79bg225GucNa2fr5JnkmuS7M5EihE7rbjwed8DFH/Sk5609eQnP7kpglm9Vnuc8UtrIMXcf//9ZY0j3Knktd9DfKAgoyc438gnAGzEVchWiDPvf//7S/U3cpk4xWfJqrfqR8VLgAnvAYTQIoLKztgYU9OIX1XFpC2FMxcRs8XR44wWZ21/ntk54MzkK7TMsN9DKPIE/Ib2ApRG+IN8Jk/nvEYSEbfnvN2fJ9/939LvJofbdJXKVzYDdmkV4K5G2hdZKMQTRD1xPBCwlfYBYyurxxk722+5ryb2ru+14nNETeuGek/Lo/uMlmevP3u3QLdAt0C3wH5YoAPA+2Hl/jsO3AIuxSS03vGOdxQ5vVWqJ1y2yNBJxE3JRR/4i+3wASQWVVzpOzn1TulRR2YMyIMRCgjCOlfhWYM8O/z1s/h4ZJxVVwWgUbEKiFCdF1b9IklfVTzkba2lVmTAp4xvvlXGk50E/gJqJKwlWlX9qQBW6Zk+n5LUwD5y16oDrSefZ8tFVfWzmPwFD6H6TqWiKkbJN3ZYtu/HwLF1qgbPHiDhiQwiSSB5hBgA7LYOrB9JyE996lNFmlDVCZIEf6H3XCrd5j7/qzzfqjLfUQlQ9XzJJZcUMIhfee1rX7sNpK/y++bwmYC4EofLwNph32f+ANlGlbh+0SoMgDbWikoV62jZHpuDDaaegU9EGNKP1TDf8aObXHGx6XGGPQPYFSNkIND4g0Djv+ScnaHAnrr/HtshYwFwAMDrMLwzH4BQ9+u//usLVWi87xiZxN+L03yXNhStyKIP56/HGeuwovfuHdJGwtkidgDmAoH1AKasIJ4i/U61CGkE6cg9xJ7gU8Th7myJ1fbuSff+m/vd5HAb76TyFcnbGhFzIXB+4QtfKLK/es2H5Lv3M7i3v2HT4wwxuTjj9ttvL3PqLq6F0dTIvQTIK7clB2JN+LkW7yZj79l9xt7uuf7t3QLdAt0C3QLtW6ADwO3PYX+D/7NAKi5UM5JJOuuss7YuvfTSIqcX+SSglv44q4B2Akl/WpJ6zmJgCzJ5ACqJAcG9JMJYD9upIPob3/hGSfi7NLhcAH/rRGWrC8+F5z3veU8BwYGZGenzCbRQXfIrv/IrpTIWizoyv62+c/3cYzK8wAqJJWtFktWl0h4x5+RZJREM1Un6iEWS8jGPeUypmAUUz7kyCUADgCO7u6gnseoL4KWk/M9//vMy9xLWU2NVWbZW1o135jsyl5EelHBUyYZAo4qLtC81APtCEsGaIQsP8I2Mrao2ADHywCqEmznZyB5RpUX6GNBArjSyrM4P7zkmv1i/g+QMYgVb2Vf2iGRtC1W/w7lI5QkS1bLecWOkCDK3fOn1119fvpo8IYUJ1fOtDmtedfxLXvKSEmfwMRQkVGU5P1Q6OmfWueKixxnjq9eeV02DPKUinJ9EKArxTuJaAvZDH/rQdp9b3+Tskbg3kGrm7isiUw2sQhBaBMqqWnRe+twyFRrvP6awMXdf0eOMuc/Q/J7PnvcnSiEIhOImhCkxBFUd5AkqAP4r7nIfs/cAfMAbe8VQUU+pB0l37r5j6t45bBGy7neTqRUpFv/KV76yRTlBjAHElYugJKP6W8sdKlZTPtea+uxnP1vINvIeFI2sH+dRa6PHGUfOGCURd4qnPOUpJY+h7Yw9v0jae6ytBJ/hTBaPd5/RRj6jtf3bn7dboFugW6BbYF4W6ADwvOajP81RWkAy1kX4tttu27rgggvKt9xyyy0l8Q7MqisYSc8tS2If5WPM4sckodgCKzRDVV6kwlbpZTmLF9mFh3DhAWRLpKRvHiBLkmSsF3J6VqbXbWtJSO8rUQS8neqvd8MNN5TEs0qBiy66qIBzKhtVsklK60XIXnq6qjpQcUN2LokGgIaEAsC8FUlKvQf1ra0rIxaxpyODrvp/WU8khAKJOBUXi8DiXVjOx/QVfCTZtGc961mj34M0IxEgEakSmsx32NTWgH6VwAkgMCKIqhNrpCZRIJggnrQsYzvWk9W7R/q8NZ9wLItG4k0FL/DGGucfF/WQ97tSMcwP8aMS2sBzhJrWB58BxJN8E1NYC3rBH3fcceXVAn7n/FjnioseZxxazZLtYk+Vu85ea/7iiy/e7m0dcpmf4DOdpXzpnXfeWc7cc845p5BoAMXWTCtVWs4HYDagW+U7P8ln6F2sul+VvxjDOZqzUUwhPl1FYUNSmx/RaqAF/9HjjNY9/O4+f87Ppz3taaPgCoIdP2CfRHnHE9hTKjaBMuJ0ILCWESp+kYyQMjP4Gj9vkHx+9KMfvbsvsUvf1u8mqxlyDKTTt/WDH/zgtvrWKpWvq/22+X+qxxmH5ij5DPv9W9/6VmnHhXyIGBBAWOHDImKAb+Mz3AV/8YtfbD3jGc/oPqOxfMb8d21/wm6BboFugW6BOVugA8Bznp3+bCtZID1vsGVVXKXCT4ALpFCRJiErCY09TUZrWRJ7pV88ww/lEkC6GZgDxPnkJz9ZGOVAHSDouvWwXTQNY5JZ5JslFCVeVPbVg6ytilYgmLWiurGlJKRePqr0ML0Bl2OVl+ZfskklY5IKks+qfV/5yleW5JIKWPtH4gnog1U8Z3Bz2VZM/6tUbmI6S6RJzLlEm2OXaDYBkKbf6z333FPefVHV8LLfPYd/d9FHAOEf+MIpBQSJhfiNAJ5ALcl9ttHTUnJBYpLcoD5iyCXrMgCdCELIE0gPJFqdK2yi6kIFuT0FDFUJH6BvXd5/6AudG2Rb7RMEAYAn37kswZSKYdLhBsIJOcuWR87WKILoSYpsBvwK2WaoCCDmAIaxY1QTWq+4MIc9zji0klPh7WxRXYUkoIpNxXstbz4k3o0RTcRtzt6WJDprVRkxJtUE+12sCQAD+Iqz0iJiCIYff/zxLbuFw5590+OMtZnIXXoRJGQSzmIpsfTYyD1V7JH2Ae4o1CUoMPEl4nmkO/cTgI1YvbXR7ybLZyztl/hRc065iw91V9VuJ9Wdqyp5Lf+N8/5EjzOOnJ8QqJCv+ZXc5abaJsx7hhc/XfcZLc9ef/ZugW6BboFugblaoAPAc52Z/lwFqJQ01V90kYSoJLPqvj/6oz86olovfUtT9Ss5t4p8Uovmx+pUjRSwJ3I+qUogtxnwZ6xSocV3XuWZh5JZ7ONyDfQcSvxmLUnASMS2Vike4BJos0gKyueQIIDckgskWVW2AXgAX5K03v/mm28u4OfHPvaxppLSU4k2e/95z3veFka9/y5iT6/a73WVNTiHzwSU4ycDZI49V3q2qrhCqEGg4T9VbZ100klbd9xxRwE/JSZVA0tUtibxPDUfZJ3vuuuuQpAI4YFP0LMTAKovJ8IA36GqTUI2RJE5zPFuPUNIQtZCSFUhjujtnGq/qd8nGaWKHnlARULkC3fr+fbre7yHs0AVIp968sknF5/h70me62XMj6q8yhjGHPZGKxUXq9i1xxm/tBIfgAiCLGZPqOx1Via2QqbiG6OcMUa8SzsGcvNUE/T8bdGXpvKd5DnCDIUVyhABNBAgarLMOqvQAPQ2Oc5YxYdsymdCdljWTkQcgVSFVCT24AvEHMhWCJlUZtxZKO8MSUet2LLfTZbPlHNAbE7aN+TkqCyIN/29KnBnCmKuuBzBYJ1ImLFSjzPG10t8ivup2BM5MyPEACRDJKw5t2Vavhu2tonYPZ+xirX6Z7oFugW6BboFugVWs0AHgFezU//UAVgA6ORPku5TjxCgRiVOXXHh8y6dKt8iR6naYChZdwCvtie/UvBPhpY0JYDGkDjwv1/84heXZHzAH/+2ai/LPXnYPfjSyDA+4QlPKIBDPcy5C1GAi0hzqmRU3Qcsx7TWo1LVpz7AEv+r9oveg9c56q9cFbi0N6677rpSwQYEZjf2AQSTTk9SSgWbBPeLXvSio36mufyghL0EChCPX6krYYdrpGZUUxKQ2CVniZDS4hirhp96D0QZ7wwo5z/JeUpEqipnF5Ut1sz5559fqhv1gm59IIZ4J35ED1c+IHbQZ0t1tD3gM/zFGNDXug3y/BLNej1711puEujl7/S3BXitU/Xe1NypuJBkte/r8yBAz7CfafYZXxNFgXVZF95j0+OMzKXzUdtANS4VAAAgAElEQVSEr3/966UiD1hjLKrEydlctyJYh7URcFs8IcasW0akKh65LGSZgEHINpQ4tA3gbyjWrMPY5DhjHeZvN99hVbIDv4p0iahnn9x0000lzhCHIYXce++95X+LRfQXb1GRp99NFq8sFY/upPIe5PRzR6Mu4V5PFlybgBe+8IVrr+S16XHGj3/84y3z7u7ND4hB6zZWyABj7cxCxori2276soP4ru4zDsLq/Xd2C3QLdAt0C6yzBToAvM6z2/i7TSVYh6+Vqk0VFwDQYQUFYEf1QWSfI733mte8ZuvUU09t0kr//d//vfWZz3ym9JB7yUteUqqSsD7JW7scPvOZz9zS6/Wv//qvSxWKfnQquUjdBlBPZVsAY2BPy2MovwnQzBhKZqnaIY39gQ98YOv5z3/+1plnnlkAX39UdgE2JHTZrwZAWrDPTqSgfNaaSbUzVrlKT2vC0KOMXackg+duD4CV/U9+z54IexrAZR+Q7JxaI9ZAkvyqmsgBu1Sfdtppc3/tyedb1af6ApKEyCOS+yRJVQIDe/WYs26Ao1QFojTQklG8k8QsH/mrv/qrpdJfxZrEvXfiQyVSJF34TiQRvbHNvwod60lyjq8ghY040bpMeD1/i0hVEtSqVFQsSUit+1hUcTHViy+qE+edd14hnEQ2ujVb9Thj8YzxEVouqHytY8+pPuGRCL722mubb0MiQS12UH2mVUYUJsRLOSdivTGyjGpHfsRZjKCIdHPCCSe0tkXK8/Y4o8lp25eHXrXyNetI/A3sdbY++OCD5e4qRjH0Q6US0GplX7+bHFpyqn0piGircu6555b+vu5bX/ziF7fl8yl6kX4Wd7qD8ZfuIanujNpEFND2ZUHvwS/pccYho9oj8jpyE+Te5XesET1/A/4v8inu6+7z7mck5Os8yB5M3Z5/ZfcZe27i/gu6BboFugW6BTbMAh0A3rAJb+11JeRVE0i6D6t78y6CYUBdepXWkjg+8y//8i9b11xzzREVf3O1hYBX1aWkGeAhEoJ5XsCFihOXAwkzoK6+pVjhgv3I7qnac3EEbgLFJavf9773lYSdqj5JBMCo5EKrCerhHC6qyhsyYyPvqUrLZRwZQPUKUDC9gN/ylrc0Ka81lYAeW/PsUMv6Ar1SzTTXPbLsuYA2wPyf/exnxXcA91K5SZp2ij2dynCJl4BbpMisB0lu4GfrYwq0GnuvVKWQAmfDYdX0XG0hUUrOWcJsCMwG2AZynn322Vv33XdfUYjwbjlj4mPJLgKA+Ufr5vLLLy+VGemPLPHv38hltzgkiVQZSDDxf4hEKl0feeSRImMKzBmSqryzcwRwsw79sVeZtymfMdWLrwWCRI8zVpn5xZ9JslVydrgXpvqEt06qElsAbwHAf/u3f7v1pje9qfhZCipiUFXAfK8WC3WMrqpRf+C6NQVf4oymODKMc499dvb+G3qcsfc2XoffsGoVm3eNXLQ9JOb8p3/6pxJ7rcvYhLuJnARyDNLkJZdcchgpvSbdAvcQTW+77bYtZLEAu1Fa4WP9nRg2BGfnygc/+MECGBtasSB/z7V1QI8zdrZz5TAoi6j2V6TgfhGy/pOf/ORtdaJFPsXdl9/wHa2St2urbYLP2Nkq6Z/uFugW6BboFugWOHoLdAD46G3Xf3IfLLBqD6VUE5Bj/Ku/+qvSl82Q7CeTo2pPUN1Ckik9f0jxSgIAdzNUFgGvAJP6trocYM9KvkkWGKmIdkGsZQkl5zDKSRa6GJAhbHUAbAH7gBpyvqngYwdVeUDxofymRCPg/OGHH14KXCATYNGq7Kv7O87RXvYIxjAwB2AjWSQZMJWAHnsHa06fHdUHJBn1n2qRFOA9vLf3QGxQ1c43kCi2nwB8i9jTY30a5zjnqzyTvUBaE/FBgv21r33tNumDTwRariLjS+6XPa0zlV0tyHSqjABKINAkUcZmmV/JtJwT/k5/X8QP+yZ+Qh++WsoUCK5yT1LO/gCMzl01QTIZaWF47g2TkHyoyhNAuOSixBPyED8a5YysuSQiKVDo9bmon/Qq6/SgP8MfeBe+XhXiWIX/Ip+xqsTnQb/n8Pf3OGP5jCCS2Ad8JdLcmNT9VG/1RYoky3/z/D5hD1x99dWF/EKGFrjhbJWUjo9YpDCRqniEROoBLcTiU7PQ44z5rc85PJF14W6C6GB9ixMe//jHF1LuTlruiEnEq5Rn+B0KLC2OTb2bRB0GsQ4BNXdzcxiAD8n093//90vM6c6u5UgqvcXslLtq8B/ZDPFOqxJ3PeujhXY0Pc745c5FJDYWkYjZSjGDHIXWTEj6NUHb3UR+Azl5J5WxLfmOTfUZLc1Rf9ZugW6BboFugbYt0AHgtudvLZ8ecKECViAsIa3XkQuSgHgKtKz7UpJ6xboVLOufoiJYEm/OwIVE/cc//vGtU045pVSYSQD4EyA7Ew309IcUUH2prBdCmKHA37e+9a3ln9jTRVQVhoREq5WMU8CFRKTK1csuu6zIpKleGyYap4ALADpwR8WKxObtt99e7ET+Fnh0kMzqgHiqvSUI6hGWORAPQ9bABE+1/NEkoH1ny4lZyRWAlMrNECT4EHMJBA3guQ7saUAkH0cSbjjsAaCttZxRV/7vFLSyDu2Dg9wLiw67VBkAfvk85IWxyojvfOc75d+dB1OKEvwBST3S8KrG7Qf9f4EWbPqc5zyn/N1cbRE72cvkI5GihjL29gmih+oSctbeJVUnyCTOF8lIe2lIqgLkIMewj/OJPVuUAWcn1ZjWjP6j+jsjiZH/HhtTPsM5bV0AxJxBc5bn7HHGaiGzvcMPSLZSx0Aws87H5nZRb3X7TNLefpnyN6s90cF/CrEKAUjVL+DC+NrXvlZIIGedddY2qDulMMFHqw6W4G3ZZ3jvTYozDn7lzecJnJHiybGK3LQWssadBUatFrKTKjY/a7/4M1ciZr+bHL4uzT8VGXE20vaYOswYwDe2uvlQdxXfJycgxnCvE+87T6yJOd/TepxxaFZzN3F2isMXkZ/EEogBzkhEzCi3ieP9/S233FLIqpF23qlPOWhP2n3GQc9A//3dAt0C3QLdAt0CW1sdAO6rYFYWiHyxBD0Q55xzzilVbJJOGJSLJCcj6avSFYMWa5qk7wUXXDB7ic6xSmeXvs9+9rMFAGcHg6yzSk0XQ72g6uHyoLqXDLR+v2Slzj///HKZkLx2odRrreVBilPCsWZP53KMLe2SLDkJTFepUkuHS/RbVy5hLueqqAEXkYQFkhsANQlb33PQyZcvfOELpYLdBbAGcQLu6CGlkhGIQ6bYZ72Td7duFklit7wOpp49Ve72yXHHHbf9sVRp6ceJRNI6e1pVrneRBBpW8QI5qQScccYZpQIW8UW/awkI6x97fJ0qnZMszZ5Pnyxz/I1vfKP4y7e97W1lX5B7vuKKK4rsseRsPVK9AzhWwaNihw8g0acSRzWws2TuwG/eKQQQQBZ/wJfZE9aM/SGRnSoDiRl28jmfB2gi0EQSPaQqn6NKoZr83e9+96yTkMv8mzPxHe94R+l3jhyyrCpxkc+Q8G+BFNDjjGWrYquoqQB+qYAgy1ENqeWMx75hqvLVd1k3c07WL7fIL6uXnB98aK2K4GfF2hRlEmutqtqzyu+d62c2Jc6Yq/0P4rn4eKCMGGJ4D43SFIKI/eEOIWYQfyGjRiVjJ6o8B/GOO/md/W5yuLXGzgD3TO2nxJqAXNW7ertGUWRI6gWcilkpTiDoOT/SpoRCDYWSKeL3TuZurz/b44zDLSzevuqqqwpBO/eTqTkQfyNfWivicHd49zbrx1mLnFor71DpEcsj/M+9FU33GXu98/r3dwt0C3QLdAt0Cyy3QAeAl9uof2IfLaDS12VZ30VVF0m2B9QAXrQi5bxTs6XP4Pvf//4CUo31l7v11lsLODnWF0rfF5cAYKEqNUkqyQogBltKZrY8wo7FtHYRri/Pw16MPgsM/e53v1uAMqAOySz2GZMs9XlJHJXRwICDBn5rEEd1MvC3nj9JAu8h6apyzYjsGClTlX3W0CJJ7JbXgmePUgBZztNPP728jouyRMxwfaRPuKRcknetsaeH8yUxAAgG1GW9StQjR0gekA5MZSbyg8TBE5/4xOIf9IXK31kn5IxbBykQIJwNCDCZ/xtvvLFUZYZAQTqPHSgFDPtcR/pZ9cZ73vOeIneKRHPSSSdtvetd7yoS0a2NEECoYHh3ySfvo7IZCYCdVJJLbAO8JKzZxXpiD8lGP4dQ5N/5RuQCEtGtVv1mDvkEZyTQe9W+5637DO/e44zluzgtRcQYq/Y930lv9eVPcLCfAFzoYYl46KwImUQvSmoa9fBZZE3ncchIO1WYONi3XfzbNz3OmPPc7Pezff/739966KGHSr/W+vxDirrrrrtKPI54aaRvp4o9PkSbBXvF/U6sQmWoBTBvysZ8Qr+bHG4d8SbQLmSYxKSUUuIbxRzu8WPnCoDP/Z6kPjBY3CrG12cdmbulmKvHGYfWhvkWY4urKcyk1/PU3kpsqi0LMpr4PbHb5ZdfXoBkd13ncyuEVM/ffcZ+n1j993ULdAt0C3QLdAscaYEOAPdVMSsLRGbRZWlYoYU9LWGtMmtZRcasXmrFhwkr+J577tkGqYb95YCUgL9TTz31iIqlRbZb8RH2/WOAW/MJUBiTVasfKElICUn9kYYXH+xS1Tqq+1R1AX9Vdd17770FFMKaveiii5oEuoZ9SlWG2yPpvSdZAMh44IEHCkiDEQzodHFcp957Y+uhlsRCjCD7zi65NOdnJKURIRADAni2xJ6e2px1/zD7ybtZ/0nUk+n0v1X/SzBRReBDjJ30pdt353AUv9D7qUwN4DusRFDNq7VATQTIr1kEchzFoxz4j6S3rYQkXylJHbKIJKTkrTNWdTjCFWCXbwVyWh9A8pb7xNcTgBhBxlsCHjkqSfpU7QD3qYysIt/cus/YxDhjajOqzhVTfe973ysEK5XuiDCp9pa0tW8obCwbkYDVeoA8estjKHfuXRCLEDFrkCvvqC0J4IKiAAlU8Yp4BDErfS5btcdYK41NjDNanb+9eG5VeogBAFxku5pQhTSCNKUqXksZ545z12cAeOumytPvJodWWOJNfxPANzFp1HesBy0nkAprkruficJV7nV7sXb36zt7nHHI0sj5CLmI3O4mWQtTcyGWoBxw2mmnbd/jQvAWo4pRKDydfPLJTQHAed/uM/ZrF/bf0y3QLdAt0C3QLXCkBToA3FfFgVjA5ZlcMVDGJfkVr3hFka9JhZYqrWHyWVCsQulJT3pSkb0dyicdyIvs0i91cXRJwBiWaJNEVM1mSNarLsEYJmvtf6tYkpxMj1oJS39/7bXXFlBHIr+FEZa8HreZUxVpqnXJG7vs5OJkzSxKQiZpCQDK2vEzGNQY2HOp6t3pvKSKF4vY3KpQVL2JHPCqV72qADaqCgzMYpV7EgxAHdXP3tvaIEP1sY99rFQArssYJtPIxXv3gJw1SSDyWfaGpP46kEiy5lPFa62o3MIyB2bccMMNBfBEmLAeVHICsFKRkv0XwPhRj3pUk0tDckRizRlhjdsD6ZOVSgS909gJiOF8eclLXlJ8S0A/ewrwGUn1Jg0xeGhr3pnqXDj33HO3ZcMRRVT6kqrkU8nLZa9YE+xjHwFzWh51/zXVW4Y1rsKbLLiYY50qN5fN1abGGWN2GevZqd81nwDAXYdq72XrYerf7ZshOYgCAHLRWPIaIIpogsS3qE3L0T7PQf/cpscZB23/Of1+9xNkKfFV7ix6c1JXEXc5c93PxFvuq5/4xCfKnkGcQCQJkHP33XdvUetRVd/q6HeTQzPnvKAcgXwrpkKIqZW8/D3wD9FIVaeYrG5RlHWBuLwqGW2u62bT4gz7wNwjEo7JMIupnZ1yOuadIlnuJ2Nz+NOf/rQQWREX+Q4VvxSJkNnd41tWDug+Y667tj9Xt0C3QLdAt8CmWKADwJsy0zN6T1U4kkXAiQyJZok3SWhVm+lbmEodnwsTXyUwgLDuiTqj19vRo0i0eR/20PdFctpFQoAfkGrYW0gvKp8HkL7uda8riX3Vr+SCXDr1qZzzcNF1sclFqe6LBZRToemSgDUPvFGdI1GiWm1REhKw89a3vrXYZh3WRj2HU1W86T3m4inpBOi2dwA47JYEA8atP/69xcFnWO+qWFXwZVhLpPSsIQlrRAJJFlXgKpBSfYQEwK/4WQAo9jRQtHXZ47FEPdukl7pkgQQCmWi+FdgFCI2/BX4CQvieVgkSqfSXYJOEtVckWPhCFRZ8CeUIPW6BE/YKkFwvNmQIvcB/8IMflDXDd5IzbZFcNEWqGutdmx7Q9k2dhPQd119/fUk2RUGgRX+RZ0Yws94l4vUtNsQdyFOS+JJsfAt1iKgo1DFHy+9eP/smxhmL5s6cq8jj+/TspBbBf1grjzzySIk3kO2G1Vvrsh7q90AQIXV/6aWXln7nGQHA+UtAlzXEZhQl+IznPve55aPiU/vn5S9/eVHekOh+85vf3KSpepzR5LTt+0NP9fJ13lAhEkMAgMVU7jBkW91fxKS/+Zu/Wc4c/zb3np2rGHbT7ybuIOIlc4vM7n7uDl+TYYZKXnwrVR5qX+JPBDxKLEiI7jOIBC2OTYwzgLvuGrfffvvWhRdeWM7KYQxpv4stELbdUZAP697gY3N9xx13lHPVXcbQ/kys0gq5f9H63XSf0eLe7s/cLdAt0C3QLbA+FugA8PrM5ezfRNJZwu2mm24ql2JB85Of/OTCkAb+Au4AE5Ju5JH8fwzaVCZhRQqAXa4k7LBkjzvuuNm/96IHVFmg6kzCQNWvpIBKNglrAGgY5sMqJbaUtFPJJ4HnYgH8fPaznz17e0iSAHJdbgBwtUyrSkTgMKYsubQAnAAqkloAcutGBVudhHQJB/xZV4uYtbM3ztZWAXA/85nPbN15552lSlFiFiHg4x//eEky6OOZBIHKG4mDup+Uy5XLpqGnMQCw9Uvjomqs4WUyknxksvXNkpRBjmADPsPfD23WwroAzt1///3l2flCSXYSmxIQkgmq1yIzmCpOCgHpdSs5Q03gwQcfLOoLJApbl/hN72/7g69EcAD28xHeMxXzQ0lTfpbiAnt86UtfKlJqkjJnnXVWk6SARaSqgPyINY997GO3+yPHtwJ0nLtk8v1v5w/iwEtf+tIWtsXkM6Y3qTPReRKyxw9/+MNC/rAmooiwTj1LxwyyiXHGosUr/uAjkOwSM4khkIycnXyBBL1YBHGobjPQ9KYYefhFa38IdA19BqIMQpXKRoQa5+vDDz9c/EeLsXmPM9ZtdR/7+yCH8QtiL2RbMRVfMSQNUR0B/lKock/NeaPVgqo/lcMAIgSJVpVW+t3kyPXER/7lX/5l8X0Ip4aYUrzlTm6+DcAu4mHkncUnpPOtDTGr+7+YHkDY6tjEOCMqSu4b7tuAf0pLiFP1cCYaYlGEVIDxMqlv5CoEV3fXE044oUmSbvcZre7m/tzdAt0C3QLdAutqgQ4Ar+vMzuy9Ivsi8UYCyeU5FQSpRhJAqzrCkAbm+d+SSpLTYdlKUKveIYmzDuxplwKytcOEmaScCyT5VtWsw16WLVcpAbNJFQMyVeBZG2wg6SoxAtSs+wGzBUBchau14EIEMJdofNOb3lQuRhI06wBcpIJAJav3klwl+Qyocrm0Jqz79JcC7gI32ZKUXMAvYOAVV1xRvEDrVa5xZVNVF1MVjggSEizGK1/5ypK4A4axMb/i8k3Gr4URgM87eRd7gByYfXTJJZeUCmiARXrfBvAE/kpCJSmFNCERxQdbT62P++67r8j5IkDUPiNABf8CwAH4jhEoWn//VUlV3nOsmtG6UvnMf/ouCWo+FWlijiNnBf+4rEo7JAhy8IgO3tXZEilOPiBJumEM0rIs59i8bUKcAWABwpA1XzasA0QgfkMs9Y1vfKMkZVUBiy1UiyOgGevWs3Nom0VrfyzuDHAhNlExrNLxvPPOK/Zy3vIlYvdWY9RNjjOW7ZtN+ndxJcAOUQQR01oXf1nr4q7cWcTklEaQ0SjvkI9HxBN3u5OIP5CZqc/4u7otSUv27HeTI2cL2VQcYW3UoH8UeBB2kRApWw2VvHK+tLQGlj3rJsQZYzbImYHMD/xH0DX3yXH5mRtvvLEQ38UZchc+i3DKP6zLHX1om+4zlu2Y/u/dAt0C3QLdAt0C+2+BDgDvv8039jemUg+ABbCq+5iQPnJ5JpUlMHaxAtBI1vrfBvlXwTNgbF0GAA/D/MMf/vB2L0rvBvD2rqqdXSQk09alSilVe9aD5GPm3PsChwESKoEzxhKUkr0AHXKlxjqwp9mDLClJsFSDY88CPbJXhiBO1gTA5rTTTitVw/ppS2Knt2lre8V+kEj2bieeeGJJrgH3SMDrdaxPNhCz9h8BeygKBBwfe+8W+2xF5lnyALMcOGVNqPw378Mqev7iMY95TEksSFiqgpbIBwqzDT+6LkPFv0pmlZwkW+thr6j0lIBTMb9uPT13QqqyZuwfyez0olPdiAjQEpFKqwMJ9xAdzPeU9DU/gVQEzEOiUSGuAtrPk0RHogBUiTf8u/3xjne8oxAmgMbrNNY9zkB80u+eL6z9v/MTQUry3bmYal/nyzXXXFOAHAo0QEtzjjCDXHjdddcVn3nllVeWWMx5w/+23LMzChLiJhXNks/URfiAxN/pJV8npPlRsXkk9acALMCw81m1UgvtFXqcsU4ebvffBfFDtZ5+rmklIs5EPKJIlDtaWkuIPfkJ8YbPAwW/8pWvFGBQa4lWgV+W7XeT8fWVtlTxefUchzzDv0aZZ6jktfur9mC/cd3jjCnrZq7TekaP529961slFkEesS4UL8hxiCEe97jHlfyFqnHtzFpX2xmzS/cZB7sX+2/vFugW6BboFugWmLJAB4D72tgTC0gGYUgbmM/AqFTqqeAlvUc2LmOqlyUmJRDUZVq1XotMSQAmuR9JRkOVFclmiXcXQgkDYDdZ63oAwIBfSbxJ2AN3yL4mIbEnk7fHX+pihDWt4htQKQGvQs88T7FiU9EYsLjlZMqUeSWl/RmSI+rPD0Ec1fIYx9aQ9SSBDdxosZ/rsOIC+Ct5b12o/r7sssuKdDFQJ1UXWQfpe/zQQw9tuXzrl+T79IW+++67S9WG3lwqvoCG6fG4x0t9V74+QJbKTH+mhvdCICBhKpEvGaFyXJUsf8GXSEa1NgAXX/3qV7f++Z//ubwTIIcSgCRs/ILqZ361HrEbSb2AQqrWAKD2SUvA59Sc7YRUZa+kF51EtpEK8lbWRBKukeQlM6u6Sl/fjPS3VuFOmpFPJW89rOy0XyiRRIaPv7C+AIAtni+bHmcMCXKpPkH8MMxr+l1LxgJ8VQw7G+pq8KwxpAl+xWi9Z2etIAGMMm655ZaSiJaEphgihkC+E5urWMtID1MEm/QFD5iswhHBiI2du35P+pzO1af0OGOuMzOf57JGqC+p1BuSc+unzJ2FKgsCijuafrCId9RHtDIaSsHO5y1Xf5JNv5sgHCMb33XXXYWALr7WoslAykxf9KHqAbu5vwP5KHkhP/OPCL4qxVscmxhnINsiHVKRCqA7nLsohWjH465lXVAQ0N7MmUuVCKEEGQChOYRUccki0nKLa8Qzb7rPaHXe+nN3C3QLdAt0C6y/BToAvP5zvOtvuEiGESta0CugrRNvqtEkZjElhzK2ecAWJZIkCsgHkvchU1xXJXovQb8kIqBCkgAoITngEoEt+8gjj2z98R//cbkQ1n0K/exY4m3XJ3OXv9BFmS1e97rXFSnvseEyBRAHRuRihUE9JuWbn58iCOzy4x/o15HPUk0ApFSpVg/7CvgpmQS8UakmgQ0wbxGsGDN0AJm64kKyQdI+0q3AbSxqiZgaxFWdpW+ySj6J+9e85jWFLDIEAYbJ/gOd8BV/+fe+973iI/QSG+vZy89+//vfL1WubJOKlCGhZMVft+8f4wOAD4D9oST3FHDBt1gX+u0B9hAAhr2/x0gB+/5yu/gLnZ0q/NlLMjGS1yoJViVV8aP2mao+FYDIRHMniyAMOVdzntSSvHwfggeg1xmimhNZhA+xVwIK8pWpEDUl6YetQss6mrtcbY8zjtxIgFqxF0UD66BWCpF0BeCocFUBLg6jFMCO/IRe4WJSfT2dt8hGGUgV/K04dUgq2cXtvG9fJXZABLLWoyDhl4u32QQxSnJbXC95jbDJfkibUcxAwHTOSIADtgKiAs4p9GjdgaAlBp47yajHGfu29Jr9RZH2TZXvsN3Az3/+8+J77AXEXqAe4qYYbB3HOt9NnBvaAQBnEQOHJPNaxhbo+8ADD5S2AHydmFy87T6WmKOefwRvhEwEzCh5zXl99DjjyNlB6hBf3nTTTeUftZyxToYS3vEV6e3r/uXeKt6wBsQSlDGQeMXvRhS93NvEKes01tlnrNM89XfpFugW6BboFtg8C3QAePPm/JjfeEyGMUnVT37ykyWhivWqwlcC/6qrrioSnZLUEkiq+t797ncXAFSlXj30UpF8cpmuqxCO+aH36AtUQEgWAuWGEnlJSKpiFuBLOhrpaevdJdAkINnHBTGVvQE8JftdSCXXJBvmPgBxuRgvAydTjVYDmYtkWiUsVZmQ6GzBFmNzZU2o2L322mu3JJHq3rS33nprWUPDHsi+55vf/Ga5dErUknomNSehK7Gruq314fIsgSIJY6/UCbdIhqf3MWBPolqC2n8BRPaPSo2hP2EXQAEAQGJaxeBcx5QkJeCPv1R5UPcZ8x5Du/3whz8sySiVJ8CPuQ/zAvjN+q77YcUHAj2t9/RlVdWt0pn8NZ9JacL/f/Ob31x8T927088Bd4ClIQXM3SbD55siVaWacbg/gDUZLZKq6vcXPwD4TznllG2yS0ApVb98H1ArvdaShLvnnntKtSLQmM9EFrGH9Ms2AMWqHSWpWpDf61dctNoAACAASURBVHHGkbtWrAHkNbchu0TK2PmB4FBLESfe4BtV6CDl8RuUBPhV5BNkG3Ep3xIQtDV/MXzeYS/s+t+H/Y3FIIgSCImS1PYJxYRU/g6/W2yrat7Zuqwn9xzs2OOMOczCfJ5BLGmNA22sYTFESFFia/vB/Qy5qB6AG7E69QgVfEChU0899TCS0XzecrUn2dS7CWUZc2mOh+oHUVjRlkc8jSzHhySmcB/lJ/08YFhMllgk939kXsRvBO/hOlptZvbvUz3OGLc1X0BdilKGmNFdQswwJA4OVcwQ0xBExBLyRPyNNYA4kLupmCP9wfdvpnfnN22qz9gd6/Vv6RboFugW6BboFjgYC3QA+GDs3vRvBajcfPPN5eJTs/0lmoB+V1xxxXalmiS+BL2AV6JNsk7QXPcirC9FAkrf71LdwojMqH6CqtHqRFkq9wDfSTKrkAXwST4Dw1WZkKokCwT8xg6VgACyk5UCng97W87ZLrn0Ss5GWnPqeQPwAEPrzw773M75fXfybFPV4KTAgBiAK/tHIqkGwvyOSN2qrP+93/u9JiQpAVMqO12WU604Za9FvbT8jP3wp3/6p9v9ockaq6xX+fr0pz+9MLRblUVfRZJST0pJiGGCim0AFoA+wDmQvCUZWwAfdjxSkCqyuorG+gHwX3zxxdvS1z7PX0jK6hOuryuQD/EImeaMM84oZ491IbFnzfCzrVbJJ9koieRdkaqcOc4N/iJVJYt8ZmukqtpH1GcEMF+CjQ2QZ6wN630omR9fedFFF5WkqwoO54vkrMouQ8KNz0j16E78+EF8tscZR1o9yflzzjln6+yzzy7kITGpGMw5Ke6qJfPTy5dCTeINSV3Eo3vvvbf8Ar3TgUAAnRD2DmK+l/1ORB9ngXghxJipn8l+QJAakh3YRHI6fcERpEjYkoW2VyhmqKjX33Suo8cZc52ZeT/XWGUnP4BA53y1J4A2IYzUMcSwfYA16H47dzWNqRnZtLtJbQfrAKnYPVzMkH69PkPNij9MjCEeQVYE/Do7EIxUbiYmkwdw5ogvxKQtSOLXtuhxxvgOQQQRaztzEVDdNeSx3L2QEzOiYlb39vV3qsQRGa0H92Gxp/XW8thkn9HyvPVn7xboFugW6BboFugAcF8DR20BYJ9efGRpXY7rKkUgFbBT0hXDWkVBLQ83Vv151A9ygD8YqTDViEAMCbOAdxjBkomqE0mDkah1MXjGM55RPgP4c+EK2E2GSmIScOx7XBha7B+VuZWUrS/TY9M0VqE27PPYQoWrymWgJIDCXAMWaomo9O6VcAXkJLmMcW1fqHYH4OnLJ+Gaann7ygWSlBjgC6A6dxZ55hkhRNWd9e6dVQjxCfphAbTsGclnSXvykxLxLtdjkqxJYvu+yCCzJbtKWs8V4POM9oPEovVw7rnnHpGwX0WSUkLJuwNJ6x6LsbEkFF/T4sCo5/OsjbofFhBXdTCQA4irct46MhCIAP7AbqCNtUWSkdyahB7SDPDXZ1pNynpP7+T97Yn0nEsFLDKVHr72A0C0dVKVfqzA2mEiXWW8dcAHOBcD+pO+rhNtwyQcP1MTJny/NaXvKdJAS+tik+MM650KQvZ5Pc+IIIBNMUKS8RKTyAHPfvazj1CTSLyhBUfiNN/vZ1TnqAJuoZI1lc72PnIllRhqMfaDakb+T29syelUAFMb8dnhWSm2UNFWk/Ccq0YLtuhxRoun/t49s3hZ714KOfY10oN9UPt7cbrq/7e//e3lburfxKBpIWDvIJ6JtcTdUdvw1Dl/gX32mzh2zqPfTRbPjtjzve99byGp6vObfr1+Sjyp3YxzxrwP8xmqe8Wt7mTAPcRuvU8pI1g/yANzl8SvrbPJccaiVYKMby6tDcRT91TxBpKIuBuoG/8y1dtXCydkV1XE7vhz9hvdZ8zZo/dn6xboFugW6BboFjg2C3QA+Njst7E/7bKMBYsZCZTSe1NQjElLGud//ud/yuUYyElSzuUKQCbZ9P73v78keddFxhaA4eKEESrhnCo2CTkJBpK9Eg6SEQJ/FUwSdi6K7DHW87XlhZWqLRWLLkzLJDaxrCVcJFtOPvnkkohhO5VrEpZz7s9ondsHqg310ssAPGEHp28lcoS14LPIEfXwnqpZJWH9G1sASPVRBhiqfkUucNG84IILZr00JEmAOCrzjPrdgNwqK8wvMAvwKfkCyPLeqsbN95g0fHwL26R/0pwNYQ8AfV34gU4ZQAzgvkoDifidSFICA4GaEgeqVAz+BjiMPDDsGz1n+9TPZv+rYLVngHuZf0k0oLezwpqShNGzUrLF+sKqd9awAbBnHYb14EyVUEQiQQpSzRhwBtDLTyIXATJredYWSVWSpnqrOTP5AgMJAJlBa4BUWUjCI1DUifhF0tdJwiFQhXzS+vrYpDiD/+TzKaAANFO5bU9ceeWVW3rBU5ZBDOAnEAPq1gH1uTM8L8RciBM5d1pZF/a+qiGxY2IsgAP/Z2+wCylskvef+9znSkJabI6ARSrb+Tom5SwOveaaa0albudqmx5nzHVmDva5kAEQCe3/epD+r0EXKkxUrOwH52hG3Ufcv9lrYnMtBcgAA5JVdiJguL/Ouedvv5usthajNGN+nQ1GlFXEYu4c7l1iMeCfmJ7qEJKM/61dgDWyLmOT4oxV5yxqbub5Va96Vfkx5H0kMvdzsaq7SYjdUeSxdl7/+tdv/xo5Aj5lroTl7jNWXRH9c90C3QLdAt0C3QLtWqADwO3O3Z49OUYrsHIo2yrppAqLXK1+pKRqVVpIxgmEVdhI2N99993lgpQqrTAjXa4kmwJ4Sv76t4BFe/ZCx/DFqWJW6Qy4+Y3f+I0jvs0lMb3TsEJJ8kkwqtZTAeu9SQoCbWrWpySERIVEw5xBzqMxXypt2CuX6anvUd2DgS3Ra1x44YXFfnNmyHpOewSgqRLA5U+SwFp2IQR+Wy/pYw3s9BnV4ENJbwls/wYsJg1ln912221lnwDCXTgRK1oAuVRfSjSbTxfdzK3kteQJII8sq4R17AfgA3LZL2O9tCKDy4YY+XOvCDd/kSQGPkgaSMI/8sgjJTkJlOIn2WCn0tfWA1IFf+N7JB6y7o5mn+71z/Dx/JyECBBCH+PhAOwCbxCGnC18BzKE/WAfSUjpvwb8rqspfKcKcuCoyr11GM5Q76lKABlCohmwywcANZGnDP7RZ0lUqjRBsjJaIlVZy94HmE02EQGAfwBeUUIwp84OYLjEPN8QADzn5TLpawQB64PvmfPoccah2eHv9XeWPD3ppJNK32ZJdoAvohX5Y2CneMrZSYrTmVITh+pzZxh/hDhA1lh8hpQz95EzkF8IoJ0YS4zh7PTf9KlMn3R9kMXmiCKUBPx8rUCSMxhJkQ2d2S2MHme0MEv7+4xZ8wiGwN6XvexlJZZW1fn5z3++xB/a9Bh8BWUJ6gHDe4ZKPWRN+8S5K4Zxb0VCApCoGEZQeuITn7i/L7iD39bvJr80lvlHnBQvUaQSLw19nJjDvQv52PqgyCRuoK4gRvEz1oD7HH+afEZiNQRMMVsLo8cZh8cZgNhVlGBCEnj5y19e4vKsK/eWtI/QfsY6cy/LvY5qjfzOsjYNc1g73WfMYRb6M3QLdAt0C3QLdAvsvQU6ALz3Nm7mN9T9FSXeVCsm0erfJN5cjrAcyeGoTiTDKMGWqldgJ1ZspCnDdJTAlWwzJO1redy5GsjFEGAj6WhIngEphiCG6k7vJPl+//33F8Anych//dd/LVUqLp8+k2SD5J2Em7+XmJsrI/RY5kZln7XAhpHtnfo+a4v8GnBPdeTcwV8JWQmlO++8s1QS1aCuy6E/9cUy8uj2AIB7OKwXAGfr1eCpruIP+BDJuFRqSVIDA2tiiUQunyJhhykNTCd9TsIPKGSvqYYmlQ0IXFZNfizrdbd+1rNKGgEuAL11wok97PXs91QA70T6ereecz++R3WaJKsBcAHwquKrh6odvtDeUOnHXyIW8YsScP63Kp1a+loiFrCBPLBMZn4/3nM3fwfQ2xqqk9NJzkgu2SvOYJK1EtWqE1IZ2wKpiq3yPioirIm61QHfqeIKicQ5kKpF/pFsJ9A450mk9dPDtJbHF3P497RY2M052s3v6nHGIWuGPCMhL3a47LLLDvOf9r31ovLV+uAjIn/OV9QEoawX32O91DGWvcN3tAJ4JqHsuflBsYXWB4hiyB+qfsUO9fqvK51JXiNV8JWIFc4mAIbYVtVwrVaym2t7r76rxxl7Zdk2v9e5J24E1NRxgrcZi8fFodY+cpD1X4+cq1RpWqzs7HeTQ7MJ5HdGiKcMVb7WyfB+aT1Q6nGmAPWolYk7xCVUFORChm15EF3FIlQq5lwJHmv0OOPQukDyANr78+pXv3qp04s0NrIYMrb1QBocGQQgTG4eYUReyzqR10E8cL+9/PLLS6wx59F9xpxnpz9bt0C3QLdAt0C3wO5aoAPAu2vPJr8NKJH+iipdATIqfHNJwhqVeCUxKpkqiXT88ceXdx3KMEqo+XfAmMTbOeecU9izACHBsMvSsAJyzkZL71FJAkGyKiwgcF1RRAqIfQASpLBdIvWmlIxUsZZqQHLYqqUlMVX+quSYey+YY5mbVOEAd1thwa76vkkSkaO1V5aNJKj8d1iRJEEFTAbkADkldlsd8Qf/+Z//War2XH4lYCRVJG0l7uu9M5Tcw5TmbxBLVG4YLVRc1POV9xwm5KfmdJ2kr4fvGCleCRRnx4MPPljABudCABl7wlmh2uYVr3hFWSvUACJ7HJIAMpI+loYq0RaBi9o+zhPrXHWRiueci6pa+YF6/UhQOkfqv7PH2M0gDcuurfQHl3x3Jngf4NXYyLwjhjhbDWsDOFyfJy1KXw/ft8cZv7QIMojzQvUeYHMMoOUvxJjWR3o8Zw0gJv7hH/7htry+9UIqfkz6uLUzNmRCfg/YLaZOvCl2sJdqIsUwNkcaQURDMOFj+Ju5K0hMzVGPM1pbvXv7vPGfQJhVWoSEpGf9Dwm47nNIaIioq8T2e/tmO//2fjc53GYhpYsjqJMB9q2TWnXLWQLoFYfxrdQl3DsQE8WuzhsS0Oeff34hpSKqasvje9LOZecztf8/0eOMX9o854e5XVVVSnzt/gpIR2JFDlE1nnsMUNnficvliFYBlvd/BYz/xu4z5jIT/Tm6BboFugW6BboF9t4CHQDeexvP9jcAnrBeVRpJuOuj9oEPfOCwJFIePtWcAB3ySHVibijDGBb2ddddt90XlTwOCceWwF/vnl5rEoguAC6BKksE+MBcwX8NYAAxkqhLFZvvwQZ1ufTf5z73uSVJSfKyhUroY1nALtaSshIpLUkMLnvnJInsGQzgXAL/f3tnArRVVcbxYymKglZs5peppOV8Kq4k7uSYJqkTUYqimeaGuCeZipZEqVEiLplpuRBRKsiA6IwCMaaF4a4jaqmIooa4lFlGhc3vaZ7P+13u+77n49vu8j8zjsB7l3N+Z7n3nv+z8HHIZjQiBeOEzVo2EvB65d8wFCB8HEYW3vceuo6NqEae0o3q1d2/L1682NYQhD4s7WkT3krkwObPHpIyuX74poSLxUX3hvcw90nvEtYRvB4Jd4u1OEYRiKC+eVSG0Ne1xp7n48Srj75mE4VoCIQuZmy4AQRW8swlNlBYOwlL6t69bMphdb9w4UIL04d3OBsseY8UUG8+0m68GT2CAF68hHlHzGGd4LnsxhI8e9hwRPTBSAIjIsYMUSlGjRpltymKN6OHTqQf0+8SSV4I5Ah4hDtnLvHc9LWCeePPE44rUujrrDGh94z/U+FdkjQa6UgRaWYu+BJNg+MpjIGZM2e2GI7wb4wXNvN5ByE8clELY3zWrFkWFpvnI8L3TjvtZM1xT2fSUbj47e10IwqisBRpQ7pRP+k9oxGhav3OOzSeeRhEJSPs8G3GNxfvDbx7YYTLuwPPHgwhSMmCQSbfYswrj0CAoTJzrAhpV9I9rW+T1kRc7ONf8QDGQ5OUAkQp89C8jB++W3gf4zfEYL75PbIZhqp8+/PuilEjRgZci/2MIn2v6D3jg7HBuwbvBfR7+rmZtXpiSMDzl3dxDFWzQkdjvMx4wzCrSONCa0a1npdqrQiIgAiIQLUJSACuaP/jncmHL544hC/CwyZpzZjG4t6ceAjzcZT0NMoKw8iHBl6whGDiYxvv4SK9ECfbj1cKoVz5WGTTnQ/DtIiBxxaFkEK+cZ30YqvoMGthwSa+e+uUgYWHTCJsNR+PjG+EPTzpsSpOFkIfs+mAaMGGE8YDGEQggGFJjmCYd29wz3lEvkU20muJTQh1jHs26PkzRg+sFZyfDhfvjHxTgjlVhjHi3iWE2jzkkENM0CMvNP9PF7wRWIcR9Ioe+rrWvGYTllB5hL1HxGXjBXETkZcNGAwhMDDCU495wt8ZK8wT8h0XIex3zJrmz0Q8of1ZyLrIHCHENZxoM/OF5whrApvVFDekYXMSYZwIG2xCZYUzjKlLdx7j3gYYSxHCul7x0PkYBmBElFxHyJvOmGJd5R2DDTlysBe16D0jWJQInpFu6FCrLz10PqE63Svec+KSbx1DI94/2aRnbU3OubyND4/AQz0RaWu9J7Nu8kwlFynpV9xD2t83szydsyJs5K39yfroPSPPvZPfunmEHd5PMYhiDhGilfWBNAPJwlqAsRW5W/nu5Z2d5ywGFTxXeVcrmmdnsn1V+zaJGZVE2fHcvkOGDLH3JvLH8+6NYRmiHUZ3vFPwfuXPEgwAMELr2bNnzG0KcYzeM/7fTb5vhXGIRxuq14EYWhExYOrUqTZGylS0ZpSpN9UWERABERABEahPQAJwRUeIbxqx4Ya3hXsTJHGwecR/hI6j+CY0YYvTnoplCMNYbyi4FxvWn4SB4oMBjxO8kMj3iXcGH5n+sVjP47FqQ869tvjwZmOlLB/TWM3i1cjYoJAfCE+CESNG2AciojCb0FgNMx4wnCDHMRu1CFt4yeLBR7g5Nqzz7MHHeoF4x+azW8XXG8dZ64GHA954441X21RxcRAvDnIHF7mwic2YoN9pM8XFYEQ7rMPpazYe2cRH7MMrvOihr+v1WTIqAsIvfPDuRbxjMw6hD1EYAwDmDXOLtZVnz8SJE1tSDhR1XDB/brnlFvM6SW4uszbSTjyXMCZB4KG9COJ4yrqHLGOK8cIagsiJGEoEiiwvhLwzcgGYMHp4b9YzDGNjlvGCpw1rLaGufWxgcLPZZpuZR0ZZNuSq/p7B+yjvVYjAjaLFMEcwyEumFfBINcwBNmtZX/MeJcANZJ555pmGoaprGVJlecb7OsDayjs+4kbeQ8TrPSPvq3d+64cxJYLuokWLrJIIvUToIU3LoEGDLA8nBsmEaSX8L8ZWFAwwea998803LQ0F76BF9PxN9kyVvk1iRqQbwnhuX9LsMFaIJIDXL+MDT1AMMn1vg2cJex0Y6MWEFY+pR16Oqfp7hveDf6cy7xkP9b7B/RnLOwXhxMtWtGaUrUfVHhEQAREQARHIJiABuMIjw0NtIrgkrVzxSECkwjqWELb+Wz1PgzKEYaw3FNwDOpnbd86cOSZiHHrooWHo0KGWt5Fwnn369DFPJTb82cQntG2RPZPaO0VggbCDdT6CRv/+/dt7yVydTx8T+pkNpixBBsMJBJ4YK+NcNSxVmVrrRVad3auXjbVku9Ph4vPc3vbWjTWRdQPDgCyjBw8dj1cnm5JlLllREdioRZQgAgVGNHj/8p8LP3jwPPTQQ/ZbMl9bUTmxCYnnESIu7cRQhDGAAQC5jdlkRNDCGGLvvfc2gyKiTZSh7ck+w/OCzTaMI+BRr31+LOcn31FYb9mw4lmLKFyWUvX3DPeyYVM+Gco1q385lncrnjFs3FN47mBgwHM4z16/6fa4gQyGQI1SZXhIUwxlfE7Ui7BRtLmh94yi9Vh+6ss8YA2l9O7dO9O4CMEXQxMiBzCHylyq8m0S04cu9iVz+2IEQNoAjMieffZZ8wp2ozSPkkaqFiI2FTWCWRabqr9nOBPft8JAqlG0ITdc5F2jzN9rWjNiVhMdIwIiIAIiIALFJSABuLh91+6a+6YRm9G8/LIBjQcSf/ecwAhXeNn4x089TwM2s4sehrEe1KzcvuR1HTt2bOjbt2947733zHulkedKuztOFygUgTvuuMOszBFC8QQtakmuF3gDN8op6GHU8HL2XK4u6BBK/oorrjCP6KoWNvIJS0f0BUTAspes3L7kXmPDjbDpbDwgaJQl5HNWf7Lh5NEjmBNsRvLsRQzFOIaNOURg1gxSDsR4QhZx3NA+xP9G6wjhCgkTzbtJFeYIfVnl9wxfE0mbgAFiPeMANm1vuummwj9X6XM3kMHrLCbCRpYhVb0IG0VaI/SeUaTeKlZdGVvk/sW4rIzGVW3tjbJ8m8S0O5n/Npnbl+cIhmjbbLONfY8QiSbvUSNi2tvomCq/ZyTZ+HdqU1NT3WhDbrCL9zjRaDDsrWKp0ppRxf5Vm0VABERABMpPQAJw+fu4bgs9nCLCDJ5YeFMQopVNaMLZpj0ay5avsy3dXyu3Lzk/zzjjjICYgVV52cJFtYVRVY8lzxhGEukQUowNRD7CX7sIWmRG7n2EYBcj4LKhTShkNvPJMU50AYxMCEFGXs+yeTem+5b1Es/P9GaBe4OSgz1mw7/IY8br7hv76dy+bMCQI5gQx4TcI7xxmQvPkWnTptlGI2sCm45EjkAIJhcwz2TPTcj4yErPUHQ+LlbBwvOEZ7UJTy3CZldljiTFQIzwktETqvKeQZ9jeEi/E44zy/PKxw/h9MvwXKXf2+L56vkLlyxZYvMHj3iMEBcsWBD4N9bQIked0XtG0Vf47q0/76dEhkh+v3oaBb7VSCtw4oknlsqrsxbxqnybxIy4rNy+fJPMmDHDniM8TzynfMz1inyM9jM+6D3eOTDA5J28Vnhn1g8cIHCI6NGjR5G7vmHdtWY0RKQDREAEREAERKCwBCQAF7brOq7ieBOcdNJJFg7r1FNPtRfgehawvvmGoEMoHLw1qlJq5fbFUwlhCxE9z7lcq9JPXdnOF198MYwePdrCto4ZM8ZCz7GBSYhwNmcHDhxoAmhZQl/7ekEupEabaB5qDDGDQlhPNvarYGHPxhLhfhHB8WxFyGMTgVyPiOdw9FDAZQovV2/u1crt+/e//z08/vjjxqjIwkXsusM4IPQghlZHHXWUhXvGUGKHHXawSxCKEJEn7zk7Y9ubdRyh8TGOIRfw+PHjW7UVPqShID/0yJEj7b2kSs/VKr9n4GnDZvz8+fNtfpDDMynksFYwVwgPj+FEWSKutNXz1UOa8u5J4blKOpKyFL1nlKUnu7Yd5Hk97bTT7JuW+YDx3fLlyy0lD+sFkWt43lThHbRq3yYxIy0rty9rL7nS8e5MRjyLuV6Rj6nye0ay39zgiO8TIgMQfaeqRWtGVXte7RYBERABEagKAQnAVenpOu30sKxsqMXmKeWFuVbO0zIjreXFVuY2q231CWBJTVg5wohhOeuFjafDDz/cxIsyebq699HChQuj1otly5aF2267zTwdv/SlL1Vi483HABbjiFxEB0iWz3zmM+blRpSFqoi/3n7f2J8wYYJ5+FW18CyZN2+eGVGRW74K3s/Jvqb9GMm4BydCLwYApFLAI4dxMmrUKBOBq7BZn2YzZcqUkPaWr8pccS/4uXPn2hrJOsEz9Iknngh4xSMIk1YB44EyFTeQ4Z2iUYQN5g95kJkn++yzj0UZSUfsKTIbvWcUufe6r+4YkGAgguCbLOQEx/O36N7xbSFbtW+TGDbp/LdVTkOj/YwPRgwGiRiNEJmqkWFzzDgr6jFaM4rac6q3CIiACIiACMQRkAAcx6n0R7k3wYEHHmjhJ6vkbdPWzsUD+vTTTw+DBg2yzekqeUC3lVVVjudDGpGPDWvC+2JFvueee5Y2x63Wi/iRzYYkHtAvvPCChQ7bbbfdbO2o6hrrBkcegq5Xr17xMEt2pHu6smFN9AA85Msk4sR0F5EzEDqZI4Tu5Hm6yy672GbcHnvsUTkezqzq7xk8R2fPnm1ee6ydFDbrDzvsMPOaJ+RxGYsbyJx//vnWzqoZCCX7VO8ZZRzhnd8moq9g0IyBBEaZzc3N9t5FdJ6qlap9m8T0L2If3+5E5hk6dGjMKaU9purvGd6xvG8QGYDII9ddd53lhK5q0ZpR1Z5Xu0VABERABKpAQAJwFXo5oo1sxk+ePNm8K9hw23XXXSPOqu4hbFQj5lR5c666va+W+3px4403Wu7S3XffXVBEIJpAVo6+6JNLeCDzqaoGAd6dMMA7hzCM5G9UCSaI6z0jhHfffTcwPhBwyv7OtSYReco6V/SeUdaeVbtEoPsIYCBA3nSiNKnoPcPHwJIlS8LSpUstmkbZ8/xq3IuACIiACIiACFSTgATgavZ7Zqt58SVE1uabbx4mTpxYSWtpDQcREIE4Aq+++qqtF01NTVov4pDpKBEQAREQARGoS0Cerx/g0XuGJosIiIAIiIAIiIAIiIAIiIAIiIAItI+ABOD28Svd2bfeemsYN25cmDRpUhg2bFjp2qcGiYAIdBwBXy8uueSSMHz48I67sK4kAiIgAiIgAhUkoIg8rTtd7xkVnARqsgiIgAiIgAiIgAiIgAiIgAiIQIcRkADcYSjLcaG333473H777Sb+DhgwoByNUitEQAQ6hQDrxTnnnBMGDx4cjj76aIVu7RTKuqgIiIAIiECVCBCRh2frEUccEb74xS9WNhc2fa73jCqNfLVVBERABERABERABERABERABESgowlIAO5oorqeCIiACIiACIiACIiACIiACIiACIiACIiACIiACIiACIiACIiACIiACHQTAQnA3QRetxUBERABERABERABERABERABERABERABERABERABERABERABERABERCBjiYgAbijiep6IiACIiACIiACOFbSuAAAFSxJREFUIiACIiACIiACIiACIiACIiACIiACIiACIiACIiACItBNBCQAdxN43VYEREAEREAEREAEREAEREAEREAEREAEREAEREAEREAEREAEREAEREAEOpqABOCOJqrriYAIiIAIiIAIiIAIiIAIiIAIiIAIiIAIiIAIiIAIiIAIiIAIiIAIiEA3EZAA3E3gdVsREAEREAEREAEREAEREAEREAEREAEREAEREAEREAEREAEREAEREAER6GgCEoA7mqiuJwIiIAIiIAIiIAIiIAIiIAIiIAIiIAIiIAIiIAIiIAIiIAIiIAIiIALdREACcDeB121FQAREQAREQAREQAREoMgEHnjggTB27Njwi1/8Imy55ZatmvLPf/4znHfeeWHWrFnhV7/6Vdh1111b/b506dJw7LHHhmHDhoWhQ4eG4447LvzsZz8Lu+yyS7uRrFy5MsyePTtstdVWYdCgQe2+XhEu0Blt/v3vfx/OOOOMcOONN4bm5uZcY+jo9j/11FPh61//erj88svD7rvvHt32IjGLblTODuzovs5Z88KqVavC7373u3DllVeGJ554ImywwQbhwAMPDCeffHJoamrKW3VVHxEQAREQAREQAREQAREQgRwTkACc485R1URABERABERABERABEQgrwQQgI844ohMgfe3v/1tOOmkk8J//vOf1X5///33w09+8pNw++23m3j80EMPhZ/+9Kfh+uuvD5tuumm7m8t1O/J67a5QF1ygM9qM8Dtz5szw85//PPTp06cLWrHmt+jo9t91113hhz/8oY3PLbbYIrpiRWIW3aicHdjRfZ2n5rE2Tp8+PZx//vm2dibLbrvtFiZPnpz7uZgnnqqLCIiACIiACIiACIiACFSdgATgqo8AtV8EREAEREAEREAEREAE1oDAgw8+GEaNGhVuvvnmVh6+b7/9tnmOPvzww+Hdd99dTQD+85//bN6/iMcnnHCCCW0vvPBCuOyyy8zbrT0FAeXSSy8Nr7zySrjkkkvC+uuv357LFeLczmjzv//97/Dd7343/OMf/wg/+MEPQs+ePXPLojPan9vGVrxiZe/rv/zlL+HEE08MO++8czj11FPDRz7ykcBcJJLCRRddZALw5z73uYqPAjVfBERABERABERABERABEQgloAE4FhSOk4EREAEREAEREAEREAERKCFgAu5CBNJUeLWW28NF198cfjGN74RrrjiChNihw8fbuf997//NRHj7rvvtpDPeJaeddZZ5mV55JFH2nlz5861sLvjx49v5RGMGInYjJfl66+/bucgQB9++OFhvfXWC2+99ZaFkn700UftXmuvvXaYOnVqZljpN954w+p39NFH2z0uvPDC8Nprr4VDDz00nHbaaS3CsR+HKNOvX7/wrW99K2yyySbhqquuCh/60IfClClT7D/qs+2224bRo0eH/fff336j/Otf/zJvvnXXXdfq9qMf/cjaxzEIrAhaeCvPmDHD7nnuuedaWOy11lorxNSxXpvh9etf/9oEeAT2wYMHh7PPPtvEJa7vBcEeT9df/vKXoUePHhbWe8899zQhau+997b+SZdku2jHOuus03IIYZC5z9VXXx123HHH8Le//a0hJ06mX++44w4bFx/72MfsepyLEEYIcULgpku99sfeN31NuH37298OW2+9dcs9Y64FRwwahgwZYsxcrHznnXfCMcccYyF977nnnrD55pvb2G4U7rzReK+1FHFfQgdjUPGHP/whfPjDH7b5OWbMmFahvGN4x4xB6hF7nPdpo3mTNe/69+8fCC3/5JNPNpzfHJAe12eeeWb4/Oc/H/g/IZVHjhzZUu81nd+x47YtfLL69d577zWjmmuuuWa1cPp6JImACIiACIiACIiACIiACIhALQISgDU2REAEREAEREAEREAEREAE2kzABWAEuq9+9at2PkIoAuqnPvUp8/AlDHTydz8HMfSoo44KL7/8sgmjhDe97777TKj0gkB7zjnnmICFGIZIS/jXdEGwRMB57rnnzLN42bJldsgnP/nJmiF8PccrojNC2F//+teWyyK0IDZyX46jDQi7hEKmfoh7X/nKV0xIIgx2siA6JwVvPPpo32c/+9mwePHiVscfdNBBxit5DXIpeyjsmDpSn6w240mNWE0u0WTZaKONWolIy5cvN2EpWQfaQN/NmTPHvA4Ry7IKAuMzzzzTynObfkL8RcClv9wbvBEnzxmNx+O4ceOMPaWWkYHXx39P9zntT7eLc9L9k9Uu7zP6GeE0i1HWtf70pz+Z0IvgDzMXrxlbGBfQ114Q2BGEN9xww0y2MeM9KeInL/L000/bmKAdyYLBxLXXXmtzM5Z3zBj0eULO5EbzKZZl1rzj+gjoMfO71rimfvPnzw/f//73zcikvfO7ozlmDYZFixaFb37zm2ZYwHzMszd+mx8iOkEEREAEREAEREAEREAERKBTCUgA7lS8urgIiIAIiIAIiIAIiIAIlJNAWgDG8xDPPjxar7vuOvN6RYhyARjvX8Iz45WIl+fHP/7x4GGkP/rRj5rwt99++1nuy/POO89EM45DFMQzFEER4YZj8DhFXOTfEKA8TDGCDoIrnsf1PCzJ8XrKKaeYFzGC7U477RSWLl1qoimiDiLsgAEDAschQm+22WYmwuARSzu5Hx6ztA0v4l69eoVnn33WPHh79+7dIu7hjfy1r33NfkeQPOSQQ0xs5jxyHx988MF2XbyK8W6+4YYbTLRGCI6tY7rN7mVNGxDHEau5P2Ixnq1bbbWVeR/jpeztQLTE+xmuhJv93ve+Z/1AnXbYYYfMAYynNx7WyRzB5H6+4IILTGjEgzaWk4uusHJjAm7K9fCWrZeLN6v9sffNahh9hoiNt+XAgQOj20BdGSsYFDQ3NxtvF2K9H5gTeMDPnj27pZ+z6hA73rPOpV+4B3m2t9tuu7Bq1SoT+GkTRgvwjeUdOwZjjuvbt280y6x5x3iNmd+Mf/p/2rRpJsaPGDHCMN1yyy22fjDXfDy1d353NMdkf7LOzJs3z9akAw44wOZVFULal/NpqVaJgAiIgAiIgAiIgAiIQPcQkADcPdx1VxEQAREQAREQAREQAREoNAEXuBCU8JhFQCUELuGNTz/9dPs7AhgiJ96U7pmIRy3ev3gwEqL4O9/5jonGHkYaAWfChAkm8CbzzyKIEE6X38mLyfUIxdzU1NRyHIIOwpcLuLUA+zGcjyegF84nDLWLsByHmJasn7cDwRQh171VuQbCHTmN/Xw8lhFdEZ4QomgzeZHhwZ8nTpxogjGFYxGuXZyKrWO6zWkv66SnKLwRCOGDeEX/fPnLXzZh0NvhIZDp33ocERURNr2t7u07aNAg6388Yrl+DCeuhZc110oKzllexuk+Tbe/Lf2TNT7oh5tuusmEbbx2Y9tAfxHa3AVxBGGMERjfPt65H32AcN5ojMaM96z6P/LIIxbeHKOG448/3gwhkmOUc2J5x47BmOMwKGgLy/S8o94x89v7H2MCIgP4+Pd5995777UYaLR3fnc0x2R/4oGP6Mv8wXiEMPcqIiACIiACIiACIiACIiACItAWAhKA20JLx4qACIiACIiACIiACIiACBgBz79Kfla8WBFs7rzzThPxCL+c/h3v3z/+8Y/mHYp3rQu9CIUIsXj6Ujx07vbbb9+SS5VQxnitvvjii6vRR+TBS46CYPjKK6+Y4Iq3ZVbx/LXuKZgMqYpoh2BHG8gNjAchgii5e937DoFw0qRJmR6c5L9F8OV8Qu3SZnKWJtvnwjnMCANN8Xyx/EYbCFXMvRvVEU/hdJupH96etQoCK+LjggULMtvhYW25N97RtbwOXWhGxGYM0Pf8Ge9v6hXLiWPxmp05c2Yrb2IXohlLsKoV8jir/TH9w33TxfthxYoVNoZoU8y1fKxwPR97iIsIlkmhF8MFxjGGDLXYUofY8Z7Vx54DGEMEvO3xXmdM77XXXi25qWN4r1y5MmoMetsbjVXyEreFZXrexc7vWuMuHa4ZQbo98zt23MZyTI5HN6b5whe+sJqRiR4/IiACIiACIiACIiACIiACIhBLQAJwLCkdJwIiIAIiIAIiIAIiIAIi0EIgKfDiRYp3H7lj3esu+Tuhj/ndQ9ByERd6CVObFPg8lyphiPEKdo9GPPcQVXfccUfLMUs+W7wt8TbFC9k9/MgnTL7QWgVPVTyVhw0b1uo4hDNEO/KMcl1CzuLBiQdz8noIjvfff78Je4Su9pI+H489PH0JM01oYBcw06GCs1gQJjqmjn6PZJup39VXX12z/S4AE246qx3wITz2tttu26re6Qt6/5JXlZy25H7eZ599Wvo/lhMCMyG/+T/iKGGoKe5BztiolYc4q89j79unT5/VGPn1MD7Aqz32WlwIr1u83znPxcZ0m958803r13333deOyyqx473RUsR4xGCCMY2QzXwaPnx4zbqlecfOE7yLY8YqXtUx86bWvIud3wjfeOam56eHa8YTn/ns43dN53fsuI3lmByPhJdHpHdjmkZ9rd9FQAREQAREQAREQAREQAREIIuABGCNCxEQAREQAREQAREQAREQgTYTcAFl5513tnOTuX35u//+iU98wvL9PvbYYxbiuF+/fna8e8LivZsU+DyPLAIl+WoRsAitjOcw3oZeOI4QzAglhLl96aWXLOQt4aPr5f91gdmFY7+ee92R5xfB9vnnn7fr4f2bvB6i4L333tvKW5VrcF3CGOMNi5BJDmMEZEJeI7x5oT1433p+Y/7dvWnJIQyL2Dri7ZxuM9cnd2haAEt3cFY7EA2nT59unpF4qCbrnT7fPXTJ9UufIprTJjx2KbGcEEXhNGrUqDBy5Eg7F2/SK6+8MsyYMaNurtysPo+9rwvNyXZxPepCyF36IfZa9BeiIh7fGC2kxUa/h+eEJqR4MvR4sg6x4z3dH+7Zjsdp0rsYluRRxuCCkOr8P4Z37BhknhxzzDEthhi15hMRAmLmzZIlSzLnXez8zvK8ZlwT+pz5RZ5y2NO+9szv2HEby9HDdLuXOPMrGQK/zQu0ThABERABERABERABERABEag8AQnAlR8CAiACIiACIiACIiACIiACbSfgHrzkScXLLendy9XcCxJh2MUMD3nM74RLRmhDwG1ubm6pQFog5e/kTb3mmmvsOEK3IiRddNFFdo7noH3wwQct9DEhiBGOaxXuS07WoUOHmliMOI24xPUefvhhEzLxMkZgRkhDSE0Kz4T1xUMW8WjMmDFhgw02MHEbD0vEK+qJCJyVH7SWZ2ha9I6tY1abuRaiMyIu+UN79OgRli9fHhDUCY+LkE77aAf8/Th4zZo1y9qMtyV5ausJ6R4u+bnnnjOxGy/sZK7bWE4uitJvcGMs4QGJADxkyJCWfK1Z/ZnV/tj71roensz0OWMt9locR+hnN1qgXgjCbpzg9/L8y+kxlaxL7HjPqj+CNewIQ47XPWHQEWgxssATnTouXrw4kB+3Ee/YMRh7XCzLWvMudn577mXmpntZ+7gmaoDn2G7v/I4dt7F82r4C6wwREAEREAEREAEREAEREAERqE9AArBGiAiIgAiIgAiIgAiIgAiIQJsJuJiJuEII4mSeWy7W6Pd6eUgJhzpu3LiAV5yHxCUscroQPhrBluOTuW8RwBBoswr3JSTuxhtvHObMmdNyCHl3EcgIEUu4ZoQ4RFyEyA033LDluDfeeMO8HRG2k4XzEaAJdU29s9rnnqFJb1eugXCHiOz3iq1jVpsRUBF2ySObrl+yfa+++qqF7n3qqadaMejVq1fo27fvasJ3FkuEeQRk+sFzO/txsZxcSEN09oIQjEfr4MGD64ahzmp/7H1rtYc2+ZiKvRb9t3Dhwhavbq6BgN7W/L/UKXa8Z9WfvkT8X7ZsWaufET6Zn3i+xvKOHYOxx8WyrDXvYud31n1oP+MaEdznWHvnd0dz9A5zwZjIA/U88Nu8YOsEERABERABERABERABERCByhGQAFy5LleDRUAEREAEREAEREAERKD9BFzgRUydNGmS5dRNlnq/e5hTRD5ESTwVKVkCKZ6mfg/CRhNyGJGVXKHc1z2AyXeKGLlo0aKa4Yv9vtwLT0+8dadNm2bXJF/vXnvtZdf14/CedSE62TZEVgQ1QhQjXCKA43GIxyzica324cWI6EqdycVL8dymm2yyid1r1apVFkK6UR35vVabV6xYEQgznKwf7UOo9VzEnE94WvgjZjsD+PHviJp4N9cr7m2J1zAewOnSiBPHE6L45ptvNmEO3njOMpboH/JJ18r/W6/9MfdN17VWnzW6lofC7t27d0u/0X/vvPNOq1DMMfl/qVPseK/VL3izIx6Syxq2jEnGJmOUvo/h3dZ5EjNWOaYRy3rzLmZ+OxMEcMInz50718Y1oeJ/85vfhP79+7fqozWd37HjNpZjsi8xHqDuzAlfI9q/WusKIiACIiACIiACIiACIiACVSQgAbiKva42i4AIiIAIiIAIiIAIiEAFCXjYavK0IjTmsRShjnBDqMSLEvE47f2dR66N6uQCLV6yiOVVLrFjMPa47mbpObYRgrMMFTqrfkXh01nt13VFQAREQAREQAREQAREQAS6l4AE4O7lr7uLgAiIgAiIgAiIgAiIgAh0EQE8iPEevvDCCwMicB5LEeqI+EuIaUJe4+2a9v7OI9d6daI98+bNM09ZPKfzOja6imvsGIw9rqvqjYcxHvaf/vSnzZt+vfXWs6gCkydPDgsWLDDPezyCu6rkjU9XtVv3EQEREAEREAEREAEREAERyAcBCcD56AfVQgREQAREQAREQAREQAREoJMJkNMXL0DyljY3N3fy3dbs8nmvo4d9pnUHHXRQuPjii8P666+/Zo3NwVn333+/jQlyTGflMs5BFbu8CrFjMPa4rmrAypUrw/jx4y2se7rQx/xHfu6uKnnj01Xt1n1EQAREQAREQAREQAREQATyQUACcD76QbUQAREQAREQAREQAREQARHoZALk15w6dWq4/vrrw4ABAzr5bmt2+bzXcdasWWHs2LHmJXvBBReEpqamNWtoTs5iPPz4xz82EZvcuUOGDMlJzbqvGrFjMPa4rmwJXsA33HCD5fx9/fXXwxZbbBFGjx4dDj74YMsx3ZUlj3y6sv26lwiIgAiIgAiIgAiIgAiIQPcSkADcvfx1dxEQAREQAREQAREQAREQAREQAREQAREQAREQAREQAREQAREQAREQARHoMAL/A4IItgqZm7ZZAAAAAElFTkSuQmCC"/>
          <p:cNvSpPr>
            <a:spLocks noChangeAspect="1" noChangeArrowheads="1"/>
          </p:cNvSpPr>
          <p:nvPr/>
        </p:nvSpPr>
        <p:spPr bwMode="auto">
          <a:xfrm>
            <a:off x="1984375" y="160338"/>
            <a:ext cx="6169025" cy="61690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t="3978" b="63655"/>
          <a:stretch>
            <a:fillRect/>
          </a:stretch>
        </p:blipFill>
        <p:spPr bwMode="auto">
          <a:xfrm>
            <a:off x="2286001" y="1447801"/>
            <a:ext cx="7749357" cy="36258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44348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42596" y="1099969"/>
            <a:ext cx="7270750" cy="4495800"/>
          </a:xfrm>
        </p:spPr>
      </p:pic>
    </p:spTree>
    <p:extLst>
      <p:ext uri="{BB962C8B-B14F-4D97-AF65-F5344CB8AC3E}">
        <p14:creationId xmlns:p14="http://schemas.microsoft.com/office/powerpoint/2010/main" val="1624729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1">
      <a:dk1>
        <a:srgbClr val="000000"/>
      </a:dk1>
      <a:lt1>
        <a:srgbClr val="EAE6E8"/>
      </a:lt1>
      <a:dk2>
        <a:srgbClr val="000000"/>
      </a:dk2>
      <a:lt2>
        <a:srgbClr val="FF99CC"/>
      </a:lt2>
      <a:accent1>
        <a:srgbClr val="FF99CC"/>
      </a:accent1>
      <a:accent2>
        <a:srgbClr val="C0504D"/>
      </a:accent2>
      <a:accent3>
        <a:srgbClr val="FE9EFF"/>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947</TotalTime>
  <Words>647</Words>
  <Application>Microsoft Office PowerPoint</Application>
  <PresentationFormat>Widescreen</PresentationFormat>
  <Paragraphs>65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Retrospect</vt:lpstr>
      <vt:lpstr>The Power of Support Groups for Breast Cancer Patients</vt:lpstr>
      <vt:lpstr>Tonight’s Presentation</vt:lpstr>
      <vt:lpstr>Norms</vt:lpstr>
      <vt:lpstr>Adelphi New York Statewide Breast Cancer Hotline and Support Program</vt:lpstr>
      <vt:lpstr>Overview of Groupwork</vt:lpstr>
      <vt:lpstr>What the research shows:</vt:lpstr>
      <vt:lpstr>Current Research</vt:lpstr>
      <vt:lpstr>PowerPoint Presentation</vt:lpstr>
      <vt:lpstr>PowerPoint Presentation</vt:lpstr>
      <vt:lpstr>PowerPoint Presentation</vt:lpstr>
      <vt:lpstr>PowerPoint Presentation</vt:lpstr>
      <vt:lpstr>PowerPoint Presentation</vt:lpstr>
      <vt:lpstr>Differences in Facilitating Culturally Specific Support Groups</vt:lpstr>
      <vt:lpstr>Cafecito</vt:lpstr>
      <vt:lpstr>PowerPoint Presentation</vt:lpstr>
      <vt:lpstr>First Hand Experiences</vt:lpstr>
      <vt:lpstr>PowerPoint Presentation</vt:lpstr>
      <vt:lpstr>References</vt:lpstr>
    </vt:vector>
  </TitlesOfParts>
  <Company>Adelphi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Nau</dc:creator>
  <cp:lastModifiedBy>Erin Nau</cp:lastModifiedBy>
  <cp:revision>29</cp:revision>
  <dcterms:created xsi:type="dcterms:W3CDTF">2017-08-11T14:16:05Z</dcterms:created>
  <dcterms:modified xsi:type="dcterms:W3CDTF">2017-09-14T18:05:12Z</dcterms:modified>
</cp:coreProperties>
</file>