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471" r:id="rId5"/>
    <p:sldId id="480" r:id="rId6"/>
    <p:sldId id="472" r:id="rId7"/>
    <p:sldId id="477" r:id="rId8"/>
    <p:sldId id="474" r:id="rId9"/>
    <p:sldId id="478" r:id="rId10"/>
    <p:sldId id="475" r:id="rId11"/>
    <p:sldId id="476" r:id="rId12"/>
    <p:sldId id="481" r:id="rId13"/>
    <p:sldId id="479" r:id="rId14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2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CD4C"/>
    <a:srgbClr val="9BC94E"/>
    <a:srgbClr val="B158D1"/>
    <a:srgbClr val="4F81BD"/>
    <a:srgbClr val="2C6287"/>
    <a:srgbClr val="89C3A5"/>
    <a:srgbClr val="4283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43" autoAdjust="0"/>
    <p:restoredTop sz="83410" autoAdjust="0"/>
  </p:normalViewPr>
  <p:slideViewPr>
    <p:cSldViewPr snapToGrid="0" showGuides="1">
      <p:cViewPr varScale="1">
        <p:scale>
          <a:sx n="93" d="100"/>
          <a:sy n="93" d="100"/>
        </p:scale>
        <p:origin x="1104" y="192"/>
      </p:cViewPr>
      <p:guideLst>
        <p:guide orient="horz" pos="912"/>
        <p:guide pos="386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2802" y="96"/>
      </p:cViewPr>
      <p:guideLst>
        <p:guide orient="horz" pos="2932"/>
        <p:guide pos="222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8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7DE81213-8B4B-4BC8-9548-3F8BCB7CE571}" type="datetimeFigureOut">
              <a:rPr lang="en-US" smtClean="0"/>
              <a:t>6/22/20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2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8" y="8842032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77EC717F-4CA9-4423-81E6-1E8F84CBF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91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7487">
              <a:defRPr/>
            </a:pPr>
            <a:fld id="{11444A53-EDC4-429F-ABCF-B36B12D5D330}" type="slidenum">
              <a:rPr lang="en-US">
                <a:solidFill>
                  <a:prstClr val="black"/>
                </a:solidFill>
                <a:latin typeface="Calibri"/>
              </a:rPr>
              <a:pPr defTabSz="467487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7598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7487">
              <a:defRPr/>
            </a:pPr>
            <a:fld id="{11444A53-EDC4-429F-ABCF-B36B12D5D330}" type="slidenum">
              <a:rPr lang="en-US">
                <a:solidFill>
                  <a:prstClr val="black"/>
                </a:solidFill>
                <a:latin typeface="Calibri"/>
              </a:rPr>
              <a:pPr defTabSz="467487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45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1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32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15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973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90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92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91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72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86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0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1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12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2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2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2057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061" y="451257"/>
            <a:ext cx="9447105" cy="2387600"/>
          </a:xfrm>
        </p:spPr>
        <p:txBody>
          <a:bodyPr>
            <a:normAutofit/>
          </a:bodyPr>
          <a:lstStyle/>
          <a:p>
            <a:r>
              <a:rPr lang="en-US" sz="3900" dirty="0"/>
              <a:t>Staying Safe While You Consider breast Reconstruction Surgery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3061" y="2735359"/>
            <a:ext cx="8791575" cy="165576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Barry k. Douglas, MD, </a:t>
            </a:r>
            <a:r>
              <a:rPr lang="en-US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facs</a:t>
            </a:r>
            <a:r>
              <a:rPr lang="en-US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en-US" i="1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US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Long Island Plastic Surgical Group, PC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516" y="3774863"/>
            <a:ext cx="1981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lipsg-old">
            <a:extLst>
              <a:ext uri="{FF2B5EF4-FFF2-40B4-BE49-F238E27FC236}">
                <a16:creationId xmlns:a16="http://schemas.microsoft.com/office/drawing/2014/main" xmlns="" id="{1DDED5C8-9015-4A80-88D6-3ABAAF966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61" y="3485631"/>
            <a:ext cx="11811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6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45AEAF-CE24-4BA3-BF7B-9CB729548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1" y="2245438"/>
            <a:ext cx="9905998" cy="1478570"/>
          </a:xfrm>
        </p:spPr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8355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C0D95FFA-E97B-4B99-83CB-FEB2ABE4A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80" y="160020"/>
            <a:ext cx="9067800" cy="647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870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45AEAF-CE24-4BA3-BF7B-9CB729548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913" y="238510"/>
            <a:ext cx="9905998" cy="147857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Safety precautions in the office 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4072365-3483-4FF1-A432-37BCB0E03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077" y="1455124"/>
            <a:ext cx="4922520" cy="4922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295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3E534E6F-8B5C-4E79-B66C-18DAEFCD7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40" y="1459082"/>
            <a:ext cx="4922520" cy="4922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0B6EFA58-92DC-4CDD-A1AC-747AD4B802FB}"/>
              </a:ext>
            </a:extLst>
          </p:cNvPr>
          <p:cNvSpPr txBox="1">
            <a:spLocks/>
          </p:cNvSpPr>
          <p:nvPr/>
        </p:nvSpPr>
        <p:spPr>
          <a:xfrm>
            <a:off x="1188913" y="238510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2"/>
                </a:solidFill>
              </a:rPr>
              <a:t>Safety precautions in the office </a:t>
            </a:r>
          </a:p>
        </p:txBody>
      </p:sp>
    </p:spTree>
    <p:extLst>
      <p:ext uri="{BB962C8B-B14F-4D97-AF65-F5344CB8AC3E}">
        <p14:creationId xmlns:p14="http://schemas.microsoft.com/office/powerpoint/2010/main" val="188443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45AEAF-CE24-4BA3-BF7B-9CB729548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7085" y="618518"/>
            <a:ext cx="5268686" cy="147857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More Safety </a:t>
            </a:r>
            <a:br>
              <a:rPr lang="en-US" dirty="0"/>
            </a:br>
            <a:r>
              <a:rPr lang="en-US" dirty="0"/>
              <a:t>precautions in the office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E013C83-39E5-48BB-A424-9E9E080A8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5" y="128587"/>
            <a:ext cx="5619750" cy="660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768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45AEAF-CE24-4BA3-BF7B-9CB729548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05743"/>
            <a:ext cx="4575359" cy="1478570"/>
          </a:xfrm>
        </p:spPr>
        <p:txBody>
          <a:bodyPr>
            <a:normAutofit fontScale="90000"/>
          </a:bodyPr>
          <a:lstStyle/>
          <a:p>
            <a:r>
              <a:rPr lang="en-US" dirty="0"/>
              <a:t>Safety precautions in the operating 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DCC670-E480-4040-9B51-EC6CF7373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487" y="2271258"/>
            <a:ext cx="5943600" cy="354171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 am the Surgical Director of the ORs at the Long </a:t>
            </a:r>
            <a:br>
              <a:rPr lang="en-US" dirty="0"/>
            </a:br>
            <a:r>
              <a:rPr lang="en-US" dirty="0"/>
              <a:t>Island Plastic Surgical Group in both Garden City </a:t>
            </a:r>
            <a:br>
              <a:rPr lang="en-US" dirty="0"/>
            </a:br>
            <a:r>
              <a:rPr lang="en-US" dirty="0"/>
              <a:t>and Park Avenue.</a:t>
            </a:r>
          </a:p>
          <a:p>
            <a:r>
              <a:rPr lang="en-US" dirty="0"/>
              <a:t>The OR is one of the safest possible places when considering an environment essentially germ free.</a:t>
            </a:r>
          </a:p>
          <a:p>
            <a:r>
              <a:rPr lang="en-US" dirty="0"/>
              <a:t>When comparing Pre-COVID  and present COVID environments, there’s not much of a difference in terms of the rigorous and methodical way the OR is cleaned.</a:t>
            </a:r>
          </a:p>
          <a:p>
            <a:pPr lvl="1">
              <a:buFont typeface="Tw Cen MT" panose="020B0602020104020603" pitchFamily="34" charset="0"/>
              <a:buChar char="–"/>
            </a:pPr>
            <a:r>
              <a:rPr lang="en-US" dirty="0"/>
              <a:t>Healthcare providers in the OR are now completely covered in PPE, which is similar to pre-COVID-19, with the addition of a gown on top of scrubs.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person standing in a room&#10;&#10;Description automatically generated">
            <a:extLst>
              <a:ext uri="{FF2B5EF4-FFF2-40B4-BE49-F238E27FC236}">
                <a16:creationId xmlns:a16="http://schemas.microsoft.com/office/drawing/2014/main" xmlns="" id="{11135F2E-07D1-4F8E-AB4D-87BE266595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5"/>
          <a:stretch/>
        </p:blipFill>
        <p:spPr>
          <a:xfrm>
            <a:off x="0" y="0"/>
            <a:ext cx="4963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71AC5C-EA81-477C-8966-4A355EA27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103" y="1181966"/>
            <a:ext cx="9233993" cy="54349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45AEAF-CE24-4BA3-BF7B-9CB729548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147857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telehealth</a:t>
            </a:r>
          </a:p>
        </p:txBody>
      </p:sp>
    </p:spTree>
    <p:extLst>
      <p:ext uri="{BB962C8B-B14F-4D97-AF65-F5344CB8AC3E}">
        <p14:creationId xmlns:p14="http://schemas.microsoft.com/office/powerpoint/2010/main" val="22254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45AEAF-CE24-4BA3-BF7B-9CB729548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015" y="213266"/>
            <a:ext cx="10496405" cy="1478570"/>
          </a:xfrm>
        </p:spPr>
        <p:txBody>
          <a:bodyPr/>
          <a:lstStyle/>
          <a:p>
            <a:r>
              <a:rPr lang="en-US" dirty="0"/>
              <a:t>breast cancer surgeries </a:t>
            </a:r>
            <a:br>
              <a:rPr lang="en-US" dirty="0"/>
            </a:br>
            <a:r>
              <a:rPr lang="en-US" dirty="0"/>
              <a:t>during the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DCC670-E480-4040-9B51-EC6CF7373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013" y="1905102"/>
            <a:ext cx="7569530" cy="354171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OR space was essentially unavailable for any elective surgery leading up to and during the height of the pandemic.</a:t>
            </a:r>
          </a:p>
          <a:p>
            <a:r>
              <a:rPr lang="en-US" dirty="0"/>
              <a:t>Almost all surgeries were on an emergent basis.  Therefore most breast surgeries and reconstructions were put on hold.</a:t>
            </a:r>
          </a:p>
          <a:p>
            <a:r>
              <a:rPr lang="en-US" dirty="0"/>
              <a:t>Those that couldn’t wait could be reconstructed with implant based modalities.</a:t>
            </a:r>
          </a:p>
          <a:p>
            <a:r>
              <a:rPr lang="en-US" dirty="0"/>
              <a:t>There were essentially no autologous tissue reconstructions.</a:t>
            </a:r>
          </a:p>
          <a:p>
            <a:pPr lvl="1">
              <a:buFont typeface="Tw Cen MT" panose="020B0602020104020603" pitchFamily="34" charset="0"/>
              <a:buChar char="–"/>
            </a:pPr>
            <a:r>
              <a:rPr lang="en-US" dirty="0"/>
              <a:t>These are longer and more involved surgeries.</a:t>
            </a:r>
          </a:p>
          <a:p>
            <a:r>
              <a:rPr lang="en-US" dirty="0"/>
              <a:t>Patients on neo-adjuvant </a:t>
            </a:r>
            <a:r>
              <a:rPr lang="en-US" dirty="0" err="1"/>
              <a:t>chemoRx</a:t>
            </a:r>
            <a:r>
              <a:rPr lang="en-US" dirty="0"/>
              <a:t> were considered cases that could be delayed.</a:t>
            </a:r>
          </a:p>
          <a:p>
            <a:r>
              <a:rPr lang="en-US" dirty="0"/>
              <a:t>When the curve began to trend downward, elective cases resumed.  ASUs opened the last week of May.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 descr="A picture containing bow&#10;&#10;Description automatically generated">
            <a:extLst>
              <a:ext uri="{FF2B5EF4-FFF2-40B4-BE49-F238E27FC236}">
                <a16:creationId xmlns:a16="http://schemas.microsoft.com/office/drawing/2014/main" xmlns="" id="{1E3C54B1-3C07-482F-8972-3C40F51A8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217" y="0"/>
            <a:ext cx="3720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5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AE8283-5B46-43C1-A862-021D589F3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Breast reconstruction options during covid-19 during limited or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B0E16D-F8D0-4484-ACB0-F69C08D3F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2249487"/>
            <a:ext cx="8677503" cy="3541714"/>
          </a:xfrm>
        </p:spPr>
        <p:txBody>
          <a:bodyPr>
            <a:normAutofit/>
          </a:bodyPr>
          <a:lstStyle/>
          <a:p>
            <a:r>
              <a:rPr lang="en-US" dirty="0"/>
              <a:t>For lumpectomy/breast conservation</a:t>
            </a:r>
          </a:p>
          <a:p>
            <a:pPr lvl="1">
              <a:buFont typeface="Tw Cen MT" panose="020B0602020104020603" pitchFamily="34" charset="0"/>
              <a:buChar char="–"/>
            </a:pPr>
            <a:r>
              <a:rPr lang="en-US" dirty="0"/>
              <a:t>Oncoplastic tissue rearrangement</a:t>
            </a:r>
          </a:p>
          <a:p>
            <a:r>
              <a:rPr lang="en-US" dirty="0"/>
              <a:t>For mastectomy reconstruction</a:t>
            </a:r>
          </a:p>
          <a:p>
            <a:pPr lvl="1">
              <a:buFont typeface="Tw Cen MT" panose="020B0602020104020603" pitchFamily="34" charset="0"/>
              <a:buChar char="–"/>
            </a:pPr>
            <a:r>
              <a:rPr lang="en-US" dirty="0"/>
              <a:t>Implant based. Either staged tissue expander with ADM or direct to implant with ADM</a:t>
            </a:r>
          </a:p>
          <a:p>
            <a:r>
              <a:rPr lang="en-US" dirty="0"/>
              <a:t>Symmetrizing procedures of the contralateral side would require a second surgery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78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D2008EBE74A24C914C33BE4DF66242" ma:contentTypeVersion="0" ma:contentTypeDescription="Create a new document." ma:contentTypeScope="" ma:versionID="5b79dbae25dd5fca02a9814520483d2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81a9dc7af8eec78ac7c29adede35c7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93B958-3967-4ECC-B41D-710DA7F5F5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4F1F1C7-D177-41AA-A372-DE99A1E20E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AB609D-C050-4D7E-A2F2-2B0210AE948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37915</TotalTime>
  <Words>196</Words>
  <Application>Microsoft Macintosh PowerPoint</Application>
  <PresentationFormat>Widescreen</PresentationFormat>
  <Paragraphs>28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Trebuchet MS</vt:lpstr>
      <vt:lpstr>Tw Cen MT</vt:lpstr>
      <vt:lpstr>Arial</vt:lpstr>
      <vt:lpstr>Circuit</vt:lpstr>
      <vt:lpstr>Staying Safe While You Consider breast Reconstruction Surgery</vt:lpstr>
      <vt:lpstr>PowerPoint Presentation</vt:lpstr>
      <vt:lpstr>Safety precautions in the office </vt:lpstr>
      <vt:lpstr>PowerPoint Presentation</vt:lpstr>
      <vt:lpstr>More Safety  precautions in the office</vt:lpstr>
      <vt:lpstr>Safety precautions in the operating room</vt:lpstr>
      <vt:lpstr>telehealth</vt:lpstr>
      <vt:lpstr>breast cancer surgeries  during the pandemic</vt:lpstr>
      <vt:lpstr>Breast reconstruction options during covid-19 during limited or time</vt:lpstr>
      <vt:lpstr>Questions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2019</dc:title>
  <dc:creator>Jeanine DiGennaro</dc:creator>
  <cp:lastModifiedBy>Erin Nau</cp:lastModifiedBy>
  <cp:revision>746</cp:revision>
  <cp:lastPrinted>2020-03-04T18:23:37Z</cp:lastPrinted>
  <dcterms:created xsi:type="dcterms:W3CDTF">2018-11-05T14:05:24Z</dcterms:created>
  <dcterms:modified xsi:type="dcterms:W3CDTF">2020-06-22T17:32:30Z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0x010100A4D2008EBE74A24C914C33BE4DF66242</vt:lpwstr>
  </property>
</Properties>
</file>