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92" r:id="rId3"/>
    <p:sldMasterId id="2147483729" r:id="rId4"/>
  </p:sldMasterIdLst>
  <p:notesMasterIdLst>
    <p:notesMasterId r:id="rId8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School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School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School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School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School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School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School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School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Schoolboo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8CC"/>
          </a:solidFill>
        </a:fill>
      </a:tcStyle>
    </a:wholeTbl>
    <a:band2H>
      <a:tcTxStyle/>
      <a:tcStyle>
        <a:tcBdr/>
        <a:fill>
          <a:solidFill>
            <a:srgbClr val="FFED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BCA"/>
          </a:solidFill>
        </a:fill>
      </a:tcStyle>
    </a:wholeTbl>
    <a:band2H>
      <a:tcTxStyle/>
      <a:tcStyle>
        <a:tcBdr/>
        <a:fill>
          <a:solidFill>
            <a:srgbClr val="F2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6D8"/>
          </a:solidFill>
        </a:fill>
      </a:tcStyle>
    </a:wholeTbl>
    <a:band2H>
      <a:tcTxStyle/>
      <a:tcStyle>
        <a:tcBdr/>
        <a:fill>
          <a:solidFill>
            <a:srgbClr val="EBEC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heme" Target="theme/them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96389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entury Schoolbook"/>
      </a:defRPr>
    </a:lvl1pPr>
    <a:lvl2pPr indent="228600" latinLnBrk="0">
      <a:defRPr sz="1200">
        <a:latin typeface="+mn-lt"/>
        <a:ea typeface="+mn-ea"/>
        <a:cs typeface="+mn-cs"/>
        <a:sym typeface="Century Schoolbook"/>
      </a:defRPr>
    </a:lvl2pPr>
    <a:lvl3pPr indent="457200" latinLnBrk="0">
      <a:defRPr sz="1200">
        <a:latin typeface="+mn-lt"/>
        <a:ea typeface="+mn-ea"/>
        <a:cs typeface="+mn-cs"/>
        <a:sym typeface="Century Schoolbook"/>
      </a:defRPr>
    </a:lvl3pPr>
    <a:lvl4pPr indent="685800" latinLnBrk="0">
      <a:defRPr sz="1200">
        <a:latin typeface="+mn-lt"/>
        <a:ea typeface="+mn-ea"/>
        <a:cs typeface="+mn-cs"/>
        <a:sym typeface="Century Schoolbook"/>
      </a:defRPr>
    </a:lvl4pPr>
    <a:lvl5pPr indent="914400" latinLnBrk="0">
      <a:defRPr sz="1200">
        <a:latin typeface="+mn-lt"/>
        <a:ea typeface="+mn-ea"/>
        <a:cs typeface="+mn-cs"/>
        <a:sym typeface="Century Schoolbook"/>
      </a:defRPr>
    </a:lvl5pPr>
    <a:lvl6pPr indent="1143000" latinLnBrk="0">
      <a:defRPr sz="1200">
        <a:latin typeface="+mn-lt"/>
        <a:ea typeface="+mn-ea"/>
        <a:cs typeface="+mn-cs"/>
        <a:sym typeface="Century Schoolbook"/>
      </a:defRPr>
    </a:lvl6pPr>
    <a:lvl7pPr indent="1371600" latinLnBrk="0">
      <a:defRPr sz="1200">
        <a:latin typeface="+mn-lt"/>
        <a:ea typeface="+mn-ea"/>
        <a:cs typeface="+mn-cs"/>
        <a:sym typeface="Century Schoolbook"/>
      </a:defRPr>
    </a:lvl7pPr>
    <a:lvl8pPr indent="1600200" latinLnBrk="0">
      <a:defRPr sz="1200">
        <a:latin typeface="+mn-lt"/>
        <a:ea typeface="+mn-ea"/>
        <a:cs typeface="+mn-cs"/>
        <a:sym typeface="Century Schoolbook"/>
      </a:defRPr>
    </a:lvl8pPr>
    <a:lvl9pPr indent="1828800" latinLnBrk="0">
      <a:defRPr sz="1200">
        <a:latin typeface="+mn-lt"/>
        <a:ea typeface="+mn-ea"/>
        <a:cs typeface="+mn-cs"/>
        <a:sym typeface="Century Schoolbook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2200" smtClean="0">
              <a:latin typeface="Lucida Grande" pitchFamily="-1" charset="0"/>
              <a:ea typeface="ＭＳ Ｐゴシック" pitchFamily="-1" charset="-128"/>
              <a:cs typeface="ＭＳ Ｐゴシック" pitchFamily="-1" charset="-128"/>
              <a:sym typeface="Lucida Grande" pitchFamily="-1" charset="0"/>
            </a:endParaRPr>
          </a:p>
          <a:p>
            <a:pPr eaLnBrk="1" hangingPunct="1"/>
            <a:endParaRPr lang="en-US" sz="2200" smtClean="0">
              <a:latin typeface="Lucida Grande" pitchFamily="-1" charset="0"/>
              <a:ea typeface="ＭＳ Ｐゴシック" pitchFamily="-1" charset="-128"/>
              <a:cs typeface="ＭＳ Ｐゴシック" pitchFamily="-1" charset="-128"/>
              <a:sym typeface="Lucida Grande" pitchFamily="-1" charset="0"/>
            </a:endParaRPr>
          </a:p>
          <a:p>
            <a:pPr eaLnBrk="1" hangingPunct="1"/>
            <a:endParaRPr lang="en-US" sz="2200" smtClean="0">
              <a:latin typeface="Lucida Grande" pitchFamily="-1" charset="0"/>
              <a:ea typeface="ＭＳ Ｐゴシック" pitchFamily="-1" charset="-128"/>
              <a:cs typeface="ＭＳ Ｐゴシック" pitchFamily="-1" charset="-128"/>
              <a:sym typeface="Lucida Grande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380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Papyru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5844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endParaRPr lang="en-US">
              <a:latin typeface="Papyrus" pitchFamily="-1" charset="0"/>
            </a:endParaRPr>
          </a:p>
          <a:p>
            <a:pPr lvl="1"/>
            <a:r>
              <a:rPr lang="en-US">
                <a:latin typeface="Papyrus" pitchFamily="-1" charset="0"/>
              </a:rPr>
              <a:t>The Women's Health and Cancer Rights Act 1998- mandatory coverage of recon, coverage of surgery on opposite side if needed to ensure symmetry, payments for prosthesis, bras &amp; any complications from mastectomy including Lymphedema</a:t>
            </a:r>
          </a:p>
          <a:p>
            <a:pPr lvl="1"/>
            <a:endParaRPr lang="en-US">
              <a:latin typeface="Papyrus" pitchFamily="-1" charset="0"/>
            </a:endParaRPr>
          </a:p>
          <a:p>
            <a:pPr lvl="1"/>
            <a:r>
              <a:rPr lang="en-US">
                <a:latin typeface="Papyrus" pitchFamily="-1" charset="0"/>
              </a:rPr>
              <a:t>Medicare: 2 bras every yr  1 prosthesis every 5…no bandages or garments</a:t>
            </a:r>
          </a:p>
          <a:p>
            <a:pPr lvl="1"/>
            <a:endParaRPr lang="en-US">
              <a:latin typeface="Papyrus" pitchFamily="-1" charset="0"/>
            </a:endParaRPr>
          </a:p>
          <a:p>
            <a:endParaRPr lang="en-US">
              <a:latin typeface="Papyru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38373984-DB33-C747-A156-1C43DE355486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22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0029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00488" y="8831263"/>
            <a:ext cx="2981325" cy="4651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5F0740-DE6B-442B-950D-D1B589F33936}" type="slidenum">
              <a:rPr lang="en-US" altLang="en-US" smtClean="0">
                <a:latin typeface="Times New Roman" panose="02020603050405020304" pitchFamily="18" charset="0"/>
              </a:rPr>
              <a:pPr/>
              <a:t>27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1690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F053340-AE02-4C81-B54E-FF3447FD5429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45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 dirty="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717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Papyrus" pitchFamily="-1" charset="0"/>
                <a:ea typeface="ＭＳ Ｐゴシック" pitchFamily="-1" charset="-128"/>
                <a:cs typeface="ＭＳ Ｐゴシック" pitchFamily="-1" charset="-128"/>
              </a:rPr>
              <a:t>The lymphatic system consists of nodes &amp; vessels</a:t>
            </a:r>
          </a:p>
          <a:p>
            <a:pPr eaLnBrk="1" hangingPunct="1"/>
            <a:r>
              <a:rPr lang="en-US" smtClean="0">
                <a:latin typeface="Papyrus" pitchFamily="-1" charset="0"/>
                <a:ea typeface="ＭＳ Ｐゴシック" pitchFamily="-1" charset="-128"/>
                <a:cs typeface="ＭＳ Ｐゴシック" pitchFamily="-1" charset="-128"/>
              </a:rPr>
              <a:t>Nodes are connected by vessels</a:t>
            </a:r>
          </a:p>
          <a:p>
            <a:pPr eaLnBrk="1" hangingPunct="1"/>
            <a:r>
              <a:rPr lang="en-US" smtClean="0">
                <a:latin typeface="Papyrus" pitchFamily="-1" charset="0"/>
                <a:ea typeface="ＭＳ Ｐゴシック" pitchFamily="-1" charset="-128"/>
                <a:cs typeface="ＭＳ Ｐゴシック" pitchFamily="-1" charset="-128"/>
              </a:rPr>
              <a:t>Larger vessels in center of the body..then branching out</a:t>
            </a:r>
          </a:p>
          <a:p>
            <a:pPr eaLnBrk="1" hangingPunct="1"/>
            <a:r>
              <a:rPr lang="en-US" smtClean="0">
                <a:latin typeface="Papyrus" pitchFamily="-1" charset="0"/>
                <a:ea typeface="ＭＳ Ｐゴシック" pitchFamily="-1" charset="-128"/>
                <a:cs typeface="ＭＳ Ｐゴシック" pitchFamily="-1" charset="-128"/>
              </a:rPr>
              <a:t>There are 600-700 in the body</a:t>
            </a:r>
          </a:p>
          <a:p>
            <a:pPr eaLnBrk="1" hangingPunct="1"/>
            <a:r>
              <a:rPr lang="en-US" smtClean="0">
                <a:latin typeface="Papyrus" pitchFamily="-1" charset="0"/>
                <a:ea typeface="ＭＳ Ｐゴシック" pitchFamily="-1" charset="-128"/>
                <a:cs typeface="ＭＳ Ｐゴシック" pitchFamily="-1" charset="-128"/>
              </a:rPr>
              <a:t>They work hand in hand with the circulatory system that consists of arteries &amp; veins. </a:t>
            </a:r>
          </a:p>
          <a:p>
            <a:pPr eaLnBrk="1" hangingPunct="1"/>
            <a:endParaRPr lang="en-US" smtClean="0">
              <a:latin typeface="Papyrus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/>
            <a:endParaRPr lang="en-US" smtClean="0">
              <a:latin typeface="Papyrus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/>
            <a:endParaRPr lang="en-US" smtClean="0">
              <a:latin typeface="Papyru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AAA5CA71-6837-3842-9E65-D0AA47F79AB4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12</a:t>
            </a:fld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3752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2200" smtClean="0">
              <a:latin typeface="Lucida Grande" pitchFamily="-1" charset="0"/>
              <a:ea typeface="ＭＳ Ｐゴシック" pitchFamily="-1" charset="-128"/>
              <a:cs typeface="ＭＳ Ｐゴシック" pitchFamily="-1" charset="-128"/>
              <a:sym typeface="Lucida Grande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14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Papyru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297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Next is the tissues response to radiation..</a:t>
            </a:r>
          </a:p>
          <a:p>
            <a:pPr eaLnBrk="1" hangingPunct="1"/>
            <a:r>
              <a:rPr lang="en-US" sz="22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Note the color of the tissue</a:t>
            </a:r>
          </a:p>
          <a:p>
            <a:pPr eaLnBrk="1" hangingPunct="1"/>
            <a:r>
              <a:rPr lang="en-US" sz="22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How you can see the superior border of the implant on this side</a:t>
            </a:r>
          </a:p>
          <a:p>
            <a:pPr eaLnBrk="1" hangingPunct="1"/>
            <a:r>
              <a:rPr lang="en-US" sz="22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It sits more superior</a:t>
            </a:r>
          </a:p>
          <a:p>
            <a:pPr eaLnBrk="1" hangingPunct="1"/>
            <a:r>
              <a:rPr lang="en-US" sz="22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The right side looks softer</a:t>
            </a:r>
          </a:p>
        </p:txBody>
      </p:sp>
    </p:spTree>
    <p:extLst>
      <p:ext uri="{BB962C8B-B14F-4D97-AF65-F5344CB8AC3E}">
        <p14:creationId xmlns:p14="http://schemas.microsoft.com/office/powerpoint/2010/main" val="2075837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Papyru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4034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In regards to exercise progression it is very individual and progression is determined by many factors.</a:t>
            </a:r>
          </a:p>
          <a:p>
            <a:pPr eaLnBrk="1" hangingPunct="1"/>
            <a:r>
              <a:rPr lang="en-US" sz="22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However, it is vey important to progress slowly.  Perform 2-3 sets of 10 repetitions without any weight for 1 wk, before progressing. </a:t>
            </a:r>
          </a:p>
          <a:p>
            <a:pPr eaLnBrk="1" hangingPunct="1"/>
            <a:endParaRPr lang="en-US" sz="2200" smtClean="0">
              <a:latin typeface="Lucida Grande" pitchFamily="-1" charset="0"/>
              <a:ea typeface="ＭＳ Ｐゴシック" pitchFamily="-1" charset="-128"/>
              <a:cs typeface="ＭＳ Ｐゴシック" pitchFamily="-1" charset="-128"/>
              <a:sym typeface="Lucida Grande" pitchFamily="-1" charset="0"/>
            </a:endParaRPr>
          </a:p>
          <a:p>
            <a:pPr eaLnBrk="1" hangingPunct="1"/>
            <a:r>
              <a:rPr lang="en-US" sz="22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When it is time to progress it is important to do so in 1 lb increments, following the same guidelines </a:t>
            </a:r>
          </a:p>
        </p:txBody>
      </p:sp>
    </p:spTree>
    <p:extLst>
      <p:ext uri="{BB962C8B-B14F-4D97-AF65-F5344CB8AC3E}">
        <p14:creationId xmlns:p14="http://schemas.microsoft.com/office/powerpoint/2010/main" val="503187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i="1" smtClean="0">
                <a:latin typeface="Papyrus" pitchFamily="-1" charset="0"/>
                <a:ea typeface="ＭＳ Ｐゴシック" pitchFamily="-1" charset="-128"/>
                <a:cs typeface="ＭＳ Ｐゴシック" pitchFamily="-1" charset="-128"/>
              </a:rPr>
              <a:t>These are the impairments that some of the patients are not even aware of…..</a:t>
            </a:r>
          </a:p>
          <a:p>
            <a:pPr eaLnBrk="1" hangingPunct="1"/>
            <a:r>
              <a:rPr lang="en-US" sz="14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When I asked this PT to raise her arm with her shirt on this is what i saw..her motion looked relatively normal </a:t>
            </a:r>
          </a:p>
          <a:p>
            <a:pPr eaLnBrk="1" hangingPunct="1"/>
            <a:r>
              <a:rPr lang="en-US" sz="14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However..when I asked her to reach just a little bit higher...which is common during tasks such as reaching, putting on a bra, or coat,  these impairments became obvious</a:t>
            </a:r>
          </a:p>
          <a:p>
            <a:pPr eaLnBrk="1" hangingPunct="1"/>
            <a:endParaRPr lang="en-US" sz="1400" smtClean="0">
              <a:latin typeface="Lucida Grande" pitchFamily="-1" charset="0"/>
              <a:ea typeface="ＭＳ Ｐゴシック" pitchFamily="-1" charset="-128"/>
              <a:cs typeface="ＭＳ Ｐゴシック" pitchFamily="-1" charset="-128"/>
              <a:sym typeface="Lucida Grande" pitchFamily="-1" charset="0"/>
            </a:endParaRPr>
          </a:p>
          <a:p>
            <a:pPr eaLnBrk="1" hangingPunct="1"/>
            <a:r>
              <a:rPr lang="en-US" sz="14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If she were to continually perform this motion, over time breakdown would occur and pain would develop!</a:t>
            </a:r>
          </a:p>
          <a:p>
            <a:pPr eaLnBrk="1" hangingPunct="1"/>
            <a:r>
              <a:rPr lang="en-US" sz="14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This is the patient like liz who would slip through the cracks</a:t>
            </a:r>
          </a:p>
          <a:p>
            <a:pPr eaLnBrk="1" hangingPunct="1"/>
            <a:r>
              <a:rPr lang="en-US" sz="14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The patient who would be seeking physical therapy after they returned to their prior level of function and have now developed tendonitis or a frozen shoulder</a:t>
            </a:r>
          </a:p>
          <a:p>
            <a:pPr eaLnBrk="1" hangingPunct="1"/>
            <a:endParaRPr lang="en-US" sz="1400" smtClean="0">
              <a:latin typeface="Lucida Grande" pitchFamily="-1" charset="0"/>
              <a:ea typeface="ＭＳ Ｐゴシック" pitchFamily="-1" charset="-128"/>
              <a:cs typeface="ＭＳ Ｐゴシック" pitchFamily="-1" charset="-128"/>
              <a:sym typeface="Lucida Grande" pitchFamily="-1" charset="0"/>
            </a:endParaRPr>
          </a:p>
          <a:p>
            <a:pPr eaLnBrk="1" hangingPunct="1"/>
            <a:r>
              <a:rPr lang="en-US" sz="1400" smtClean="0">
                <a:latin typeface="Lucida Grande" pitchFamily="-1" charset="0"/>
                <a:ea typeface="ＭＳ Ｐゴシック" pitchFamily="-1" charset="-128"/>
                <a:cs typeface="ＭＳ Ｐゴシック" pitchFamily="-1" charset="-128"/>
                <a:sym typeface="Lucida Grande" pitchFamily="-1" charset="0"/>
              </a:rPr>
              <a:t>Compensations are more difficult to address as time goes by, so if they are addressed earlier there would be many less problems</a:t>
            </a:r>
          </a:p>
          <a:p>
            <a:pPr lvl="1">
              <a:buFont typeface="Courier New" pitchFamily="-1" charset="0"/>
              <a:buChar char="o"/>
            </a:pPr>
            <a:r>
              <a:rPr lang="en-US" sz="1400" u="sng" smtClean="0">
                <a:latin typeface="Papyrus" pitchFamily="-1" charset="0"/>
              </a:rPr>
              <a:t>Altered shoulder biomechanics  </a:t>
            </a:r>
          </a:p>
          <a:p>
            <a:pPr lvl="2">
              <a:buFont typeface="Wingdings" pitchFamily="-1" charset="2"/>
              <a:buChar char="§"/>
            </a:pPr>
            <a:r>
              <a:rPr lang="en-US" sz="1400" smtClean="0">
                <a:latin typeface="Papyrus" pitchFamily="-1" charset="0"/>
                <a:ea typeface="ＭＳ Ｐゴシック" pitchFamily="-1" charset="-128"/>
              </a:rPr>
              <a:t> Soft tissue and/or muscle tightness/weakness</a:t>
            </a:r>
          </a:p>
          <a:p>
            <a:pPr lvl="2">
              <a:buFont typeface="Wingdings" pitchFamily="-1" charset="2"/>
              <a:buChar char="§"/>
            </a:pPr>
            <a:r>
              <a:rPr lang="en-US" sz="1400" smtClean="0">
                <a:latin typeface="Papyrus" pitchFamily="-1" charset="0"/>
                <a:ea typeface="ＭＳ Ｐゴシック" pitchFamily="-1" charset="-128"/>
              </a:rPr>
              <a:t> Scapular weakness/dyskenisia</a:t>
            </a:r>
          </a:p>
          <a:p>
            <a:pPr eaLnBrk="1" hangingPunct="1"/>
            <a:endParaRPr lang="en-US" sz="1400" smtClean="0">
              <a:latin typeface="Lucida Grande" pitchFamily="-1" charset="0"/>
              <a:ea typeface="ＭＳ Ｐゴシック" pitchFamily="-1" charset="-128"/>
              <a:cs typeface="ＭＳ Ｐゴシック" pitchFamily="-1" charset="-128"/>
              <a:sym typeface="Lucida Grande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8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6172200" cy="18943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286000" y="5003322"/>
            <a:ext cx="6172200" cy="13716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800" b="1">
                <a:solidFill>
                  <a:srgbClr val="575F6D"/>
                </a:solidFill>
              </a:defRPr>
            </a:lvl1pPr>
            <a:lvl2pPr marL="0" indent="457200">
              <a:buClrTx/>
              <a:buSzTx/>
              <a:buNone/>
              <a:defRPr sz="1800" b="1">
                <a:solidFill>
                  <a:srgbClr val="575F6D"/>
                </a:solidFill>
              </a:defRPr>
            </a:lvl2pPr>
            <a:lvl3pPr marL="0" indent="914400">
              <a:buClrTx/>
              <a:buSzTx/>
              <a:buNone/>
              <a:defRPr sz="1800" b="1">
                <a:solidFill>
                  <a:srgbClr val="575F6D"/>
                </a:solidFill>
              </a:defRPr>
            </a:lvl3pPr>
            <a:lvl4pPr marL="0" indent="1371600">
              <a:buClrTx/>
              <a:buSzTx/>
              <a:buNone/>
              <a:defRPr sz="1800" b="1">
                <a:solidFill>
                  <a:srgbClr val="575F6D"/>
                </a:solidFill>
              </a:defRPr>
            </a:lvl4pPr>
            <a:lvl5pPr marL="0" indent="1828800">
              <a:buClrTx/>
              <a:buSzTx/>
              <a:buNone/>
              <a:defRPr sz="1800" b="1">
                <a:solidFill>
                  <a:srgbClr val="575F6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Rectangle 9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Rectangle 11"/>
          <p:cNvSpPr/>
          <p:nvPr/>
        </p:nvSpPr>
        <p:spPr>
          <a:xfrm>
            <a:off x="276335" y="0"/>
            <a:ext cx="104665" cy="6858000"/>
          </a:xfrm>
          <a:prstGeom prst="rect">
            <a:avLst/>
          </a:prstGeom>
          <a:solidFill>
            <a:srgbClr val="FFD8CC">
              <a:alpha val="3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Rectangle 13"/>
          <p:cNvSpPr/>
          <p:nvPr/>
        </p:nvSpPr>
        <p:spPr>
          <a:xfrm>
            <a:off x="990600" y="0"/>
            <a:ext cx="181873" cy="6858000"/>
          </a:xfrm>
          <a:prstGeom prst="rect">
            <a:avLst/>
          </a:prstGeom>
          <a:solidFill>
            <a:srgbClr val="FFD8CC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Rectangle 18"/>
          <p:cNvSpPr/>
          <p:nvPr/>
        </p:nvSpPr>
        <p:spPr>
          <a:xfrm>
            <a:off x="1141319" y="0"/>
            <a:ext cx="230281" cy="6858000"/>
          </a:xfrm>
          <a:prstGeom prst="rect">
            <a:avLst/>
          </a:prstGeom>
          <a:solidFill>
            <a:srgbClr val="FFEDE7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traight Connector 10"/>
          <p:cNvSpPr/>
          <p:nvPr/>
        </p:nvSpPr>
        <p:spPr>
          <a:xfrm flipH="1">
            <a:off x="106343" y="0"/>
            <a:ext cx="1" cy="6858000"/>
          </a:xfrm>
          <a:prstGeom prst="line">
            <a:avLst/>
          </a:prstGeom>
          <a:ln w="57150">
            <a:solidFill>
              <a:srgbClr val="FEC2AC">
                <a:alpha val="73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Straight Connector 17"/>
          <p:cNvSpPr/>
          <p:nvPr/>
        </p:nvSpPr>
        <p:spPr>
          <a:xfrm flipH="1">
            <a:off x="914399" y="0"/>
            <a:ext cx="2" cy="6858000"/>
          </a:xfrm>
          <a:prstGeom prst="line">
            <a:avLst/>
          </a:prstGeom>
          <a:ln w="57150">
            <a:solidFill>
              <a:srgbClr val="FFEDE7">
                <a:alpha val="83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Straight Connector 19"/>
          <p:cNvSpPr/>
          <p:nvPr/>
        </p:nvSpPr>
        <p:spPr>
          <a:xfrm flipH="1">
            <a:off x="854112" y="0"/>
            <a:ext cx="1" cy="6858000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Straight Connector 15"/>
          <p:cNvSpPr/>
          <p:nvPr/>
        </p:nvSpPr>
        <p:spPr>
          <a:xfrm flipH="1">
            <a:off x="1726639" y="0"/>
            <a:ext cx="1" cy="6858000"/>
          </a:xfrm>
          <a:prstGeom prst="line">
            <a:avLst/>
          </a:prstGeom>
          <a:ln w="28575">
            <a:solidFill>
              <a:srgbClr val="FEC2AC">
                <a:alpha val="82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Straight Connector 14"/>
          <p:cNvSpPr/>
          <p:nvPr/>
        </p:nvSpPr>
        <p:spPr>
          <a:xfrm flipH="1">
            <a:off x="1066799" y="0"/>
            <a:ext cx="2" cy="6858000"/>
          </a:xfrm>
          <a:prstGeom prst="line">
            <a:avLst/>
          </a:prstGeom>
          <a:ln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Straight Connector 21"/>
          <p:cNvSpPr/>
          <p:nvPr/>
        </p:nvSpPr>
        <p:spPr>
          <a:xfrm flipH="1">
            <a:off x="9113856" y="0"/>
            <a:ext cx="1" cy="6858000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Rectangle 26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Oval 20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Oval 22"/>
          <p:cNvSpPr/>
          <p:nvPr/>
        </p:nvSpPr>
        <p:spPr>
          <a:xfrm>
            <a:off x="1309631" y="4866752"/>
            <a:ext cx="641425" cy="6414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Oval 23"/>
          <p:cNvSpPr/>
          <p:nvPr/>
        </p:nvSpPr>
        <p:spPr>
          <a:xfrm>
            <a:off x="1091080" y="5500632"/>
            <a:ext cx="137161" cy="13716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Oval 25"/>
          <p:cNvSpPr/>
          <p:nvPr/>
        </p:nvSpPr>
        <p:spPr>
          <a:xfrm>
            <a:off x="1664207" y="5788152"/>
            <a:ext cx="274321" cy="27432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Oval 24"/>
          <p:cNvSpPr/>
          <p:nvPr/>
        </p:nvSpPr>
        <p:spPr>
          <a:xfrm>
            <a:off x="1905000" y="4495800"/>
            <a:ext cx="365761" cy="36576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Slide Number"/>
          <p:cNvSpPr>
            <a:spLocks noGrp="1"/>
          </p:cNvSpPr>
          <p:nvPr>
            <p:ph type="sldNum" sz="quarter" idx="2"/>
          </p:nvPr>
        </p:nvSpPr>
        <p:spPr>
          <a:xfrm>
            <a:off x="1476177" y="5033793"/>
            <a:ext cx="308333" cy="307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>
            <a:spLocks noGrp="1"/>
          </p:cNvSpPr>
          <p:nvPr>
            <p:ph type="title"/>
          </p:nvPr>
        </p:nvSpPr>
        <p:spPr>
          <a:xfrm>
            <a:off x="6629400" y="274639"/>
            <a:ext cx="1676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4" name="Body Level One…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3"/>
          </a:xfrm>
        </p:spPr>
        <p:txBody>
          <a:bodyPr/>
          <a:lstStyle>
            <a:lvl1pPr>
              <a:defRPr sz="2601"/>
            </a:lvl1pPr>
            <a:lvl2pPr>
              <a:defRPr sz="2391"/>
            </a:lvl2pPr>
            <a:lvl3pPr>
              <a:defRPr sz="1969"/>
            </a:lvl3pPr>
            <a:lvl4pPr>
              <a:defRPr sz="1828"/>
            </a:lvl4pPr>
            <a:lvl5pPr>
              <a:defRPr sz="1828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3"/>
          </a:xfrm>
        </p:spPr>
        <p:txBody>
          <a:bodyPr/>
          <a:lstStyle>
            <a:lvl1pPr>
              <a:defRPr sz="2601"/>
            </a:lvl1pPr>
            <a:lvl2pPr>
              <a:defRPr sz="2391"/>
            </a:lvl2pPr>
            <a:lvl3pPr>
              <a:defRPr sz="1969"/>
            </a:lvl3pPr>
            <a:lvl4pPr>
              <a:defRPr sz="1828"/>
            </a:lvl4pPr>
            <a:lvl5pPr>
              <a:defRPr sz="1828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84207" y="6477957"/>
            <a:ext cx="313545" cy="307777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45926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88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32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68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1A35-803D-44FA-BA88-E6B5FB347587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84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7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66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8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A2A1-C9A8-42DC-AF5F-29D58FE3A81E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74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65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9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64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6092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0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76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27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3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6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575F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3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286000" y="5010150"/>
            <a:ext cx="6172200" cy="13716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800" b="1">
                <a:solidFill>
                  <a:srgbClr val="FFF39D"/>
                </a:solidFill>
              </a:defRPr>
            </a:lvl1pPr>
            <a:lvl2pPr marL="0" indent="365760">
              <a:buClrTx/>
              <a:buSzTx/>
              <a:buNone/>
              <a:defRPr sz="1800" b="1">
                <a:solidFill>
                  <a:srgbClr val="FFF39D"/>
                </a:solidFill>
              </a:defRPr>
            </a:lvl2pPr>
            <a:lvl3pPr marL="0" indent="731519">
              <a:buClrTx/>
              <a:buSzTx/>
              <a:buNone/>
              <a:defRPr sz="1800" b="1">
                <a:solidFill>
                  <a:srgbClr val="FFF39D"/>
                </a:solidFill>
              </a:defRPr>
            </a:lvl3pPr>
            <a:lvl4pPr marL="0" indent="1005839">
              <a:buClrTx/>
              <a:buSzTx/>
              <a:buNone/>
              <a:defRPr sz="1800" b="1">
                <a:solidFill>
                  <a:srgbClr val="FFF39D"/>
                </a:solidFill>
              </a:defRPr>
            </a:lvl4pPr>
            <a:lvl5pPr marL="0" indent="1280159">
              <a:buClrTx/>
              <a:buSzTx/>
              <a:buNone/>
              <a:defRPr sz="1800" b="1">
                <a:solidFill>
                  <a:srgbClr val="FFF39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Rectangle 8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ctangle 9"/>
          <p:cNvSpPr/>
          <p:nvPr/>
        </p:nvSpPr>
        <p:spPr>
          <a:xfrm>
            <a:off x="276335" y="0"/>
            <a:ext cx="104665" cy="6858000"/>
          </a:xfrm>
          <a:prstGeom prst="rect">
            <a:avLst/>
          </a:prstGeom>
          <a:solidFill>
            <a:srgbClr val="FFD8CC">
              <a:alpha val="3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Rectangle 10"/>
          <p:cNvSpPr/>
          <p:nvPr/>
        </p:nvSpPr>
        <p:spPr>
          <a:xfrm>
            <a:off x="990600" y="0"/>
            <a:ext cx="181873" cy="6858000"/>
          </a:xfrm>
          <a:prstGeom prst="rect">
            <a:avLst/>
          </a:prstGeom>
          <a:solidFill>
            <a:srgbClr val="FFD8CC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Rectangle 11"/>
          <p:cNvSpPr/>
          <p:nvPr/>
        </p:nvSpPr>
        <p:spPr>
          <a:xfrm>
            <a:off x="1141319" y="0"/>
            <a:ext cx="230281" cy="6858000"/>
          </a:xfrm>
          <a:prstGeom prst="rect">
            <a:avLst/>
          </a:prstGeom>
          <a:solidFill>
            <a:srgbClr val="FFEDE7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Straight Connector 12"/>
          <p:cNvSpPr/>
          <p:nvPr/>
        </p:nvSpPr>
        <p:spPr>
          <a:xfrm flipH="1">
            <a:off x="106343" y="0"/>
            <a:ext cx="1" cy="6858000"/>
          </a:xfrm>
          <a:prstGeom prst="line">
            <a:avLst/>
          </a:prstGeom>
          <a:ln w="57150">
            <a:solidFill>
              <a:srgbClr val="FEC2AC">
                <a:alpha val="73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" name="Straight Connector 13"/>
          <p:cNvSpPr/>
          <p:nvPr/>
        </p:nvSpPr>
        <p:spPr>
          <a:xfrm flipH="1">
            <a:off x="914399" y="0"/>
            <a:ext cx="2" cy="6858000"/>
          </a:xfrm>
          <a:prstGeom prst="line">
            <a:avLst/>
          </a:prstGeom>
          <a:ln w="57150">
            <a:solidFill>
              <a:srgbClr val="FFEDE7">
                <a:alpha val="83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Straight Connector 14"/>
          <p:cNvSpPr/>
          <p:nvPr/>
        </p:nvSpPr>
        <p:spPr>
          <a:xfrm flipH="1">
            <a:off x="854112" y="0"/>
            <a:ext cx="1" cy="6858000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Straight Connector 15"/>
          <p:cNvSpPr/>
          <p:nvPr/>
        </p:nvSpPr>
        <p:spPr>
          <a:xfrm flipH="1">
            <a:off x="1726639" y="0"/>
            <a:ext cx="1" cy="6858000"/>
          </a:xfrm>
          <a:prstGeom prst="line">
            <a:avLst/>
          </a:prstGeom>
          <a:ln w="28575">
            <a:solidFill>
              <a:srgbClr val="FEC2AC">
                <a:alpha val="82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Straight Connector 16"/>
          <p:cNvSpPr/>
          <p:nvPr/>
        </p:nvSpPr>
        <p:spPr>
          <a:xfrm flipH="1">
            <a:off x="1066799" y="0"/>
            <a:ext cx="2" cy="6858000"/>
          </a:xfrm>
          <a:prstGeom prst="line">
            <a:avLst/>
          </a:prstGeom>
          <a:ln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Rectangle 17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Oval 18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Oval 19"/>
          <p:cNvSpPr/>
          <p:nvPr/>
        </p:nvSpPr>
        <p:spPr>
          <a:xfrm>
            <a:off x="1324704" y="4866752"/>
            <a:ext cx="641424" cy="6414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Oval 20"/>
          <p:cNvSpPr/>
          <p:nvPr/>
        </p:nvSpPr>
        <p:spPr>
          <a:xfrm>
            <a:off x="1091080" y="5500632"/>
            <a:ext cx="137161" cy="13716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Oval 21"/>
          <p:cNvSpPr/>
          <p:nvPr/>
        </p:nvSpPr>
        <p:spPr>
          <a:xfrm>
            <a:off x="1664207" y="5791200"/>
            <a:ext cx="274321" cy="27432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Oval 22"/>
          <p:cNvSpPr/>
          <p:nvPr/>
        </p:nvSpPr>
        <p:spPr>
          <a:xfrm>
            <a:off x="1879039" y="4479888"/>
            <a:ext cx="365761" cy="36576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Straight Connector 25"/>
          <p:cNvSpPr/>
          <p:nvPr/>
        </p:nvSpPr>
        <p:spPr>
          <a:xfrm flipH="1">
            <a:off x="9097943" y="0"/>
            <a:ext cx="1" cy="6858000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Slide Number"/>
          <p:cNvSpPr>
            <a:spLocks noGrp="1"/>
          </p:cNvSpPr>
          <p:nvPr>
            <p:ph type="sldNum" sz="quarter" idx="2"/>
          </p:nvPr>
        </p:nvSpPr>
        <p:spPr>
          <a:xfrm>
            <a:off x="1491249" y="5033793"/>
            <a:ext cx="308334" cy="307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4CFC-5348-4CA5-9750-CC656D00F419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82859-A858-4DAF-AF41-D33F0CED9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472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78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38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64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1A35-803D-44FA-BA88-E6B5FB347587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17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51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43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21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A2A1-C9A8-42DC-AF5F-29D58FE3A81E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24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27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67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8367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15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036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08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57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843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4CFC-5348-4CA5-9750-CC656D00F419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82859-A858-4DAF-AF41-D33F0CED9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308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6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Body Level One…"/>
          <p:cNvSpPr>
            <a:spLocks noGrp="1"/>
          </p:cNvSpPr>
          <p:nvPr>
            <p:ph type="body" sz="half" idx="1"/>
          </p:nvPr>
        </p:nvSpPr>
        <p:spPr>
          <a:xfrm>
            <a:off x="457200" y="2362200"/>
            <a:ext cx="3657600" cy="3886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9338" y="1601859"/>
            <a:ext cx="3593324" cy="59409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0" indent="0">
              <a:buClrTx/>
              <a:buSzTx/>
              <a:buNone/>
              <a:defRPr sz="20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375539" y="1601859"/>
            <a:ext cx="3593323" cy="59409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0" indent="0">
              <a:buClrTx/>
              <a:buSzTx/>
              <a:buNone/>
              <a:defRPr sz="20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69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79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1A35-803D-44FA-BA88-E6B5FB347587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40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80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89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A2A1-C9A8-42DC-AF5F-29D58FE3A81E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1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2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29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7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42840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8EA-B09F-4C97-9264-D1353869D1E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26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22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80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34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26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traight Connector 9"/>
          <p:cNvSpPr/>
          <p:nvPr/>
        </p:nvSpPr>
        <p:spPr>
          <a:xfrm flipH="1">
            <a:off x="8762999" y="0"/>
            <a:ext cx="1" cy="6858000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2" name="Title Text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</p:spPr>
        <p:txBody>
          <a:bodyPr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812280" y="274320"/>
            <a:ext cx="1527049" cy="49834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Tx/>
              <a:buSzTx/>
              <a:buNone/>
              <a:defRPr sz="1200"/>
            </a:lvl1pPr>
            <a:lvl2pPr marL="0" indent="365760">
              <a:spcBef>
                <a:spcPts val="1000"/>
              </a:spcBef>
              <a:buClrTx/>
              <a:buSzTx/>
              <a:buNone/>
              <a:defRPr sz="1200"/>
            </a:lvl2pPr>
            <a:lvl3pPr marL="0" indent="731519">
              <a:spcBef>
                <a:spcPts val="1000"/>
              </a:spcBef>
              <a:buClrTx/>
              <a:buSzTx/>
              <a:buNone/>
              <a:defRPr sz="1200"/>
            </a:lvl3pPr>
            <a:lvl4pPr marL="0" indent="1005839">
              <a:spcBef>
                <a:spcPts val="1000"/>
              </a:spcBef>
              <a:buClrTx/>
              <a:buSzTx/>
              <a:buNone/>
              <a:defRPr sz="1200"/>
            </a:lvl4pPr>
            <a:lvl5pPr marL="0" indent="1280159">
              <a:spcBef>
                <a:spcPts val="1000"/>
              </a:spcBef>
              <a:buClrTx/>
              <a:buSz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traight Connector 7"/>
          <p:cNvSpPr/>
          <p:nvPr/>
        </p:nvSpPr>
        <p:spPr>
          <a:xfrm flipH="1">
            <a:off x="6248399" y="0"/>
            <a:ext cx="2" cy="6858000"/>
          </a:xfrm>
          <a:prstGeom prst="line">
            <a:avLst/>
          </a:prstGeom>
          <a:ln w="38100"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" name="Straight Connector 8"/>
          <p:cNvSpPr/>
          <p:nvPr/>
        </p:nvSpPr>
        <p:spPr>
          <a:xfrm flipH="1">
            <a:off x="6192296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" name="Straight Connector 10"/>
          <p:cNvSpPr/>
          <p:nvPr/>
        </p:nvSpPr>
        <p:spPr>
          <a:xfrm flipH="1">
            <a:off x="8991599" y="0"/>
            <a:ext cx="1" cy="685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Rectangle 11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Straight Connector 12"/>
          <p:cNvSpPr/>
          <p:nvPr/>
        </p:nvSpPr>
        <p:spPr>
          <a:xfrm flipH="1">
            <a:off x="8915399" y="0"/>
            <a:ext cx="1" cy="6858000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" name="Oval 13"/>
          <p:cNvSpPr/>
          <p:nvPr/>
        </p:nvSpPr>
        <p:spPr>
          <a:xfrm>
            <a:off x="8156447" y="5715000"/>
            <a:ext cx="548641" cy="5486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traight Connector 8"/>
          <p:cNvSpPr/>
          <p:nvPr/>
        </p:nvSpPr>
        <p:spPr>
          <a:xfrm flipH="1">
            <a:off x="8762999" y="0"/>
            <a:ext cx="1" cy="6858000"/>
          </a:xfrm>
          <a:prstGeom prst="line">
            <a:avLst/>
          </a:prstGeom>
          <a:ln w="38100"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Oval 12"/>
          <p:cNvSpPr/>
          <p:nvPr/>
        </p:nvSpPr>
        <p:spPr>
          <a:xfrm>
            <a:off x="8156447" y="5715000"/>
            <a:ext cx="548641" cy="5486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Title Text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  <a:prstGeom prst="rect">
            <a:avLst/>
          </a:prstGeom>
        </p:spPr>
        <p:txBody>
          <a:bodyPr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30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61722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6765797" y="264795"/>
            <a:ext cx="1524001" cy="4956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None/>
              <a:defRPr sz="1200"/>
            </a:lvl1pPr>
            <a:lvl2pPr marL="640080" indent="-274320">
              <a:spcBef>
                <a:spcPts val="400"/>
              </a:spcBef>
              <a:buClrTx/>
              <a:defRPr sz="1200"/>
            </a:lvl2pPr>
            <a:lvl3pPr marL="950976" indent="-219456">
              <a:spcBef>
                <a:spcPts val="400"/>
              </a:spcBef>
              <a:buClrTx/>
              <a:defRPr sz="1200"/>
            </a:lvl3pPr>
            <a:lvl4pPr>
              <a:spcBef>
                <a:spcPts val="400"/>
              </a:spcBef>
              <a:buClrTx/>
              <a:defRPr sz="1200"/>
            </a:lvl4pPr>
            <a:lvl5pPr marL="1524000" indent="-243840">
              <a:spcBef>
                <a:spcPts val="400"/>
              </a:spcBef>
              <a:buClrTx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traight Connector 9"/>
          <p:cNvSpPr/>
          <p:nvPr/>
        </p:nvSpPr>
        <p:spPr>
          <a:xfrm flipH="1">
            <a:off x="8991599" y="0"/>
            <a:ext cx="1" cy="6858000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" name="Rectangle 10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Straight Connector 11"/>
          <p:cNvSpPr/>
          <p:nvPr/>
        </p:nvSpPr>
        <p:spPr>
          <a:xfrm flipH="1">
            <a:off x="8915399" y="0"/>
            <a:ext cx="1" cy="6858000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Straight Connector 18"/>
          <p:cNvSpPr/>
          <p:nvPr/>
        </p:nvSpPr>
        <p:spPr>
          <a:xfrm flipH="1">
            <a:off x="6248399" y="0"/>
            <a:ext cx="2" cy="6858000"/>
          </a:xfrm>
          <a:prstGeom prst="line">
            <a:avLst/>
          </a:prstGeom>
          <a:ln w="38100"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Straight Connector 19"/>
          <p:cNvSpPr/>
          <p:nvPr/>
        </p:nvSpPr>
        <p:spPr>
          <a:xfrm flipH="1">
            <a:off x="6192296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5"/>
          <p:cNvSpPr/>
          <p:nvPr/>
        </p:nvSpPr>
        <p:spPr>
          <a:xfrm flipH="1">
            <a:off x="8762999" y="0"/>
            <a:ext cx="1" cy="6858000"/>
          </a:xfrm>
          <a:prstGeom prst="line">
            <a:avLst/>
          </a:prstGeom>
          <a:ln w="38100">
            <a:solidFill>
              <a:srgbClr val="FEC2AC">
                <a:alpha val="93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Straight Connector 6"/>
          <p:cNvSpPr/>
          <p:nvPr/>
        </p:nvSpPr>
        <p:spPr>
          <a:xfrm flipH="1">
            <a:off x="76199" y="0"/>
            <a:ext cx="2" cy="6858000"/>
          </a:xfrm>
          <a:prstGeom prst="line">
            <a:avLst/>
          </a:prstGeom>
          <a:ln w="57150">
            <a:solidFill>
              <a:srgbClr val="FEC2AC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Straight Connector 8"/>
          <p:cNvSpPr/>
          <p:nvPr/>
        </p:nvSpPr>
        <p:spPr>
          <a:xfrm flipH="1">
            <a:off x="8991599" y="0"/>
            <a:ext cx="1" cy="685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Rectangle 9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traight Connector 10"/>
          <p:cNvSpPr/>
          <p:nvPr/>
        </p:nvSpPr>
        <p:spPr>
          <a:xfrm flipH="1">
            <a:off x="8915399" y="0"/>
            <a:ext cx="1" cy="6858000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Oval 11"/>
          <p:cNvSpPr/>
          <p:nvPr/>
        </p:nvSpPr>
        <p:spPr>
          <a:xfrm>
            <a:off x="8156447" y="5715000"/>
            <a:ext cx="548641" cy="54864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>
            <a:spLocks noGrp="1"/>
          </p:cNvSpPr>
          <p:nvPr>
            <p:ph type="sldNum" sz="quarter" idx="2"/>
          </p:nvPr>
        </p:nvSpPr>
        <p:spPr>
          <a:xfrm>
            <a:off x="8279650" y="5840983"/>
            <a:ext cx="308333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small" spc="0" baseline="0">
          <a:ln>
            <a:noFill/>
          </a:ln>
          <a:solidFill>
            <a:srgbClr val="575F6D"/>
          </a:solidFill>
          <a:uFillTx/>
          <a:latin typeface="+mn-lt"/>
          <a:ea typeface="+mn-ea"/>
          <a:cs typeface="+mn-cs"/>
          <a:sym typeface="Century Schoolbook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small" spc="0" baseline="0">
          <a:ln>
            <a:noFill/>
          </a:ln>
          <a:solidFill>
            <a:srgbClr val="575F6D"/>
          </a:solidFill>
          <a:uFillTx/>
          <a:latin typeface="+mn-lt"/>
          <a:ea typeface="+mn-ea"/>
          <a:cs typeface="+mn-cs"/>
          <a:sym typeface="Century Schoolbook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small" spc="0" baseline="0">
          <a:ln>
            <a:noFill/>
          </a:ln>
          <a:solidFill>
            <a:srgbClr val="575F6D"/>
          </a:solidFill>
          <a:uFillTx/>
          <a:latin typeface="+mn-lt"/>
          <a:ea typeface="+mn-ea"/>
          <a:cs typeface="+mn-cs"/>
          <a:sym typeface="Century Schoolbook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small" spc="0" baseline="0">
          <a:ln>
            <a:noFill/>
          </a:ln>
          <a:solidFill>
            <a:srgbClr val="575F6D"/>
          </a:solidFill>
          <a:uFillTx/>
          <a:latin typeface="+mn-lt"/>
          <a:ea typeface="+mn-ea"/>
          <a:cs typeface="+mn-cs"/>
          <a:sym typeface="Century Schoolbook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small" spc="0" baseline="0">
          <a:ln>
            <a:noFill/>
          </a:ln>
          <a:solidFill>
            <a:srgbClr val="575F6D"/>
          </a:solidFill>
          <a:uFillTx/>
          <a:latin typeface="+mn-lt"/>
          <a:ea typeface="+mn-ea"/>
          <a:cs typeface="+mn-cs"/>
          <a:sym typeface="Century Schoolbook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small" spc="0" baseline="0">
          <a:ln>
            <a:noFill/>
          </a:ln>
          <a:solidFill>
            <a:srgbClr val="575F6D"/>
          </a:solidFill>
          <a:uFillTx/>
          <a:latin typeface="+mn-lt"/>
          <a:ea typeface="+mn-ea"/>
          <a:cs typeface="+mn-cs"/>
          <a:sym typeface="Century Schoolbook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small" spc="0" baseline="0">
          <a:ln>
            <a:noFill/>
          </a:ln>
          <a:solidFill>
            <a:srgbClr val="575F6D"/>
          </a:solidFill>
          <a:uFillTx/>
          <a:latin typeface="+mn-lt"/>
          <a:ea typeface="+mn-ea"/>
          <a:cs typeface="+mn-cs"/>
          <a:sym typeface="Century Schoolbook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small" spc="0" baseline="0">
          <a:ln>
            <a:noFill/>
          </a:ln>
          <a:solidFill>
            <a:srgbClr val="575F6D"/>
          </a:solidFill>
          <a:uFillTx/>
          <a:latin typeface="+mn-lt"/>
          <a:ea typeface="+mn-ea"/>
          <a:cs typeface="+mn-cs"/>
          <a:sym typeface="Century Schoolbook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small" spc="0" baseline="0">
          <a:ln>
            <a:noFill/>
          </a:ln>
          <a:solidFill>
            <a:srgbClr val="575F6D"/>
          </a:solidFill>
          <a:uFillTx/>
          <a:latin typeface="+mn-lt"/>
          <a:ea typeface="+mn-ea"/>
          <a:cs typeface="+mn-cs"/>
          <a:sym typeface="Century Schoolbook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70000"/>
        <a:buFontTx/>
        <a:buChar char="○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Schoolbook"/>
        </a:defRPr>
      </a:lvl1pPr>
      <a:lvl2pPr marL="679268" marR="0" indent="-31350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Schoolbook"/>
        </a:defRPr>
      </a:lvl2pPr>
      <a:lvl3pPr marL="975360" marR="0" indent="-24384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0000"/>
        <a:buFontTx/>
        <a:buChar char="○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Schoolbook"/>
        </a:defRPr>
      </a:lvl3pPr>
      <a:lvl4pPr marL="1249679" marR="0" indent="-2438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0000"/>
        <a:buFontTx/>
        <a:buChar char="○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Schoolbook"/>
        </a:defRPr>
      </a:lvl4pPr>
      <a:lvl5pPr marL="1554479" marR="0" indent="-27431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8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Schoolbook"/>
        </a:defRPr>
      </a:lvl5pPr>
      <a:lvl6pPr marL="1828800" marR="0" indent="-27431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Schoolbook"/>
        </a:defRPr>
      </a:lvl6pPr>
      <a:lvl7pPr marL="2142308" marR="0" indent="-31350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60000"/>
        <a:buFontTx/>
        <a:buChar char="○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Schoolbook"/>
        </a:defRPr>
      </a:lvl7pPr>
      <a:lvl8pPr marL="2416628" marR="0" indent="-31350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Schoolbook"/>
        </a:defRPr>
      </a:lvl8pPr>
      <a:lvl9pPr marL="2690948" marR="0" indent="-31350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Schoolbook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80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32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72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Toyserkani%20NM%5bAuthor%5d&amp;cauthor=true&amp;cauthor_uid=27151914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www.ncbi.nlm.nih.gov/pubmed/?term=S%C3%B8rensen%20JA%5bAuthor%5d&amp;cauthor=true&amp;cauthor_uid=27151914" TargetMode="External"/><Relationship Id="rId5" Type="http://schemas.openxmlformats.org/officeDocument/2006/relationships/hyperlink" Target="https://www.ncbi.nlm.nih.gov/pubmed/?term=Sheikh%20SP%5bAuthor%5d&amp;cauthor=true&amp;cauthor_uid=27151914" TargetMode="External"/><Relationship Id="rId4" Type="http://schemas.openxmlformats.org/officeDocument/2006/relationships/hyperlink" Target="https://www.ncbi.nlm.nih.gov/pubmed/?term=Jensen%20CH%5bAuthor%5d&amp;cauthor=true&amp;cauthor_uid=27151914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www.ncbi.nlm.nih.gov/pubmed/?term=Schultz%20J%5bAuthor%5d&amp;cauthor=true&amp;cauthor_uid=27734176" TargetMode="External"/><Relationship Id="rId7" Type="http://schemas.openxmlformats.org/officeDocument/2006/relationships/hyperlink" Target="https://www.ncbi.nlm.nih.gov/pubmed/?term=Klein%20RD%5bAuthor%5d&amp;cauthor=true&amp;cauthor_uid=27734176" TargetMode="External"/><Relationship Id="rId2" Type="http://schemas.openxmlformats.org/officeDocument/2006/relationships/hyperlink" Target="https://www.ncbi.nlm.nih.gov/pubmed/?term=Gratzon%20A%5bAuthor%5d&amp;cauthor=true&amp;cauthor_uid=27734176" TargetMode="External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www.ncbi.nlm.nih.gov/pubmed/?term=Feiner%20J%5bAuthor%5d&amp;cauthor=true&amp;cauthor_uid=27734176" TargetMode="External"/><Relationship Id="rId5" Type="http://schemas.openxmlformats.org/officeDocument/2006/relationships/hyperlink" Target="https://www.ncbi.nlm.nih.gov/pubmed/?term=Lee%20K%5bAuthor%5d&amp;cauthor=true&amp;cauthor_uid=27734176" TargetMode="External"/><Relationship Id="rId4" Type="http://schemas.openxmlformats.org/officeDocument/2006/relationships/hyperlink" Target="https://www.ncbi.nlm.nih.gov/pubmed/?term=Secrest%20K%5bAuthor%5d&amp;cauthor=true&amp;cauthor_uid=27734176" TargetMode="External"/><Relationship Id="rId9" Type="http://schemas.openxmlformats.org/officeDocument/2006/relationships/image" Target="../media/image6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Ishigaki%20T%5bAuthor%5d&amp;cauthor=true&amp;cauthor_uid=25875724" TargetMode="External"/><Relationship Id="rId13" Type="http://schemas.openxmlformats.org/officeDocument/2006/relationships/hyperlink" Target="https://www.ncbi.nlm.nih.gov/pubmed/?term=Yamamoto%20T%5bAuthor%5d&amp;cauthor=true&amp;cauthor_uid=23241809" TargetMode="External"/><Relationship Id="rId18" Type="http://schemas.openxmlformats.org/officeDocument/2006/relationships/hyperlink" Target="https://www.ncbi.nlm.nih.gov/pubmed/?term=Seki%20Y%5bAuthor%5d&amp;cauthor=true&amp;cauthor_uid=23241809" TargetMode="External"/><Relationship Id="rId26" Type="http://schemas.openxmlformats.org/officeDocument/2006/relationships/hyperlink" Target="https://www.ncbi.nlm.nih.gov/pubmed/?term=Topalan%20M%5bAuthor%5d&amp;cauthor=true&amp;cauthor_uid=19399890" TargetMode="External"/><Relationship Id="rId3" Type="http://schemas.openxmlformats.org/officeDocument/2006/relationships/hyperlink" Target="https://www.ncbi.nlm.nih.gov/pubmed/?term=Mitsukawa%20N%5bAuthor%5d&amp;cauthor=true&amp;cauthor_uid=25875724" TargetMode="External"/><Relationship Id="rId21" Type="http://schemas.openxmlformats.org/officeDocument/2006/relationships/hyperlink" Target="https://www.ncbi.nlm.nih.gov/pubmed/?term=Azuma%20S%5bAuthor%5d&amp;cauthor=true&amp;cauthor_uid=23241809" TargetMode="External"/><Relationship Id="rId7" Type="http://schemas.openxmlformats.org/officeDocument/2006/relationships/hyperlink" Target="https://www.ncbi.nlm.nih.gov/pubmed/?term=Tokumoto%20H%5bAuthor%5d&amp;cauthor=true&amp;cauthor_uid=25875724" TargetMode="External"/><Relationship Id="rId12" Type="http://schemas.openxmlformats.org/officeDocument/2006/relationships/hyperlink" Target="https://www.ncbi.nlm.nih.gov/pubmed/25875724" TargetMode="External"/><Relationship Id="rId17" Type="http://schemas.openxmlformats.org/officeDocument/2006/relationships/hyperlink" Target="https://www.ncbi.nlm.nih.gov/pubmed/?term=Shim%20TW%5bAuthor%5d&amp;cauthor=true&amp;cauthor_uid=23241809" TargetMode="External"/><Relationship Id="rId25" Type="http://schemas.openxmlformats.org/officeDocument/2006/relationships/hyperlink" Target="https://www.ncbi.nlm.nih.gov/pubmed/?term=Yapici%20O%5bAuthor%5d&amp;cauthor=true&amp;cauthor_uid=19399890" TargetMode="External"/><Relationship Id="rId2" Type="http://schemas.openxmlformats.org/officeDocument/2006/relationships/hyperlink" Target="https://www.ncbi.nlm.nih.gov/pubmed/?term=Akita%20S%5bAuthor%5d&amp;cauthor=true&amp;cauthor_uid=25875724" TargetMode="External"/><Relationship Id="rId16" Type="http://schemas.openxmlformats.org/officeDocument/2006/relationships/hyperlink" Target="https://www.ncbi.nlm.nih.gov/pubmed/?term=Yamamoto%20N%5bAuthor%5d&amp;cauthor=true&amp;cauthor_uid=23241809" TargetMode="External"/><Relationship Id="rId20" Type="http://schemas.openxmlformats.org/officeDocument/2006/relationships/hyperlink" Target="https://www.ncbi.nlm.nih.gov/pubmed/?term=Karibe%20J%5bAuthor%5d&amp;cauthor=true&amp;cauthor_uid=23241809" TargetMode="Externa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www.ncbi.nlm.nih.gov/pubmed/?term=Hasegawa%20M%5bAuthor%5d&amp;cauthor=true&amp;cauthor_uid=25875724" TargetMode="External"/><Relationship Id="rId11" Type="http://schemas.openxmlformats.org/officeDocument/2006/relationships/hyperlink" Target="https://www.ncbi.nlm.nih.gov/pubmed/?term=Satoh%20K%5bAuthor%5d&amp;cauthor=true&amp;cauthor_uid=25875724" TargetMode="External"/><Relationship Id="rId24" Type="http://schemas.openxmlformats.org/officeDocument/2006/relationships/hyperlink" Target="https://www.ncbi.nlm.nih.gov/pubmed/?term=Ozturk%20N%5bAuthor%5d&amp;cauthor=true&amp;cauthor_uid=19399890" TargetMode="External"/><Relationship Id="rId5" Type="http://schemas.openxmlformats.org/officeDocument/2006/relationships/hyperlink" Target="https://www.ncbi.nlm.nih.gov/pubmed/?term=Kubota%20Y%5bAuthor%5d&amp;cauthor=true&amp;cauthor_uid=25875724" TargetMode="External"/><Relationship Id="rId15" Type="http://schemas.openxmlformats.org/officeDocument/2006/relationships/hyperlink" Target="https://www.ncbi.nlm.nih.gov/pubmed/?term=Narushima%20M%5bAuthor%5d&amp;cauthor=true&amp;cauthor_uid=23241809" TargetMode="External"/><Relationship Id="rId23" Type="http://schemas.openxmlformats.org/officeDocument/2006/relationships/hyperlink" Target="https://www.ncbi.nlm.nih.gov/pubmed/?term=Demirtas%20Y%5bAuthor%5d&amp;cauthor=true&amp;cauthor_uid=19399890" TargetMode="External"/><Relationship Id="rId10" Type="http://schemas.openxmlformats.org/officeDocument/2006/relationships/hyperlink" Target="https://www.ncbi.nlm.nih.gov/pubmed/?term=Kuyama%20J%5bAuthor%5d&amp;cauthor=true&amp;cauthor_uid=25875724" TargetMode="External"/><Relationship Id="rId19" Type="http://schemas.openxmlformats.org/officeDocument/2006/relationships/hyperlink" Target="https://www.ncbi.nlm.nih.gov/pubmed/?term=Kikuchi%20K%5bAuthor%5d&amp;cauthor=true&amp;cauthor_uid=23241809" TargetMode="External"/><Relationship Id="rId4" Type="http://schemas.openxmlformats.org/officeDocument/2006/relationships/hyperlink" Target="https://www.ncbi.nlm.nih.gov/pubmed/?term=Kuriyama%20M%5bAuthor%5d&amp;cauthor=true&amp;cauthor_uid=25875724" TargetMode="External"/><Relationship Id="rId9" Type="http://schemas.openxmlformats.org/officeDocument/2006/relationships/hyperlink" Target="https://www.ncbi.nlm.nih.gov/pubmed/?term=Togawa%20T%5bAuthor%5d&amp;cauthor=true&amp;cauthor_uid=25875724" TargetMode="External"/><Relationship Id="rId14" Type="http://schemas.openxmlformats.org/officeDocument/2006/relationships/hyperlink" Target="https://www.ncbi.nlm.nih.gov/pubmed/?term=Yoshimatsu%20H%5bAuthor%5d&amp;cauthor=true&amp;cauthor_uid=23241809" TargetMode="External"/><Relationship Id="rId22" Type="http://schemas.openxmlformats.org/officeDocument/2006/relationships/hyperlink" Target="https://www.ncbi.nlm.nih.gov/pubmed/?term=Koshima%20I%5bAuthor%5d&amp;cauthor=true&amp;cauthor_uid=23241809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michele@Pinklotustherapy.com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Occupational Therapy</a:t>
            </a:r>
          </a:p>
        </p:txBody>
      </p:sp>
      <p:sp>
        <p:nvSpPr>
          <p:cNvPr id="165" name="Subtitle 2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it and how can a specialized occupational therapist assist with breast cancer rehabilitation?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idx="1"/>
          </p:nvPr>
        </p:nvSpPr>
        <p:spPr>
          <a:xfrm>
            <a:off x="606103" y="5036344"/>
            <a:ext cx="8037835" cy="1500188"/>
          </a:xfrm>
        </p:spPr>
        <p:txBody>
          <a:bodyPr lIns="0" tIns="0" rIns="0" bIns="0" anchor="ctr">
            <a:normAutofit/>
          </a:bodyPr>
          <a:lstStyle/>
          <a:p>
            <a:pPr marL="0" indent="0" algn="ctr">
              <a:spcAft>
                <a:spcPts val="703"/>
              </a:spcAft>
              <a:buNone/>
            </a:pPr>
            <a:r>
              <a:rPr lang="en-US" sz="3094" b="1" u="sng" dirty="0">
                <a:solidFill>
                  <a:srgbClr val="FFBED7"/>
                </a:solidFill>
              </a:rPr>
              <a:t>Presented by</a:t>
            </a:r>
            <a:r>
              <a:rPr lang="en-US" sz="3094" b="1" dirty="0">
                <a:solidFill>
                  <a:srgbClr val="FFBED7"/>
                </a:solidFill>
              </a:rPr>
              <a:t>:  Diana Tjaden  PT, DPT</a:t>
            </a:r>
          </a:p>
          <a:p>
            <a:pPr marL="0" indent="0" algn="ctr">
              <a:spcAft>
                <a:spcPts val="703"/>
              </a:spcAft>
            </a:pPr>
            <a:endParaRPr lang="en-US" sz="3094" b="1" dirty="0"/>
          </a:p>
        </p:txBody>
      </p:sp>
      <p:grpSp>
        <p:nvGrpSpPr>
          <p:cNvPr id="64515" name="Group 10"/>
          <p:cNvGrpSpPr>
            <a:grpSpLocks/>
          </p:cNvGrpSpPr>
          <p:nvPr/>
        </p:nvGrpSpPr>
        <p:grpSpPr bwMode="auto">
          <a:xfrm>
            <a:off x="714375" y="482203"/>
            <a:ext cx="3589734" cy="4268391"/>
            <a:chOff x="730250" y="750888"/>
            <a:chExt cx="5105400" cy="6070600"/>
          </a:xfrm>
        </p:grpSpPr>
        <p:grpSp>
          <p:nvGrpSpPr>
            <p:cNvPr id="64517" name="Group 5"/>
            <p:cNvGrpSpPr>
              <a:grpSpLocks/>
            </p:cNvGrpSpPr>
            <p:nvPr/>
          </p:nvGrpSpPr>
          <p:grpSpPr bwMode="auto">
            <a:xfrm>
              <a:off x="730250" y="750888"/>
              <a:ext cx="5105400" cy="6070600"/>
              <a:chOff x="0" y="0"/>
              <a:chExt cx="3216" cy="3824"/>
            </a:xfrm>
          </p:grpSpPr>
          <p:pic>
            <p:nvPicPr>
              <p:cNvPr id="64521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28" y="96"/>
                <a:ext cx="2953" cy="3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22" name="Picture 4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0"/>
                <a:ext cx="3216" cy="38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4518" name="Rectangle 6"/>
            <p:cNvSpPr>
              <a:spLocks/>
            </p:cNvSpPr>
            <p:nvPr/>
          </p:nvSpPr>
          <p:spPr bwMode="auto">
            <a:xfrm>
              <a:off x="1155052" y="1524000"/>
              <a:ext cx="2792412" cy="104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3375" b="1">
                  <a:solidFill>
                    <a:srgbClr val="2F1A14"/>
                  </a:solidFill>
                </a:rPr>
                <a:t>Empower</a:t>
              </a:r>
            </a:p>
          </p:txBody>
        </p:sp>
        <p:sp>
          <p:nvSpPr>
            <p:cNvPr id="64519" name="Rectangle 7"/>
            <p:cNvSpPr>
              <a:spLocks/>
            </p:cNvSpPr>
            <p:nvPr/>
          </p:nvSpPr>
          <p:spPr bwMode="auto">
            <a:xfrm>
              <a:off x="2276475" y="2971800"/>
              <a:ext cx="2439987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3375" b="1">
                  <a:solidFill>
                    <a:srgbClr val="2F1A14"/>
                  </a:solidFill>
                </a:rPr>
                <a:t>Educate</a:t>
              </a:r>
            </a:p>
          </p:txBody>
        </p:sp>
        <p:sp>
          <p:nvSpPr>
            <p:cNvPr id="64520" name="Rectangle 8"/>
            <p:cNvSpPr>
              <a:spLocks/>
            </p:cNvSpPr>
            <p:nvPr/>
          </p:nvSpPr>
          <p:spPr bwMode="auto">
            <a:xfrm>
              <a:off x="2955925" y="4673600"/>
              <a:ext cx="2251075" cy="104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3375" b="1">
                  <a:solidFill>
                    <a:srgbClr val="2F1A14"/>
                  </a:solidFill>
                </a:rPr>
                <a:t>Restore</a:t>
              </a:r>
            </a:p>
          </p:txBody>
        </p:sp>
      </p:grpSp>
      <p:sp>
        <p:nvSpPr>
          <p:cNvPr id="64516" name="TextBox 10"/>
          <p:cNvSpPr txBox="1">
            <a:spLocks noChangeArrowheads="1"/>
          </p:cNvSpPr>
          <p:nvPr/>
        </p:nvSpPr>
        <p:spPr bwMode="auto">
          <a:xfrm>
            <a:off x="4732735" y="750094"/>
            <a:ext cx="4018359" cy="199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94" b="1" dirty="0">
                <a:solidFill>
                  <a:schemeClr val="tx2"/>
                </a:solidFill>
                <a:latin typeface="Century Gothic"/>
              </a:rPr>
              <a:t>ADELPHI </a:t>
            </a:r>
          </a:p>
          <a:p>
            <a:pPr algn="ctr"/>
            <a:r>
              <a:rPr lang="en-US" sz="3094" b="1" dirty="0">
                <a:solidFill>
                  <a:schemeClr val="tx2"/>
                </a:solidFill>
                <a:latin typeface="Century Gothic"/>
              </a:rPr>
              <a:t>BREAST CANCER HOTILINE &amp; SUPPORT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6312" y="2946797"/>
            <a:ext cx="3804047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b="1" i="1" dirty="0">
                <a:solidFill>
                  <a:schemeClr val="tx2"/>
                </a:solidFill>
                <a:latin typeface="Century Gothic"/>
              </a:rPr>
              <a:t>Managing your </a:t>
            </a:r>
            <a:r>
              <a:rPr lang="en-US" sz="3375" b="1" i="1" dirty="0" err="1">
                <a:solidFill>
                  <a:schemeClr val="tx2"/>
                </a:solidFill>
                <a:latin typeface="Century Gothic"/>
              </a:rPr>
              <a:t>Lymphedema</a:t>
            </a:r>
            <a:endParaRPr lang="en-US" sz="3375" b="1" i="1" dirty="0">
              <a:solidFill>
                <a:schemeClr val="tx2"/>
              </a:solidFill>
              <a:latin typeface="Century Gothic"/>
            </a:endParaRPr>
          </a:p>
          <a:p>
            <a:pPr algn="ctr"/>
            <a:r>
              <a:rPr lang="en-US" sz="3375" b="1" i="1" dirty="0">
                <a:solidFill>
                  <a:schemeClr val="tx2"/>
                </a:solidFill>
                <a:latin typeface="Century Gothic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903619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507877" y="428625"/>
            <a:ext cx="6957342" cy="1071563"/>
          </a:xfrm>
        </p:spPr>
        <p:txBody>
          <a:bodyPr/>
          <a:lstStyle/>
          <a:p>
            <a:pPr eaLnBrk="1" hangingPunct="1">
              <a:defRPr/>
            </a:pPr>
            <a:r>
              <a:rPr lang="en-US" sz="4219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charset="0"/>
              </a:rPr>
              <a:t>Team Approach</a:t>
            </a:r>
          </a:p>
        </p:txBody>
      </p:sp>
      <p:sp>
        <p:nvSpPr>
          <p:cNvPr id="91140" name="Rectangle 3"/>
          <p:cNvSpPr>
            <a:spLocks/>
          </p:cNvSpPr>
          <p:nvPr/>
        </p:nvSpPr>
        <p:spPr bwMode="auto">
          <a:xfrm>
            <a:off x="285750" y="1982391"/>
            <a:ext cx="8554641" cy="44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210957" indent="-210957">
              <a:lnSpc>
                <a:spcPct val="75000"/>
              </a:lnSpc>
              <a:spcBef>
                <a:spcPts val="2953"/>
              </a:spcBef>
              <a:buClr>
                <a:srgbClr val="41454C"/>
              </a:buClr>
              <a:buSzPct val="125000"/>
            </a:pPr>
            <a:endParaRPr lang="en-US" sz="2109" dirty="0">
              <a:solidFill>
                <a:srgbClr val="41454C"/>
              </a:solidFill>
            </a:endParaRPr>
          </a:p>
          <a:p>
            <a:pPr marL="210957" indent="-210957">
              <a:lnSpc>
                <a:spcPct val="75000"/>
              </a:lnSpc>
              <a:spcBef>
                <a:spcPts val="2953"/>
              </a:spcBef>
              <a:buClr>
                <a:srgbClr val="41454C"/>
              </a:buClr>
              <a:buSzPct val="125000"/>
            </a:pPr>
            <a:endParaRPr lang="en-US" sz="2109" dirty="0">
              <a:solidFill>
                <a:srgbClr val="41454C"/>
              </a:solidFill>
            </a:endParaRPr>
          </a:p>
          <a:p>
            <a:pPr lvl="1" eaLnBrk="1" hangingPunct="1"/>
            <a:endParaRPr lang="en-US" sz="2672" dirty="0">
              <a:solidFill>
                <a:srgbClr val="FFBED7"/>
              </a:solidFill>
            </a:endParaRPr>
          </a:p>
          <a:p>
            <a:pPr lvl="1" eaLnBrk="1" hangingPunct="1"/>
            <a:endParaRPr lang="en-US" sz="2672" dirty="0">
              <a:solidFill>
                <a:srgbClr val="FFBED7"/>
              </a:solidFill>
            </a:endParaRPr>
          </a:p>
          <a:p>
            <a:pPr lvl="1" eaLnBrk="1" hangingPunct="1"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2812" dirty="0">
                <a:solidFill>
                  <a:srgbClr val="FFBED7"/>
                </a:solidFill>
              </a:rPr>
              <a:t> </a:t>
            </a:r>
            <a:r>
              <a:rPr lang="en-US" sz="2812" b="1" dirty="0">
                <a:solidFill>
                  <a:srgbClr val="FFBED7"/>
                </a:solidFill>
                <a:latin typeface="Century Gothic"/>
              </a:rPr>
              <a:t>Oncologists, and Breast Surgeons…….</a:t>
            </a:r>
          </a:p>
          <a:p>
            <a:pPr lvl="5">
              <a:buClr>
                <a:schemeClr val="tx1"/>
              </a:buClr>
              <a:buFont typeface="Wingdings" charset="2"/>
              <a:buChar char="Ø"/>
            </a:pPr>
            <a:r>
              <a:rPr lang="en-US" sz="2812" b="1" dirty="0">
                <a:solidFill>
                  <a:srgbClr val="FFBED7"/>
                </a:solidFill>
                <a:latin typeface="Century Gothic"/>
              </a:rPr>
              <a:t> </a:t>
            </a:r>
            <a:r>
              <a:rPr lang="en-US" sz="2812" b="1" i="1" dirty="0">
                <a:solidFill>
                  <a:srgbClr val="FFBED7"/>
                </a:solidFill>
                <a:latin typeface="Century Gothic"/>
              </a:rPr>
              <a:t>PROVIDE A CURE</a:t>
            </a:r>
          </a:p>
          <a:p>
            <a:pPr lvl="5">
              <a:buClr>
                <a:schemeClr val="tx2"/>
              </a:buClr>
            </a:pPr>
            <a:endParaRPr lang="en-US" sz="2812" b="1" dirty="0">
              <a:solidFill>
                <a:srgbClr val="FFBED7"/>
              </a:solidFill>
              <a:latin typeface="Century Gothic"/>
            </a:endParaRPr>
          </a:p>
          <a:p>
            <a:pPr lvl="1" eaLnBrk="1" hangingPunct="1"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2812" b="1" dirty="0">
                <a:solidFill>
                  <a:srgbClr val="FFBED7"/>
                </a:solidFill>
                <a:latin typeface="Century Gothic"/>
              </a:rPr>
              <a:t> Plastic Surgeons……</a:t>
            </a:r>
          </a:p>
          <a:p>
            <a:pPr lvl="5">
              <a:buClr>
                <a:schemeClr val="tx1"/>
              </a:buClr>
              <a:buFont typeface="Wingdings" charset="2"/>
              <a:buChar char="Ø"/>
            </a:pPr>
            <a:r>
              <a:rPr lang="en-US" sz="2812" b="1" dirty="0">
                <a:solidFill>
                  <a:srgbClr val="FFBED7"/>
                </a:solidFill>
                <a:latin typeface="Century Gothic"/>
              </a:rPr>
              <a:t> </a:t>
            </a:r>
            <a:r>
              <a:rPr lang="en-US" sz="2812" b="1" i="1" dirty="0">
                <a:solidFill>
                  <a:srgbClr val="FFBED7"/>
                </a:solidFill>
                <a:latin typeface="Century Gothic"/>
              </a:rPr>
              <a:t>RESTORE THE CONTOURS</a:t>
            </a:r>
          </a:p>
          <a:p>
            <a:pPr lvl="1" eaLnBrk="1" hangingPunct="1">
              <a:buClr>
                <a:schemeClr val="tx2"/>
              </a:buClr>
              <a:buFont typeface="Wingdings" pitchFamily="-1" charset="2"/>
              <a:buChar char="Ø"/>
            </a:pPr>
            <a:endParaRPr lang="en-US" sz="2812" b="1" dirty="0">
              <a:solidFill>
                <a:srgbClr val="FFBED7"/>
              </a:solidFill>
              <a:latin typeface="Century Gothic"/>
            </a:endParaRPr>
          </a:p>
          <a:p>
            <a:pPr lvl="1" eaLnBrk="1" hangingPunct="1"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2812" b="1" dirty="0">
                <a:solidFill>
                  <a:srgbClr val="FFBED7"/>
                </a:solidFill>
                <a:latin typeface="Century Gothic"/>
              </a:rPr>
              <a:t> Physical Therapists, Occupational Therapists, &amp; </a:t>
            </a:r>
            <a:r>
              <a:rPr lang="en-US" sz="2812" b="1" dirty="0" err="1">
                <a:solidFill>
                  <a:srgbClr val="FFBED7"/>
                </a:solidFill>
                <a:latin typeface="Century Gothic"/>
              </a:rPr>
              <a:t>Lymphedema</a:t>
            </a:r>
            <a:r>
              <a:rPr lang="en-US" sz="2812" b="1" dirty="0">
                <a:solidFill>
                  <a:srgbClr val="FFBED7"/>
                </a:solidFill>
                <a:latin typeface="Century Gothic"/>
              </a:rPr>
              <a:t> Therapists……</a:t>
            </a:r>
          </a:p>
          <a:p>
            <a:pPr lvl="5">
              <a:buClr>
                <a:schemeClr val="tx1"/>
              </a:buClr>
              <a:buFont typeface="Wingdings" charset="2"/>
              <a:buChar char="Ø"/>
            </a:pPr>
            <a:r>
              <a:rPr lang="en-US" sz="2812" b="1" dirty="0">
                <a:solidFill>
                  <a:srgbClr val="FFBED7"/>
                </a:solidFill>
                <a:latin typeface="Century Gothic"/>
              </a:rPr>
              <a:t> </a:t>
            </a:r>
            <a:r>
              <a:rPr lang="en-US" sz="2812" b="1" i="1" dirty="0">
                <a:solidFill>
                  <a:srgbClr val="FFBED7"/>
                </a:solidFill>
                <a:latin typeface="Century Gothic"/>
              </a:rPr>
              <a:t>RESTORE  FUNCTION &amp; QUALITY of LIFE</a:t>
            </a:r>
          </a:p>
          <a:p>
            <a:pPr marL="210957" indent="-210957">
              <a:lnSpc>
                <a:spcPct val="75000"/>
              </a:lnSpc>
              <a:spcBef>
                <a:spcPts val="1687"/>
              </a:spcBef>
              <a:buClr>
                <a:srgbClr val="41454C"/>
              </a:buClr>
              <a:buSzPct val="100000"/>
              <a:buFont typeface="Wingdings" pitchFamily="-1" charset="2"/>
              <a:buChar char="v"/>
            </a:pPr>
            <a:endParaRPr lang="en-US" sz="2672" dirty="0">
              <a:solidFill>
                <a:schemeClr val="tx1"/>
              </a:solidFill>
              <a:latin typeface="Helvetica Light" pitchFamily="-1" charset="0"/>
              <a:sym typeface="Helvetica Light" pitchFamily="-1" charset="0"/>
            </a:endParaRPr>
          </a:p>
          <a:p>
            <a:pPr marL="210957" indent="-210957">
              <a:spcBef>
                <a:spcPts val="2953"/>
              </a:spcBef>
              <a:buClr>
                <a:srgbClr val="41454C"/>
              </a:buClr>
              <a:buSzPct val="125000"/>
              <a:buFont typeface="Papyrus" pitchFamily="-1" charset="0"/>
              <a:buChar char="✤"/>
            </a:pPr>
            <a:endParaRPr lang="en-US" sz="2109" dirty="0">
              <a:solidFill>
                <a:srgbClr val="41454C"/>
              </a:solidFill>
            </a:endParaRPr>
          </a:p>
          <a:p>
            <a:pPr marL="210957" indent="-210957">
              <a:spcBef>
                <a:spcPts val="2953"/>
              </a:spcBef>
              <a:buClr>
                <a:srgbClr val="41454C"/>
              </a:buClr>
              <a:buSzPct val="125000"/>
              <a:buFont typeface="Papyrus" pitchFamily="-1" charset="0"/>
              <a:buChar char="✤"/>
            </a:pPr>
            <a:endParaRPr lang="en-US" sz="2109" dirty="0">
              <a:solidFill>
                <a:srgbClr val="41454C"/>
              </a:solidFill>
            </a:endParaRPr>
          </a:p>
        </p:txBody>
      </p:sp>
      <p:pic>
        <p:nvPicPr>
          <p:cNvPr id="5" name="Picture 4" descr="IMG_04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078" y="214312"/>
            <a:ext cx="2124150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63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2"/>
          <p:cNvSpPr>
            <a:spLocks noGrp="1"/>
          </p:cNvSpPr>
          <p:nvPr>
            <p:ph type="title"/>
          </p:nvPr>
        </p:nvSpPr>
        <p:spPr>
          <a:xfrm>
            <a:off x="457647" y="535781"/>
            <a:ext cx="8228707" cy="11251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797" b="1" dirty="0">
                <a:solidFill>
                  <a:schemeClr val="tx2"/>
                </a:solidFill>
                <a:ea typeface="ＭＳ Ｐゴシック" pitchFamily="-1" charset="-128"/>
                <a:cs typeface="ＭＳ Ｐゴシック" pitchFamily="-1" charset="-128"/>
              </a:rPr>
              <a:t>The Lymphatic System</a:t>
            </a:r>
            <a:r>
              <a:rPr lang="en-US" sz="3797" dirty="0">
                <a:solidFill>
                  <a:schemeClr val="tx2"/>
                </a:solidFill>
                <a:ea typeface="ＭＳ Ｐゴシック" pitchFamily="-1" charset="-128"/>
                <a:cs typeface="ＭＳ Ｐゴシック" pitchFamily="-1" charset="-128"/>
              </a:rPr>
              <a:t>….</a:t>
            </a:r>
            <a:br>
              <a:rPr lang="en-US" sz="3797" dirty="0">
                <a:solidFill>
                  <a:schemeClr val="tx2"/>
                </a:solidFill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797" dirty="0">
                <a:solidFill>
                  <a:srgbClr val="FFBED7"/>
                </a:solidFill>
                <a:ea typeface="ＭＳ Ｐゴシック" pitchFamily="-1" charset="-128"/>
                <a:cs typeface="ＭＳ Ｐゴシック" pitchFamily="-1" charset="-128"/>
              </a:rPr>
              <a:t>The philosophy behind the practice</a:t>
            </a:r>
          </a:p>
        </p:txBody>
      </p:sp>
      <p:sp>
        <p:nvSpPr>
          <p:cNvPr id="66563" name="Content Placeholder 3"/>
          <p:cNvSpPr>
            <a:spLocks noGrp="1"/>
          </p:cNvSpPr>
          <p:nvPr>
            <p:ph sz="half" idx="1"/>
          </p:nvPr>
        </p:nvSpPr>
        <p:spPr>
          <a:xfrm>
            <a:off x="457647" y="1920999"/>
            <a:ext cx="4038451" cy="49370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34" u="sng">
                <a:solidFill>
                  <a:schemeClr val="tx2"/>
                </a:solidFill>
                <a:ea typeface="ＭＳ Ｐゴシック" pitchFamily="-1" charset="-128"/>
                <a:cs typeface="ＭＳ Ｐゴシック" pitchFamily="-1" charset="-128"/>
              </a:rPr>
              <a:t>Restoring range of motion </a:t>
            </a:r>
            <a:r>
              <a:rPr lang="en-US" sz="3234">
                <a:solidFill>
                  <a:schemeClr val="tx2"/>
                </a:solidFill>
                <a:ea typeface="ＭＳ Ｐゴシック" pitchFamily="-1" charset="-128"/>
                <a:cs typeface="ＭＳ Ｐゴシック" pitchFamily="-1" charset="-128"/>
              </a:rPr>
              <a:t>: </a:t>
            </a:r>
          </a:p>
          <a:p>
            <a:pPr marL="0" indent="0">
              <a:buClr>
                <a:srgbClr val="595959"/>
              </a:buClr>
              <a:buSzPct val="80000"/>
              <a:buFont typeface="Wingdings" pitchFamily="-1" charset="2"/>
              <a:buChar char=""/>
            </a:pPr>
            <a:r>
              <a:rPr lang="en-US" sz="2250">
                <a:solidFill>
                  <a:srgbClr val="FFBED7"/>
                </a:solidFill>
                <a:ea typeface="ＭＳ Ｐゴシック" pitchFamily="-1" charset="-128"/>
                <a:cs typeface="ＭＳ Ｐゴシック" pitchFamily="-1" charset="-128"/>
              </a:rPr>
              <a:t> The amount of motion</a:t>
            </a:r>
          </a:p>
          <a:p>
            <a:pPr marL="0" indent="0">
              <a:buClr>
                <a:srgbClr val="595959"/>
              </a:buClr>
              <a:buSzPct val="80000"/>
              <a:buFont typeface="Wingdings" pitchFamily="-1" charset="2"/>
              <a:buChar char=""/>
            </a:pPr>
            <a:r>
              <a:rPr lang="en-US" sz="2250">
                <a:solidFill>
                  <a:srgbClr val="FFBED7"/>
                </a:solidFill>
                <a:ea typeface="ＭＳ Ｐゴシック" pitchFamily="-1" charset="-128"/>
                <a:cs typeface="ＭＳ Ｐゴシック" pitchFamily="-1" charset="-128"/>
              </a:rPr>
              <a:t> Tissue mobility</a:t>
            </a:r>
          </a:p>
          <a:p>
            <a:pPr marL="0" indent="0"/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  <a:p>
            <a:pPr marL="0" indent="0">
              <a:buNone/>
            </a:pPr>
            <a:r>
              <a:rPr lang="en-US" sz="3234" u="sng">
                <a:solidFill>
                  <a:schemeClr val="tx2"/>
                </a:solidFill>
                <a:ea typeface="ＭＳ Ｐゴシック" pitchFamily="-1" charset="-128"/>
                <a:cs typeface="ＭＳ Ｐゴシック" pitchFamily="-1" charset="-128"/>
              </a:rPr>
              <a:t>Progressing with a guided strengthening program</a:t>
            </a:r>
            <a:r>
              <a:rPr lang="en-US" sz="3234">
                <a:solidFill>
                  <a:schemeClr val="tx2"/>
                </a:solidFill>
                <a:ea typeface="ＭＳ Ｐゴシック" pitchFamily="-1" charset="-128"/>
                <a:cs typeface="ＭＳ Ｐゴシック" pitchFamily="-1" charset="-128"/>
              </a:rPr>
              <a:t>:</a:t>
            </a:r>
          </a:p>
          <a:p>
            <a:pPr marL="0" indent="0">
              <a:buClr>
                <a:srgbClr val="595959"/>
              </a:buClr>
              <a:buSzPct val="80000"/>
              <a:buFont typeface="Wingdings" pitchFamily="-1" charset="2"/>
              <a:buChar char=""/>
            </a:pPr>
            <a:r>
              <a:rPr lang="en-US" sz="2250">
                <a:solidFill>
                  <a:srgbClr val="FFBED7"/>
                </a:solidFill>
                <a:ea typeface="ＭＳ Ｐゴシック" pitchFamily="-1" charset="-128"/>
                <a:cs typeface="ＭＳ Ｐゴシック" pitchFamily="-1" charset="-128"/>
              </a:rPr>
              <a:t> To safely build up the endurance of the lymphatic system</a:t>
            </a:r>
          </a:p>
          <a:p>
            <a:pPr marL="0" indent="0">
              <a:buNone/>
            </a:pPr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  <a:p>
            <a:pPr marL="0" indent="0"/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66564" name="Content Placeholder 4" descr="photo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2963" y="1862931"/>
            <a:ext cx="3797300" cy="3797300"/>
          </a:xfrm>
        </p:spPr>
      </p:pic>
    </p:spTree>
    <p:extLst>
      <p:ext uri="{BB962C8B-B14F-4D97-AF65-F5344CB8AC3E}">
        <p14:creationId xmlns:p14="http://schemas.microsoft.com/office/powerpoint/2010/main" val="2856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-97110" y="160734"/>
            <a:ext cx="9276829" cy="19288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3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pitchFamily="-65" charset="0"/>
              </a:rPr>
              <a:t>Range of Motion, Soft Tissue Restrictions,</a:t>
            </a:r>
            <a:br>
              <a:rPr lang="en-US" sz="33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pitchFamily="-65" charset="0"/>
              </a:rPr>
            </a:br>
            <a:r>
              <a:rPr lang="en-US" sz="33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pitchFamily="-65" charset="0"/>
              </a:rPr>
              <a:t>&amp; </a:t>
            </a:r>
            <a:br>
              <a:rPr lang="en-US" sz="33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pitchFamily="-65" charset="0"/>
              </a:rPr>
            </a:br>
            <a:r>
              <a:rPr lang="en-US" sz="3375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pitchFamily="-65" charset="0"/>
              </a:rPr>
              <a:t>Flexibility Deficits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idx="1"/>
          </p:nvPr>
        </p:nvSpPr>
        <p:spPr>
          <a:xfrm>
            <a:off x="339328" y="2464594"/>
            <a:ext cx="8304609" cy="4393406"/>
          </a:xfrm>
        </p:spPr>
        <p:txBody>
          <a:bodyPr lIns="44648" tIns="44648" rIns="44648" bIns="44648">
            <a:normAutofit lnSpcReduction="10000"/>
          </a:bodyPr>
          <a:lstStyle/>
          <a:p>
            <a:pPr eaLnBrk="1" hangingPunct="1">
              <a:lnSpc>
                <a:spcPct val="75000"/>
              </a:lnSpc>
              <a:buNone/>
            </a:pPr>
            <a:r>
              <a:rPr lang="en-US" sz="2812" u="sng" dirty="0">
                <a:solidFill>
                  <a:schemeClr val="tx2"/>
                </a:solidFill>
              </a:rPr>
              <a:t>Commonly due to</a:t>
            </a:r>
            <a:r>
              <a:rPr lang="en-US" sz="2812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75000"/>
              </a:lnSpc>
              <a:spcBef>
                <a:spcPts val="2250"/>
              </a:spcBef>
              <a:buClr>
                <a:schemeClr val="tx2"/>
              </a:buClr>
              <a:buFont typeface="Wingdings" charset="2"/>
              <a:buChar char="²"/>
            </a:pPr>
            <a:r>
              <a:rPr lang="en-US" sz="2812" dirty="0">
                <a:solidFill>
                  <a:srgbClr val="FFBED7"/>
                </a:solidFill>
              </a:rPr>
              <a:t>Muscles affected during surgery</a:t>
            </a:r>
          </a:p>
          <a:p>
            <a:pPr>
              <a:lnSpc>
                <a:spcPct val="75000"/>
              </a:lnSpc>
              <a:spcBef>
                <a:spcPts val="2250"/>
              </a:spcBef>
              <a:buClr>
                <a:schemeClr val="tx2"/>
              </a:buClr>
              <a:buFont typeface="Wingdings" charset="2"/>
              <a:buChar char=""/>
            </a:pPr>
            <a:r>
              <a:rPr lang="en-US" sz="2812" dirty="0">
                <a:solidFill>
                  <a:srgbClr val="FFBED7"/>
                </a:solidFill>
              </a:rPr>
              <a:t>Poor posture</a:t>
            </a:r>
          </a:p>
          <a:p>
            <a:pPr>
              <a:lnSpc>
                <a:spcPct val="75000"/>
              </a:lnSpc>
              <a:spcBef>
                <a:spcPts val="2250"/>
              </a:spcBef>
              <a:buClr>
                <a:schemeClr val="tx2"/>
              </a:buClr>
              <a:buFont typeface="Wingdings" charset="2"/>
              <a:buChar char=""/>
            </a:pPr>
            <a:r>
              <a:rPr lang="en-US" sz="2812" dirty="0">
                <a:solidFill>
                  <a:srgbClr val="FFBED7"/>
                </a:solidFill>
              </a:rPr>
              <a:t>Scar tissue from surgical procedures</a:t>
            </a:r>
          </a:p>
          <a:p>
            <a:pPr>
              <a:lnSpc>
                <a:spcPct val="50000"/>
              </a:lnSpc>
              <a:spcBef>
                <a:spcPts val="2953"/>
              </a:spcBef>
              <a:buClr>
                <a:schemeClr val="tx2"/>
              </a:buClr>
              <a:buFont typeface="Wingdings" charset="2"/>
              <a:buChar char=""/>
            </a:pPr>
            <a:r>
              <a:rPr lang="en-US" sz="2812" dirty="0" err="1">
                <a:solidFill>
                  <a:srgbClr val="FFBED7"/>
                </a:solidFill>
              </a:rPr>
              <a:t>Sequelae</a:t>
            </a:r>
            <a:r>
              <a:rPr lang="en-US" sz="2812" dirty="0">
                <a:solidFill>
                  <a:srgbClr val="FFBED7"/>
                </a:solidFill>
              </a:rPr>
              <a:t> of radiation therapy</a:t>
            </a:r>
          </a:p>
          <a:p>
            <a:pPr>
              <a:lnSpc>
                <a:spcPct val="50000"/>
              </a:lnSpc>
              <a:spcBef>
                <a:spcPts val="2953"/>
              </a:spcBef>
              <a:buClr>
                <a:schemeClr val="tx2"/>
              </a:buClr>
              <a:buFont typeface="Wingdings" charset="2"/>
              <a:buChar char=""/>
            </a:pPr>
            <a:r>
              <a:rPr lang="en-US" sz="2812" dirty="0">
                <a:solidFill>
                  <a:srgbClr val="FFBED7"/>
                </a:solidFill>
              </a:rPr>
              <a:t>Pain</a:t>
            </a:r>
          </a:p>
          <a:p>
            <a:pPr>
              <a:lnSpc>
                <a:spcPct val="50000"/>
              </a:lnSpc>
              <a:spcBef>
                <a:spcPts val="2953"/>
              </a:spcBef>
              <a:buClr>
                <a:schemeClr val="tx2"/>
              </a:buClr>
              <a:buFont typeface="Wingdings" charset="2"/>
              <a:buChar char=""/>
            </a:pPr>
            <a:r>
              <a:rPr lang="en-US" sz="2812" dirty="0">
                <a:solidFill>
                  <a:srgbClr val="FFBED7"/>
                </a:solidFill>
              </a:rPr>
              <a:t>Fear of movement</a:t>
            </a:r>
          </a:p>
          <a:p>
            <a:pPr>
              <a:spcBef>
                <a:spcPts val="422"/>
              </a:spcBef>
            </a:pPr>
            <a:endParaRPr lang="en-US" sz="1125" dirty="0">
              <a:solidFill>
                <a:srgbClr val="41454C"/>
              </a:solidFill>
            </a:endParaRPr>
          </a:p>
          <a:p>
            <a:pPr>
              <a:spcBef>
                <a:spcPts val="422"/>
              </a:spcBef>
            </a:pPr>
            <a:endParaRPr lang="en-US" sz="984" dirty="0">
              <a:solidFill>
                <a:srgbClr val="41454C"/>
              </a:solidFill>
            </a:endParaRPr>
          </a:p>
          <a:p>
            <a:pPr>
              <a:spcBef>
                <a:spcPts val="422"/>
              </a:spcBef>
            </a:pPr>
            <a:endParaRPr lang="en-US" sz="1125" dirty="0">
              <a:solidFill>
                <a:srgbClr val="414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67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392906" y="446485"/>
            <a:ext cx="8304609" cy="678656"/>
          </a:xfrm>
        </p:spPr>
        <p:txBody>
          <a:bodyPr/>
          <a:lstStyle/>
          <a:p>
            <a:r>
              <a:rPr lang="en-US" sz="3797" b="1" dirty="0">
                <a:solidFill>
                  <a:schemeClr val="tx2"/>
                </a:solidFill>
              </a:rPr>
              <a:t>Poor Posture</a:t>
            </a: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4143375" y="1821656"/>
            <a:ext cx="5000625" cy="320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ts val="422"/>
              </a:spcBef>
            </a:pPr>
            <a:r>
              <a:rPr lang="en-US" sz="2812" u="sng" dirty="0">
                <a:solidFill>
                  <a:schemeClr val="tx2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Common Contributors</a:t>
            </a:r>
            <a:r>
              <a:rPr lang="en-US" sz="2812" dirty="0">
                <a:solidFill>
                  <a:schemeClr val="tx2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: </a:t>
            </a:r>
          </a:p>
          <a:p>
            <a:pPr>
              <a:lnSpc>
                <a:spcPct val="110000"/>
              </a:lnSpc>
              <a:spcBef>
                <a:spcPts val="422"/>
              </a:spcBef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2812" dirty="0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 Pain</a:t>
            </a:r>
          </a:p>
          <a:p>
            <a:pPr>
              <a:lnSpc>
                <a:spcPct val="110000"/>
              </a:lnSpc>
              <a:spcBef>
                <a:spcPts val="422"/>
              </a:spcBef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2812" dirty="0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 Postural Asymmetries</a:t>
            </a:r>
          </a:p>
          <a:p>
            <a:pPr>
              <a:lnSpc>
                <a:spcPct val="110000"/>
              </a:lnSpc>
              <a:spcBef>
                <a:spcPts val="422"/>
              </a:spcBef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2812" dirty="0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 Muscle Imbalances</a:t>
            </a:r>
          </a:p>
          <a:p>
            <a:pPr>
              <a:lnSpc>
                <a:spcPct val="110000"/>
              </a:lnSpc>
              <a:spcBef>
                <a:spcPts val="422"/>
              </a:spcBef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2812" dirty="0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 Posture prior to diagnosis</a:t>
            </a:r>
          </a:p>
          <a:p>
            <a:pPr>
              <a:lnSpc>
                <a:spcPct val="110000"/>
              </a:lnSpc>
              <a:spcBef>
                <a:spcPts val="422"/>
              </a:spcBef>
              <a:buClr>
                <a:schemeClr val="bg2"/>
              </a:buClr>
              <a:buFont typeface="Wingdings" pitchFamily="-1" charset="2"/>
              <a:buChar char="²"/>
            </a:pPr>
            <a:endParaRPr lang="en-US" sz="2812" dirty="0">
              <a:solidFill>
                <a:srgbClr val="FFBED7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70660" name="Group 3"/>
          <p:cNvGrpSpPr>
            <a:grpSpLocks/>
          </p:cNvGrpSpPr>
          <p:nvPr/>
        </p:nvGrpSpPr>
        <p:grpSpPr bwMode="auto">
          <a:xfrm>
            <a:off x="178595" y="1285876"/>
            <a:ext cx="3911203" cy="5164708"/>
            <a:chOff x="0" y="0"/>
            <a:chExt cx="3744" cy="4920"/>
          </a:xfrm>
        </p:grpSpPr>
        <p:pic>
          <p:nvPicPr>
            <p:cNvPr id="70664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" y="104"/>
              <a:ext cx="3534" cy="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5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744" cy="4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Down Arrow 6"/>
          <p:cNvSpPr/>
          <p:nvPr/>
        </p:nvSpPr>
        <p:spPr>
          <a:xfrm>
            <a:off x="3178969" y="3375422"/>
            <a:ext cx="321469" cy="4788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sp>
        <p:nvSpPr>
          <p:cNvPr id="8" name="Right Arrow 7"/>
          <p:cNvSpPr/>
          <p:nvPr/>
        </p:nvSpPr>
        <p:spPr>
          <a:xfrm flipH="1" flipV="1">
            <a:off x="2428875" y="2893219"/>
            <a:ext cx="428625" cy="3214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  <p:sp>
        <p:nvSpPr>
          <p:cNvPr id="9" name="Right Arrow 8"/>
          <p:cNvSpPr/>
          <p:nvPr/>
        </p:nvSpPr>
        <p:spPr>
          <a:xfrm flipH="1" flipV="1">
            <a:off x="2053828" y="1339453"/>
            <a:ext cx="589359" cy="267891"/>
          </a:xfrm>
          <a:prstGeom prst="rightArrow">
            <a:avLst>
              <a:gd name="adj1" fmla="val 50000"/>
              <a:gd name="adj2" fmla="val 534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66"/>
          </a:p>
        </p:txBody>
      </p:sp>
    </p:spTree>
    <p:extLst>
      <p:ext uri="{BB962C8B-B14F-4D97-AF65-F5344CB8AC3E}">
        <p14:creationId xmlns:p14="http://schemas.microsoft.com/office/powerpoint/2010/main" val="1964114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392906" y="446485"/>
            <a:ext cx="8304609" cy="678656"/>
          </a:xfrm>
        </p:spPr>
        <p:txBody>
          <a:bodyPr>
            <a:normAutofit/>
          </a:bodyPr>
          <a:lstStyle/>
          <a:p>
            <a:r>
              <a:rPr lang="en-US" sz="3797" b="1" dirty="0" err="1">
                <a:solidFill>
                  <a:schemeClr val="tx2"/>
                </a:solidFill>
              </a:rPr>
              <a:t>Axillary</a:t>
            </a:r>
            <a:r>
              <a:rPr lang="en-US" sz="3797" b="1" dirty="0">
                <a:solidFill>
                  <a:schemeClr val="tx2"/>
                </a:solidFill>
              </a:rPr>
              <a:t> Web Syndrome/Cording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4250531" y="1232297"/>
            <a:ext cx="4500563" cy="496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422"/>
              </a:spcBef>
            </a:pPr>
            <a:r>
              <a:rPr lang="en-US" sz="1969" u="sng" dirty="0">
                <a:solidFill>
                  <a:schemeClr val="tx2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Characteristics</a:t>
            </a:r>
            <a:r>
              <a:rPr lang="en-US" sz="1969" dirty="0">
                <a:solidFill>
                  <a:schemeClr val="tx2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: </a:t>
            </a:r>
          </a:p>
          <a:p>
            <a:pPr>
              <a:lnSpc>
                <a:spcPct val="110000"/>
              </a:lnSpc>
              <a:spcBef>
                <a:spcPts val="422"/>
              </a:spcBef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1969" dirty="0">
                <a:solidFill>
                  <a:schemeClr val="tx1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969" dirty="0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Palpable “cords” in the </a:t>
            </a:r>
            <a:r>
              <a:rPr lang="en-US" sz="1969" dirty="0" err="1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axilla</a:t>
            </a:r>
            <a:r>
              <a:rPr lang="en-US" sz="1969" dirty="0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, upper arm, front of forearm &amp; possibly chest</a:t>
            </a:r>
          </a:p>
          <a:p>
            <a:pPr>
              <a:lnSpc>
                <a:spcPct val="110000"/>
              </a:lnSpc>
              <a:spcBef>
                <a:spcPts val="422"/>
              </a:spcBef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1969" dirty="0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 Very specific “line of pain” down the inside of the arm &amp; back of thumb</a:t>
            </a:r>
          </a:p>
          <a:p>
            <a:pPr>
              <a:lnSpc>
                <a:spcPct val="110000"/>
              </a:lnSpc>
              <a:spcBef>
                <a:spcPts val="422"/>
              </a:spcBef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1969" dirty="0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 Usually appears 3-5 weeks post op. but can reappear months or years after surgery</a:t>
            </a:r>
          </a:p>
          <a:p>
            <a:pPr>
              <a:lnSpc>
                <a:spcPct val="110000"/>
              </a:lnSpc>
              <a:spcBef>
                <a:spcPts val="422"/>
              </a:spcBef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1969" dirty="0">
                <a:solidFill>
                  <a:srgbClr val="FFBED7"/>
                </a:solidFill>
                <a:latin typeface="Century Gothic"/>
                <a:ea typeface="ＭＳ Ｐゴシック" pitchFamily="-1" charset="-128"/>
                <a:cs typeface="ＭＳ Ｐゴシック" pitchFamily="-1" charset="-128"/>
              </a:rPr>
              <a:t>  Complaints include inability to straighten elbow &amp; bring arm out to side due to pain from the arm to the wrist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43" y="1660922"/>
            <a:ext cx="3413242" cy="433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431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553641" y="375047"/>
            <a:ext cx="7947422" cy="964406"/>
          </a:xfrm>
        </p:spPr>
        <p:txBody>
          <a:bodyPr/>
          <a:lstStyle/>
          <a:p>
            <a:pPr eaLnBrk="1" hangingPunct="1">
              <a:defRPr/>
            </a:pPr>
            <a:r>
              <a:rPr lang="en-US" sz="4219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charset="0"/>
              </a:rPr>
              <a:t>Radiation</a:t>
            </a:r>
          </a:p>
        </p:txBody>
      </p:sp>
      <p:sp>
        <p:nvSpPr>
          <p:cNvPr id="72707" name="Rectangle 2"/>
          <p:cNvSpPr>
            <a:spLocks/>
          </p:cNvSpPr>
          <p:nvPr/>
        </p:nvSpPr>
        <p:spPr bwMode="auto">
          <a:xfrm>
            <a:off x="875109" y="1446610"/>
            <a:ext cx="7286625" cy="4875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29271" indent="-329271">
              <a:spcBef>
                <a:spcPts val="1687"/>
              </a:spcBef>
              <a:buClr>
                <a:schemeClr val="tx2"/>
              </a:buClr>
              <a:buSzPct val="80000"/>
              <a:buFont typeface="Wingdings" pitchFamily="-1" charset="2"/>
              <a:buChar char="²"/>
            </a:pPr>
            <a:r>
              <a:rPr lang="en-US" sz="2812" dirty="0">
                <a:solidFill>
                  <a:srgbClr val="41454C"/>
                </a:solidFill>
              </a:rPr>
              <a:t> </a:t>
            </a:r>
            <a:r>
              <a:rPr lang="en-US" sz="2812" dirty="0">
                <a:solidFill>
                  <a:schemeClr val="tx2"/>
                </a:solidFill>
                <a:latin typeface="Century Gothic"/>
              </a:rPr>
              <a:t>The literature states that tightness from radiation therapy takes place for a minimum of 2 years after completion of treatment</a:t>
            </a:r>
          </a:p>
          <a:p>
            <a:pPr marL="329271" indent="-329271">
              <a:spcBef>
                <a:spcPts val="1687"/>
              </a:spcBef>
              <a:buSzPct val="80000"/>
              <a:buFont typeface="Wingdings" pitchFamily="-1" charset="2"/>
              <a:buChar char="²"/>
            </a:pPr>
            <a:r>
              <a:rPr lang="en-US" sz="2812" dirty="0">
                <a:solidFill>
                  <a:schemeClr val="tx2"/>
                </a:solidFill>
                <a:latin typeface="Century Gothic"/>
              </a:rPr>
              <a:t> Feeling of tightness or loss of motion typically occur 4-6 weeks after treatment ends</a:t>
            </a:r>
          </a:p>
          <a:p>
            <a:pPr marL="329271" indent="-329271" algn="ctr">
              <a:spcBef>
                <a:spcPts val="1687"/>
              </a:spcBef>
              <a:buClr>
                <a:srgbClr val="41454C"/>
              </a:buClr>
              <a:buSzPct val="80000"/>
            </a:pPr>
            <a:r>
              <a:rPr lang="en-US" sz="2812" dirty="0">
                <a:solidFill>
                  <a:srgbClr val="41454C"/>
                </a:solidFill>
              </a:rPr>
              <a:t>	</a:t>
            </a:r>
            <a:endParaRPr lang="en-US" sz="3094" b="1" i="1" dirty="0">
              <a:solidFill>
                <a:srgbClr val="41454C"/>
              </a:solidFill>
            </a:endParaRPr>
          </a:p>
          <a:p>
            <a:pPr marL="329271" indent="-329271">
              <a:spcBef>
                <a:spcPts val="1687"/>
              </a:spcBef>
              <a:buClr>
                <a:srgbClr val="41454C"/>
              </a:buClr>
              <a:buSzPct val="100000"/>
              <a:buFont typeface="Papyrus" pitchFamily="-1" charset="0"/>
              <a:buAutoNum type="arabicPeriod"/>
            </a:pPr>
            <a:endParaRPr lang="en-US" sz="2812" dirty="0">
              <a:solidFill>
                <a:srgbClr val="41454C"/>
              </a:solidFill>
            </a:endParaRPr>
          </a:p>
        </p:txBody>
      </p:sp>
      <p:sp>
        <p:nvSpPr>
          <p:cNvPr id="72708" name="TextBox 3"/>
          <p:cNvSpPr txBox="1">
            <a:spLocks noChangeArrowheads="1"/>
          </p:cNvSpPr>
          <p:nvPr/>
        </p:nvSpPr>
        <p:spPr bwMode="auto">
          <a:xfrm>
            <a:off x="1732360" y="4822031"/>
            <a:ext cx="5732859" cy="1414041"/>
          </a:xfrm>
          <a:prstGeom prst="rect">
            <a:avLst/>
          </a:prstGeom>
          <a:solidFill>
            <a:srgbClr val="FFBED7"/>
          </a:solidFill>
          <a:ln w="76200" cmpd="tri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29271" indent="-329271" algn="ctr">
              <a:spcBef>
                <a:spcPts val="1687"/>
              </a:spcBef>
              <a:buClr>
                <a:srgbClr val="41454C"/>
              </a:buClr>
              <a:buSzPct val="80000"/>
            </a:pPr>
            <a:r>
              <a:rPr lang="en-US" sz="3094" b="1" i="1" u="sng" dirty="0">
                <a:solidFill>
                  <a:srgbClr val="41454C"/>
                </a:solidFill>
                <a:latin typeface="Century Gothic"/>
              </a:rPr>
              <a:t>What can be done?</a:t>
            </a:r>
          </a:p>
          <a:p>
            <a:pPr marL="329271" indent="-329271" algn="ctr">
              <a:spcBef>
                <a:spcPts val="1687"/>
              </a:spcBef>
              <a:buClr>
                <a:srgbClr val="41454C"/>
              </a:buClr>
              <a:buSzPct val="80000"/>
            </a:pPr>
            <a:r>
              <a:rPr lang="en-US" sz="2812" b="1" i="1" dirty="0">
                <a:solidFill>
                  <a:srgbClr val="41454C"/>
                </a:solidFill>
                <a:latin typeface="Century Gothic"/>
              </a:rPr>
              <a:t>Stretching on a daily basis</a:t>
            </a:r>
          </a:p>
          <a:p>
            <a:pPr marL="329271" indent="-329271"/>
            <a:endParaRPr lang="en-US" sz="1266" dirty="0"/>
          </a:p>
        </p:txBody>
      </p:sp>
    </p:spTree>
    <p:extLst>
      <p:ext uri="{BB962C8B-B14F-4D97-AF65-F5344CB8AC3E}">
        <p14:creationId xmlns:p14="http://schemas.microsoft.com/office/powerpoint/2010/main" val="1308928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46484" y="178594"/>
            <a:ext cx="8036719" cy="73223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19" b="1" dirty="0">
                <a:solidFill>
                  <a:srgbClr val="63615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charset="0"/>
              </a:rPr>
              <a:t>   </a:t>
            </a:r>
            <a:r>
              <a:rPr lang="en-US" sz="3797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charset="0"/>
              </a:rPr>
              <a:t>Tissue Response to Radiation </a:t>
            </a:r>
          </a:p>
        </p:txBody>
      </p:sp>
      <p:sp>
        <p:nvSpPr>
          <p:cNvPr id="82947" name="Picture 2"/>
          <p:cNvSpPr>
            <a:spLocks noChangeAspect="1" noChangeArrowheads="1"/>
          </p:cNvSpPr>
          <p:nvPr/>
        </p:nvSpPr>
        <p:spPr bwMode="auto">
          <a:xfrm>
            <a:off x="1349499" y="3126507"/>
            <a:ext cx="2280419" cy="303497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66"/>
          </a:p>
        </p:txBody>
      </p:sp>
      <p:sp>
        <p:nvSpPr>
          <p:cNvPr id="82948" name="Picture 3"/>
          <p:cNvSpPr>
            <a:spLocks noChangeAspect="1" noChangeArrowheads="1"/>
          </p:cNvSpPr>
          <p:nvPr/>
        </p:nvSpPr>
        <p:spPr bwMode="auto">
          <a:xfrm>
            <a:off x="5415856" y="3139902"/>
            <a:ext cx="2179960" cy="300818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266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357312" y="1071562"/>
            <a:ext cx="2518172" cy="1179169"/>
            <a:chOff x="0" y="-192"/>
            <a:chExt cx="2480" cy="1119"/>
          </a:xfrm>
        </p:grpSpPr>
        <p:sp>
          <p:nvSpPr>
            <p:cNvPr id="123919" name="Rectangle 4"/>
            <p:cNvSpPr>
              <a:spLocks/>
            </p:cNvSpPr>
            <p:nvPr/>
          </p:nvSpPr>
          <p:spPr bwMode="auto">
            <a:xfrm>
              <a:off x="8" y="-192"/>
              <a:ext cx="2289" cy="1119"/>
            </a:xfrm>
            <a:prstGeom prst="rect">
              <a:avLst/>
            </a:prstGeom>
            <a:solidFill>
              <a:srgbClr val="D4D6D8">
                <a:alpha val="7097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267891" tIns="267891" rIns="267891" bIns="267891">
              <a:prstTxWarp prst="textNoShape">
                <a:avLst/>
              </a:prstTxWarp>
            </a:bodyPr>
            <a:lstStyle/>
            <a:p>
              <a:pPr algn="ctr">
                <a:lnSpc>
                  <a:spcPct val="125000"/>
                </a:lnSpc>
                <a:defRPr/>
              </a:pPr>
              <a:endParaRPr lang="en-US" sz="1758" dirty="0">
                <a:solidFill>
                  <a:schemeClr val="bg2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2960" name="Picture 5"/>
            <p:cNvSpPr>
              <a:spLocks noChangeArrowheads="1"/>
            </p:cNvSpPr>
            <p:nvPr/>
          </p:nvSpPr>
          <p:spPr bwMode="auto">
            <a:xfrm>
              <a:off x="0" y="0"/>
              <a:ext cx="2480" cy="880"/>
            </a:xfrm>
            <a:prstGeom prst="rect">
              <a:avLst/>
            </a:prstGeom>
            <a:noFill/>
            <a:ln w="0">
              <a:solidFill>
                <a:srgbClr val="000000">
                  <a:alpha val="0"/>
                </a:srgbClr>
              </a:solidFill>
              <a:prstDash val="sysDot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68516" y="1017984"/>
            <a:ext cx="2634258" cy="1339453"/>
            <a:chOff x="0" y="-610"/>
            <a:chExt cx="2216" cy="1506"/>
          </a:xfrm>
        </p:grpSpPr>
        <p:sp>
          <p:nvSpPr>
            <p:cNvPr id="123917" name="Rectangle 7"/>
            <p:cNvSpPr>
              <a:spLocks/>
            </p:cNvSpPr>
            <p:nvPr/>
          </p:nvSpPr>
          <p:spPr bwMode="auto">
            <a:xfrm>
              <a:off x="8" y="-610"/>
              <a:ext cx="2168" cy="1441"/>
            </a:xfrm>
            <a:prstGeom prst="rect">
              <a:avLst/>
            </a:prstGeom>
            <a:solidFill>
              <a:srgbClr val="D4D6D8">
                <a:alpha val="7097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267891" tIns="267891" rIns="267891" bIns="267891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758" dirty="0">
                  <a:solidFill>
                    <a:schemeClr val="bg2">
                      <a:lumMod val="85000"/>
                      <a:lumOff val="15000"/>
                    </a:schemeClr>
                  </a:solidFill>
                  <a:latin typeface="Hoefler Text" pitchFamily="-1" charset="0"/>
                  <a:sym typeface="Hoefler Text" pitchFamily="-1" charset="0"/>
                </a:rPr>
                <a:t>  </a:t>
              </a:r>
            </a:p>
            <a:p>
              <a:pPr algn="ctr">
                <a:spcAft>
                  <a:spcPts val="422"/>
                </a:spcAft>
                <a:defRPr/>
              </a:pPr>
              <a:r>
                <a:rPr lang="en-US" sz="1758" dirty="0">
                  <a:solidFill>
                    <a:schemeClr val="bg2">
                      <a:lumMod val="85000"/>
                      <a:lumOff val="15000"/>
                    </a:schemeClr>
                  </a:solidFill>
                  <a:latin typeface="Hoefler Text" pitchFamily="-1" charset="0"/>
                  <a:sym typeface="Hoefler Text" pitchFamily="-1" charset="0"/>
                </a:rPr>
                <a:t> </a:t>
              </a:r>
              <a:r>
                <a:rPr lang="en-US" sz="1758" dirty="0">
                  <a:solidFill>
                    <a:schemeClr val="bg2"/>
                  </a:solidFill>
                </a:rPr>
                <a:t>Post Implant     Reconstruction</a:t>
              </a:r>
            </a:p>
            <a:p>
              <a:pPr algn="ctr">
                <a:spcAft>
                  <a:spcPts val="422"/>
                </a:spcAft>
                <a:defRPr/>
              </a:pPr>
              <a:r>
                <a:rPr lang="en-US" sz="1758" dirty="0">
                  <a:solidFill>
                    <a:schemeClr val="bg2"/>
                  </a:solidFill>
                </a:rPr>
                <a:t> 12 Weeks </a:t>
              </a:r>
            </a:p>
            <a:p>
              <a:pPr>
                <a:defRPr/>
              </a:pPr>
              <a:endParaRPr lang="en-US" sz="1758" dirty="0">
                <a:solidFill>
                  <a:schemeClr val="bg2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2958" name="Picture 8"/>
            <p:cNvSpPr>
              <a:spLocks noChangeArrowheads="1"/>
            </p:cNvSpPr>
            <p:nvPr/>
          </p:nvSpPr>
          <p:spPr bwMode="auto">
            <a:xfrm>
              <a:off x="0" y="0"/>
              <a:ext cx="2216" cy="896"/>
            </a:xfrm>
            <a:prstGeom prst="rect">
              <a:avLst/>
            </a:prstGeom>
            <a:noFill/>
            <a:ln w="0">
              <a:solidFill>
                <a:srgbClr val="000000">
                  <a:alpha val="0"/>
                </a:srgbClr>
              </a:solidFill>
              <a:prstDash val="sysDot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237262" y="4673576"/>
            <a:ext cx="1705570" cy="1705570"/>
            <a:chOff x="0" y="0"/>
            <a:chExt cx="1528" cy="1528"/>
          </a:xfrm>
        </p:grpSpPr>
        <p:sp>
          <p:nvSpPr>
            <p:cNvPr id="82955" name="Oval 10"/>
            <p:cNvSpPr>
              <a:spLocks/>
            </p:cNvSpPr>
            <p:nvPr/>
          </p:nvSpPr>
          <p:spPr bwMode="auto">
            <a:xfrm>
              <a:off x="40" y="40"/>
              <a:ext cx="1452" cy="1452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/>
              <a:endParaRPr lang="en-US" sz="1266"/>
            </a:p>
          </p:txBody>
        </p:sp>
        <p:sp>
          <p:nvSpPr>
            <p:cNvPr id="82956" name="Picture 11"/>
            <p:cNvSpPr>
              <a:spLocks noChangeArrowheads="1"/>
            </p:cNvSpPr>
            <p:nvPr/>
          </p:nvSpPr>
          <p:spPr bwMode="auto">
            <a:xfrm>
              <a:off x="0" y="0"/>
              <a:ext cx="1528" cy="1528"/>
            </a:xfrm>
            <a:prstGeom prst="rect">
              <a:avLst/>
            </a:prstGeom>
            <a:noFill/>
            <a:ln w="0">
              <a:solidFill>
                <a:srgbClr val="000000">
                  <a:alpha val="0"/>
                </a:srgbClr>
              </a:solidFill>
              <a:prstDash val="sysDot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pic>
        <p:nvPicPr>
          <p:cNvPr id="82952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2266" y="2464594"/>
            <a:ext cx="2966889" cy="39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781" y="2464594"/>
            <a:ext cx="2912195" cy="388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7781" y="4822031"/>
            <a:ext cx="1705570" cy="169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03734" y="1178719"/>
            <a:ext cx="2411016" cy="1106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en-US" sz="1758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Post Implant  Reconstruction</a:t>
            </a:r>
          </a:p>
          <a:p>
            <a:pPr algn="ctr">
              <a:lnSpc>
                <a:spcPct val="125000"/>
              </a:lnSpc>
              <a:defRPr/>
            </a:pPr>
            <a:r>
              <a:rPr lang="en-US" sz="1758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Non Radiated</a:t>
            </a:r>
          </a:p>
        </p:txBody>
      </p:sp>
    </p:spTree>
    <p:extLst>
      <p:ext uri="{BB962C8B-B14F-4D97-AF65-F5344CB8AC3E}">
        <p14:creationId xmlns:p14="http://schemas.microsoft.com/office/powerpoint/2010/main" val="2484635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232172" y="500062"/>
            <a:ext cx="8518922" cy="94654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97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Strength Deficits &amp; Muscle Imbalances</a:t>
            </a:r>
          </a:p>
        </p:txBody>
      </p:sp>
      <p:sp>
        <p:nvSpPr>
          <p:cNvPr id="143363" name="Rectangle 2"/>
          <p:cNvSpPr>
            <a:spLocks/>
          </p:cNvSpPr>
          <p:nvPr/>
        </p:nvSpPr>
        <p:spPr bwMode="auto">
          <a:xfrm>
            <a:off x="1143000" y="2089547"/>
            <a:ext cx="7340203" cy="4339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1687"/>
              </a:spcBef>
              <a:defRPr/>
            </a:pPr>
            <a:r>
              <a:rPr lang="en-US" sz="2812" u="sng" dirty="0">
                <a:solidFill>
                  <a:schemeClr val="tx2"/>
                </a:solidFill>
                <a:latin typeface="Century Gothic"/>
                <a:sym typeface="Papyrus" charset="0"/>
              </a:rPr>
              <a:t>Commonly due to</a:t>
            </a:r>
            <a:r>
              <a:rPr lang="en-US" sz="2812" dirty="0">
                <a:solidFill>
                  <a:schemeClr val="tx2"/>
                </a:solidFill>
                <a:latin typeface="Century Gothic"/>
                <a:sym typeface="Papyrus" charset="0"/>
              </a:rPr>
              <a:t>:</a:t>
            </a:r>
          </a:p>
          <a:p>
            <a:pPr>
              <a:spcBef>
                <a:spcPts val="1687"/>
              </a:spcBef>
              <a:buClr>
                <a:schemeClr val="tx1">
                  <a:lumMod val="85000"/>
                </a:schemeClr>
              </a:buClr>
              <a:buFont typeface="Wingdings" charset="2"/>
              <a:buChar char="²"/>
              <a:defRPr/>
            </a:pPr>
            <a:r>
              <a:rPr lang="en-US" sz="2812" dirty="0">
                <a:solidFill>
                  <a:schemeClr val="tx2"/>
                </a:solidFill>
                <a:latin typeface="Century Gothic"/>
                <a:sym typeface="Papyrus" charset="0"/>
              </a:rPr>
              <a:t> </a:t>
            </a:r>
            <a:r>
              <a:rPr lang="en-US" sz="2812" dirty="0">
                <a:solidFill>
                  <a:srgbClr val="FFBED7"/>
                </a:solidFill>
                <a:latin typeface="Century Gothic"/>
                <a:sym typeface="Papyrus" charset="0"/>
              </a:rPr>
              <a:t>Muscles &amp; nerves affected during      surgical procedures</a:t>
            </a:r>
          </a:p>
          <a:p>
            <a:pPr marL="329271" indent="-329271">
              <a:spcBef>
                <a:spcPts val="1687"/>
              </a:spcBef>
              <a:buClr>
                <a:schemeClr val="tx2"/>
              </a:buClr>
              <a:buSzPct val="100000"/>
              <a:buFont typeface="Wingdings" charset="2"/>
              <a:buChar char="²"/>
              <a:defRPr/>
            </a:pPr>
            <a:r>
              <a:rPr lang="en-US" sz="2812" dirty="0">
                <a:solidFill>
                  <a:srgbClr val="FFBED7"/>
                </a:solidFill>
                <a:latin typeface="Century Gothic"/>
                <a:sym typeface="Papyrus" charset="0"/>
              </a:rPr>
              <a:t> Treatment: chemotherapy, radiation, corticosteroid medications</a:t>
            </a:r>
          </a:p>
          <a:p>
            <a:pPr marL="329271" indent="-329271">
              <a:spcBef>
                <a:spcPts val="1687"/>
              </a:spcBef>
              <a:buClr>
                <a:schemeClr val="tx2"/>
              </a:buClr>
              <a:buSzPct val="100000"/>
              <a:buFont typeface="Wingdings" charset="2"/>
              <a:buChar char="²"/>
              <a:defRPr/>
            </a:pPr>
            <a:r>
              <a:rPr lang="en-US" sz="2812" dirty="0">
                <a:solidFill>
                  <a:srgbClr val="FFBED7"/>
                </a:solidFill>
                <a:latin typeface="Century Gothic"/>
                <a:sym typeface="Papyrus" charset="0"/>
              </a:rPr>
              <a:t> Disuse</a:t>
            </a:r>
            <a:endParaRPr lang="en-US" sz="1969" dirty="0">
              <a:solidFill>
                <a:srgbClr val="FFBED7"/>
              </a:solidFill>
              <a:latin typeface="Century Gothic"/>
              <a:sym typeface="Papyr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538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507877" y="321469"/>
            <a:ext cx="8136061" cy="964406"/>
          </a:xfrm>
        </p:spPr>
        <p:txBody>
          <a:bodyPr/>
          <a:lstStyle/>
          <a:p>
            <a:pPr eaLnBrk="1" hangingPunct="1">
              <a:defRPr/>
            </a:pPr>
            <a:r>
              <a:rPr lang="en-US" sz="4219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charset="0"/>
              </a:rPr>
              <a:t>Strengthening Guidelines</a:t>
            </a:r>
          </a:p>
        </p:txBody>
      </p:sp>
      <p:sp>
        <p:nvSpPr>
          <p:cNvPr id="78851" name="Rectangle 2"/>
          <p:cNvSpPr>
            <a:spLocks/>
          </p:cNvSpPr>
          <p:nvPr/>
        </p:nvSpPr>
        <p:spPr bwMode="auto">
          <a:xfrm>
            <a:off x="607219" y="1125141"/>
            <a:ext cx="7875984" cy="75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1828" dirty="0">
                <a:solidFill>
                  <a:schemeClr val="tx2"/>
                </a:solidFill>
                <a:latin typeface="Century Gothic"/>
              </a:rPr>
              <a:t>(American College of Sports Medicine, 2010)</a:t>
            </a:r>
            <a:endParaRPr lang="en-US" sz="1828" u="sng" dirty="0">
              <a:solidFill>
                <a:schemeClr val="tx2"/>
              </a:solidFill>
              <a:latin typeface="Century Gothic"/>
            </a:endParaRPr>
          </a:p>
          <a:p>
            <a:pPr algn="ctr"/>
            <a:endParaRPr lang="en-US" sz="2391" u="sng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78852" name="Rectangle 3"/>
          <p:cNvSpPr>
            <a:spLocks/>
          </p:cNvSpPr>
          <p:nvPr/>
        </p:nvSpPr>
        <p:spPr bwMode="auto">
          <a:xfrm>
            <a:off x="714375" y="1875234"/>
            <a:ext cx="8072438" cy="476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210957" indent="-210957">
              <a:lnSpc>
                <a:spcPct val="75000"/>
              </a:lnSpc>
              <a:spcBef>
                <a:spcPts val="2953"/>
              </a:spcBef>
              <a:buClr>
                <a:srgbClr val="41454C"/>
              </a:buClr>
              <a:buSzPct val="125000"/>
            </a:pPr>
            <a:endParaRPr lang="en-US" sz="2109" dirty="0">
              <a:solidFill>
                <a:srgbClr val="41454C"/>
              </a:solidFill>
            </a:endParaRPr>
          </a:p>
          <a:p>
            <a:pPr marL="210957" indent="-210957">
              <a:lnSpc>
                <a:spcPct val="75000"/>
              </a:lnSpc>
              <a:spcBef>
                <a:spcPts val="2953"/>
              </a:spcBef>
              <a:buClr>
                <a:srgbClr val="41454C"/>
              </a:buClr>
              <a:buSzPct val="125000"/>
            </a:pPr>
            <a:endParaRPr lang="en-US" sz="2109" dirty="0">
              <a:solidFill>
                <a:srgbClr val="41454C"/>
              </a:solidFill>
            </a:endParaRPr>
          </a:p>
          <a:p>
            <a:pPr marL="210957" indent="-210957">
              <a:lnSpc>
                <a:spcPct val="75000"/>
              </a:lnSpc>
              <a:spcBef>
                <a:spcPts val="1687"/>
              </a:spcBef>
              <a:buClr>
                <a:schemeClr val="tx2"/>
              </a:buClr>
              <a:buSzPct val="100000"/>
              <a:buFont typeface="Wingdings" pitchFamily="-1" charset="2"/>
              <a:buChar char="²"/>
            </a:pPr>
            <a:r>
              <a:rPr lang="en-US" sz="2109" dirty="0">
                <a:solidFill>
                  <a:srgbClr val="FFBED7"/>
                </a:solidFill>
              </a:rPr>
              <a:t> </a:t>
            </a:r>
            <a:r>
              <a:rPr lang="en-US" sz="2391" dirty="0">
                <a:solidFill>
                  <a:srgbClr val="FFBED7"/>
                </a:solidFill>
                <a:latin typeface="Century Gothic"/>
              </a:rPr>
              <a:t>Avoid inactivity</a:t>
            </a:r>
          </a:p>
          <a:p>
            <a:pPr marL="210957" indent="-210957">
              <a:lnSpc>
                <a:spcPct val="75000"/>
              </a:lnSpc>
              <a:spcBef>
                <a:spcPts val="1687"/>
              </a:spcBef>
              <a:buClr>
                <a:schemeClr val="tx2"/>
              </a:buClr>
              <a:buSzPct val="100000"/>
              <a:buFont typeface="Wingdings" pitchFamily="-1" charset="2"/>
              <a:buChar char="²"/>
            </a:pPr>
            <a:r>
              <a:rPr lang="en-US" sz="2391" dirty="0">
                <a:solidFill>
                  <a:srgbClr val="FFBED7"/>
                </a:solidFill>
                <a:latin typeface="Century Gothic"/>
              </a:rPr>
              <a:t> 2-3x/wk including exercises for large muscle groups</a:t>
            </a:r>
          </a:p>
          <a:p>
            <a:pPr marL="210957" indent="-210957">
              <a:spcBef>
                <a:spcPts val="1687"/>
              </a:spcBef>
              <a:buClr>
                <a:schemeClr val="tx2"/>
              </a:buClr>
              <a:buSzPct val="100000"/>
              <a:buFont typeface="Wingdings" pitchFamily="-1" charset="2"/>
              <a:buChar char="²"/>
            </a:pPr>
            <a:r>
              <a:rPr lang="en-US" sz="2391" dirty="0">
                <a:solidFill>
                  <a:srgbClr val="FFBED7"/>
                </a:solidFill>
                <a:latin typeface="Century Gothic"/>
              </a:rPr>
              <a:t> Progress at slow increments with no upper limits on any amount of  weight survivors can progress to</a:t>
            </a:r>
          </a:p>
          <a:p>
            <a:pPr marL="210957" indent="-210957">
              <a:spcBef>
                <a:spcPts val="1687"/>
              </a:spcBef>
              <a:buClr>
                <a:schemeClr val="tx2"/>
              </a:buClr>
              <a:buSzPct val="100000"/>
              <a:buFont typeface="Wingdings" pitchFamily="-1" charset="2"/>
              <a:buChar char="²"/>
            </a:pPr>
            <a:r>
              <a:rPr lang="en-US" sz="2391" dirty="0">
                <a:solidFill>
                  <a:srgbClr val="FFBED7"/>
                </a:solidFill>
                <a:latin typeface="Century Gothic"/>
              </a:rPr>
              <a:t> If a break is taken from exercise, progress back </a:t>
            </a:r>
            <a:r>
              <a:rPr lang="en-US" sz="2391" i="1" u="sng" dirty="0">
                <a:solidFill>
                  <a:srgbClr val="FFBED7"/>
                </a:solidFill>
                <a:latin typeface="Century Gothic"/>
              </a:rPr>
              <a:t>very slowly</a:t>
            </a:r>
            <a:r>
              <a:rPr lang="en-US" sz="2391" dirty="0">
                <a:solidFill>
                  <a:srgbClr val="FFBED7"/>
                </a:solidFill>
                <a:latin typeface="Century Gothic"/>
              </a:rPr>
              <a:t>. Start with no weight or very light weights</a:t>
            </a:r>
          </a:p>
          <a:p>
            <a:pPr marL="210957" indent="-210957">
              <a:spcBef>
                <a:spcPts val="1687"/>
              </a:spcBef>
              <a:buClr>
                <a:schemeClr val="tx2"/>
              </a:buClr>
              <a:buSzPct val="100000"/>
              <a:buFont typeface="Wingdings" pitchFamily="-1" charset="2"/>
              <a:buChar char="²"/>
            </a:pPr>
            <a:r>
              <a:rPr lang="en-US" sz="2391" dirty="0">
                <a:solidFill>
                  <a:srgbClr val="FFBED7"/>
                </a:solidFill>
                <a:latin typeface="Century Gothic"/>
              </a:rPr>
              <a:t> ACSM has proposed at least 16 visits of supervised exercise before an independent program</a:t>
            </a:r>
          </a:p>
          <a:p>
            <a:pPr marL="210957" indent="-210957">
              <a:lnSpc>
                <a:spcPct val="75000"/>
              </a:lnSpc>
              <a:spcBef>
                <a:spcPts val="2953"/>
              </a:spcBef>
              <a:buClr>
                <a:srgbClr val="000000"/>
              </a:buClr>
              <a:buSzPct val="125000"/>
              <a:buFont typeface="Helvetica Light" pitchFamily="-1" charset="0"/>
              <a:buChar char="✤"/>
            </a:pPr>
            <a:endParaRPr lang="en-US" sz="2672" dirty="0">
              <a:solidFill>
                <a:schemeClr val="tx1"/>
              </a:solidFill>
              <a:latin typeface="Helvetica Light" pitchFamily="-1" charset="0"/>
              <a:sym typeface="Helvetica Light" pitchFamily="-1" charset="0"/>
            </a:endParaRPr>
          </a:p>
          <a:p>
            <a:pPr marL="210957" indent="-210957">
              <a:spcBef>
                <a:spcPts val="2953"/>
              </a:spcBef>
              <a:buClr>
                <a:srgbClr val="41454C"/>
              </a:buClr>
              <a:buSzPct val="125000"/>
              <a:buFont typeface="Papyrus" pitchFamily="-1" charset="0"/>
              <a:buChar char="✤"/>
            </a:pPr>
            <a:endParaRPr lang="en-US" sz="2109" dirty="0">
              <a:solidFill>
                <a:srgbClr val="41454C"/>
              </a:solidFill>
            </a:endParaRPr>
          </a:p>
          <a:p>
            <a:pPr marL="210957" indent="-210957">
              <a:spcBef>
                <a:spcPts val="2953"/>
              </a:spcBef>
              <a:buClr>
                <a:srgbClr val="41454C"/>
              </a:buClr>
              <a:buSzPct val="125000"/>
              <a:buFont typeface="Papyrus" pitchFamily="-1" charset="0"/>
              <a:buChar char="✤"/>
            </a:pPr>
            <a:endParaRPr lang="en-US" sz="2109" dirty="0">
              <a:solidFill>
                <a:srgbClr val="414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16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 – It’s not the “Other Therapy”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7467600" cy="4873754"/>
          </a:xfrm>
          <a:prstGeom prst="rect">
            <a:avLst/>
          </a:prstGeom>
        </p:spPr>
        <p:txBody>
          <a:bodyPr/>
          <a:lstStyle/>
          <a:p>
            <a:r>
              <a:t>OT differs from physical therapy in that the focus is on performing activities of daily living as independently as possible, sometimes with modifications.</a:t>
            </a:r>
          </a:p>
          <a:p>
            <a:r>
              <a:t>OT also “overlaps” with PT by addressing range of motion and mobility impairments.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232172" y="389558"/>
            <a:ext cx="8679656" cy="127136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34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charset="0"/>
              </a:rPr>
              <a:t>Strength, Flexibility, Range of Motion &amp; Soft Tissue Deficits Commonly Lead To...... </a:t>
            </a:r>
          </a:p>
        </p:txBody>
      </p:sp>
      <p:grpSp>
        <p:nvGrpSpPr>
          <p:cNvPr id="80899" name="Group 6"/>
          <p:cNvGrpSpPr>
            <a:grpSpLocks/>
          </p:cNvGrpSpPr>
          <p:nvPr/>
        </p:nvGrpSpPr>
        <p:grpSpPr bwMode="auto">
          <a:xfrm>
            <a:off x="875110" y="1768078"/>
            <a:ext cx="7410525" cy="1078260"/>
            <a:chOff x="0" y="0"/>
            <a:chExt cx="7424" cy="1080"/>
          </a:xfrm>
        </p:grpSpPr>
        <p:sp>
          <p:nvSpPr>
            <p:cNvPr id="136199" name="Rectangle 4"/>
            <p:cNvSpPr>
              <a:spLocks/>
            </p:cNvSpPr>
            <p:nvPr/>
          </p:nvSpPr>
          <p:spPr bwMode="auto">
            <a:xfrm>
              <a:off x="23" y="23"/>
              <a:ext cx="7373" cy="1023"/>
            </a:xfrm>
            <a:prstGeom prst="rect">
              <a:avLst/>
            </a:prstGeom>
            <a:solidFill>
              <a:schemeClr val="bg2">
                <a:lumMod val="75000"/>
                <a:lumOff val="25000"/>
                <a:alpha val="55293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88900" tIns="50799" rIns="88900" bIns="50799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3937" dirty="0">
                  <a:solidFill>
                    <a:srgbClr val="FFFFFF"/>
                  </a:solidFill>
                  <a:latin typeface="Century Gothic"/>
                </a:rPr>
                <a:t>Silent Impairments</a:t>
              </a:r>
            </a:p>
          </p:txBody>
        </p:sp>
        <p:sp>
          <p:nvSpPr>
            <p:cNvPr id="80904" name="Picture 5"/>
            <p:cNvSpPr>
              <a:spLocks noChangeArrowheads="1"/>
            </p:cNvSpPr>
            <p:nvPr/>
          </p:nvSpPr>
          <p:spPr bwMode="auto">
            <a:xfrm>
              <a:off x="0" y="0"/>
              <a:ext cx="7424" cy="1080"/>
            </a:xfrm>
            <a:prstGeom prst="rect">
              <a:avLst/>
            </a:prstGeom>
            <a:noFill/>
            <a:ln w="99">
              <a:solidFill>
                <a:srgbClr val="000000">
                  <a:alpha val="0"/>
                </a:srgbClr>
              </a:solidFill>
              <a:prstDash val="sysDot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66"/>
            </a:p>
          </p:txBody>
        </p:sp>
      </p:grpSp>
      <p:pic>
        <p:nvPicPr>
          <p:cNvPr id="8090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329" y="3107531"/>
            <a:ext cx="3922365" cy="326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8422" y="3107532"/>
            <a:ext cx="4230439" cy="325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4391" y="4446985"/>
            <a:ext cx="741164" cy="82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0563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232172" y="500062"/>
            <a:ext cx="8733234" cy="94654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797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charset="0"/>
              </a:rPr>
              <a:t>Cardiovascular Exercise &amp; </a:t>
            </a:r>
            <a:r>
              <a:rPr lang="en-US" sz="3797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charset="0"/>
              </a:rPr>
              <a:t>Lymphedema</a:t>
            </a:r>
            <a:endParaRPr lang="en-US" sz="3797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50" y="1708577"/>
            <a:ext cx="8411766" cy="352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687"/>
              </a:spcBef>
              <a:buClr>
                <a:schemeClr val="tx2"/>
              </a:buClr>
            </a:pPr>
            <a:r>
              <a:rPr lang="en-US" sz="2250" i="1" dirty="0">
                <a:solidFill>
                  <a:srgbClr val="FFBED7"/>
                </a:solidFill>
              </a:rPr>
              <a:t> Thought to be beneficial for individuals with </a:t>
            </a:r>
            <a:r>
              <a:rPr lang="en-US" sz="2250" i="1" dirty="0" err="1">
                <a:solidFill>
                  <a:srgbClr val="FFBED7"/>
                </a:solidFill>
              </a:rPr>
              <a:t>lymphedema</a:t>
            </a:r>
            <a:endParaRPr lang="en-US" sz="2250" dirty="0">
              <a:solidFill>
                <a:srgbClr val="FFBED7"/>
              </a:solidFill>
            </a:endParaRPr>
          </a:p>
          <a:p>
            <a:pPr>
              <a:spcBef>
                <a:spcPts val="1687"/>
              </a:spcBef>
              <a:buClr>
                <a:schemeClr val="tx2"/>
              </a:buClr>
              <a:buFont typeface="Wingdings" charset="2"/>
              <a:buChar char="²"/>
            </a:pPr>
            <a:r>
              <a:rPr lang="en-US" sz="2250" dirty="0">
                <a:solidFill>
                  <a:srgbClr val="FFBED7"/>
                </a:solidFill>
              </a:rPr>
              <a:t> Deep respiration enhances lymph drainage</a:t>
            </a:r>
          </a:p>
          <a:p>
            <a:pPr>
              <a:spcBef>
                <a:spcPts val="1687"/>
              </a:spcBef>
              <a:buClr>
                <a:schemeClr val="tx2"/>
              </a:buClr>
              <a:buFont typeface="Wingdings" charset="2"/>
              <a:buChar char="²"/>
            </a:pPr>
            <a:r>
              <a:rPr lang="en-US" sz="2250" dirty="0">
                <a:solidFill>
                  <a:srgbClr val="FFBED7"/>
                </a:solidFill>
              </a:rPr>
              <a:t> Avoid injury by increasing very gradually</a:t>
            </a:r>
          </a:p>
          <a:p>
            <a:pPr>
              <a:spcBef>
                <a:spcPts val="1687"/>
              </a:spcBef>
              <a:buClr>
                <a:schemeClr val="tx2"/>
              </a:buClr>
              <a:buFont typeface="Wingdings" charset="2"/>
              <a:buChar char="²"/>
            </a:pPr>
            <a:r>
              <a:rPr lang="en-US" sz="2250" dirty="0">
                <a:solidFill>
                  <a:srgbClr val="FFBED7"/>
                </a:solidFill>
              </a:rPr>
              <a:t> Avoid getting overheated (heat illness)</a:t>
            </a:r>
          </a:p>
          <a:p>
            <a:pPr>
              <a:spcBef>
                <a:spcPts val="1687"/>
              </a:spcBef>
              <a:buClr>
                <a:schemeClr val="tx2"/>
              </a:buClr>
              <a:buFont typeface="Wingdings" charset="2"/>
              <a:buChar char="²"/>
            </a:pPr>
            <a:r>
              <a:rPr lang="en-US" sz="2250" dirty="0">
                <a:solidFill>
                  <a:srgbClr val="FFBED7"/>
                </a:solidFill>
              </a:rPr>
              <a:t> Modify your program according to your symptom response </a:t>
            </a:r>
            <a:endParaRPr lang="en-US" sz="2250" b="1" i="1" dirty="0">
              <a:solidFill>
                <a:srgbClr val="41454C"/>
              </a:solidFill>
            </a:endParaRPr>
          </a:p>
          <a:p>
            <a:pPr algn="ctr">
              <a:spcBef>
                <a:spcPts val="1687"/>
              </a:spcBef>
              <a:buClr>
                <a:schemeClr val="bg2"/>
              </a:buClr>
              <a:buSzPct val="85000"/>
              <a:buFont typeface="Wingdings" pitchFamily="-1" charset="2"/>
              <a:buChar char="²"/>
            </a:pPr>
            <a:endParaRPr lang="en-US" sz="1266" dirty="0">
              <a:solidFill>
                <a:srgbClr val="FFBED7"/>
              </a:solidFill>
            </a:endParaRPr>
          </a:p>
          <a:p>
            <a:pPr algn="ctr">
              <a:spcBef>
                <a:spcPts val="1687"/>
              </a:spcBef>
              <a:buClr>
                <a:schemeClr val="bg2"/>
              </a:buClr>
              <a:buSzPct val="85000"/>
              <a:buFont typeface="Wingdings" pitchFamily="-1" charset="2"/>
              <a:buChar char="²"/>
            </a:pPr>
            <a:endParaRPr lang="en-US" sz="1266" dirty="0">
              <a:solidFill>
                <a:srgbClr val="FFBED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797" y="4768454"/>
            <a:ext cx="7875984" cy="1977464"/>
          </a:xfrm>
          <a:prstGeom prst="rect">
            <a:avLst/>
          </a:prstGeom>
          <a:noFill/>
          <a:ln w="57150" cap="flat" cmpd="thinThick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22"/>
              </a:spcBef>
              <a:buClr>
                <a:schemeClr val="bg2"/>
              </a:buClr>
              <a:buSzPct val="85000"/>
            </a:pPr>
            <a:r>
              <a:rPr lang="en-US" sz="2250" i="1" dirty="0">
                <a:solidFill>
                  <a:schemeClr val="accent5"/>
                </a:solidFill>
                <a:latin typeface="Lucida Grande"/>
                <a:ea typeface="Lucida Grande"/>
                <a:cs typeface="Lucida Grande"/>
              </a:rPr>
              <a:t>Cardiovascular Exercise &amp; Weight loss…</a:t>
            </a:r>
          </a:p>
          <a:p>
            <a:pPr algn="ctr">
              <a:spcBef>
                <a:spcPts val="422"/>
              </a:spcBef>
              <a:buClr>
                <a:schemeClr val="bg2"/>
              </a:buClr>
              <a:buSzPct val="85000"/>
            </a:pPr>
            <a:r>
              <a:rPr lang="en-US" sz="2250" i="1" dirty="0">
                <a:solidFill>
                  <a:schemeClr val="accent5"/>
                </a:solidFill>
                <a:latin typeface="Wingdings"/>
                <a:ea typeface="Wingdings"/>
                <a:cs typeface="Wingdings"/>
              </a:rPr>
              <a:t>   </a:t>
            </a:r>
            <a:r>
              <a:rPr lang="en-US" sz="2250" i="1" dirty="0" err="1">
                <a:solidFill>
                  <a:schemeClr val="accent5"/>
                </a:solidFill>
                <a:latin typeface="Wingdings"/>
                <a:ea typeface="Wingdings"/>
                <a:cs typeface="Wingdings"/>
              </a:rPr>
              <a:t></a:t>
            </a:r>
            <a:r>
              <a:rPr lang="en-US" sz="2250" i="1" dirty="0">
                <a:solidFill>
                  <a:srgbClr val="FFBED7"/>
                </a:solidFill>
              </a:rPr>
              <a:t> Weight Gain = </a:t>
            </a:r>
            <a:r>
              <a:rPr lang="en-US" sz="2250" i="1" dirty="0" err="1">
                <a:solidFill>
                  <a:schemeClr val="accent5"/>
                </a:solidFill>
                <a:latin typeface="Wingdings"/>
                <a:ea typeface="Wingdings"/>
                <a:cs typeface="Wingdings"/>
              </a:rPr>
              <a:t></a:t>
            </a:r>
            <a:r>
              <a:rPr lang="en-US" sz="2250" i="1" dirty="0">
                <a:solidFill>
                  <a:srgbClr val="FFBED7"/>
                </a:solidFill>
              </a:rPr>
              <a:t> Recurrence</a:t>
            </a:r>
          </a:p>
          <a:p>
            <a:pPr algn="ctr">
              <a:spcBef>
                <a:spcPts val="422"/>
              </a:spcBef>
              <a:buClr>
                <a:schemeClr val="bg2"/>
              </a:buClr>
              <a:buSzPct val="85000"/>
            </a:pPr>
            <a:r>
              <a:rPr lang="en-US" sz="2250" i="1" dirty="0">
                <a:solidFill>
                  <a:srgbClr val="FFBED7"/>
                </a:solidFill>
              </a:rPr>
              <a:t>Losing as little as 5 Lbs can make a </a:t>
            </a:r>
            <a:r>
              <a:rPr lang="en-US" sz="2250" i="1" u="sng" dirty="0">
                <a:solidFill>
                  <a:srgbClr val="FFBED7"/>
                </a:solidFill>
              </a:rPr>
              <a:t>BIG</a:t>
            </a:r>
            <a:r>
              <a:rPr lang="en-US" sz="2250" i="1" dirty="0">
                <a:solidFill>
                  <a:srgbClr val="FFBED7"/>
                </a:solidFill>
              </a:rPr>
              <a:t> difference!!</a:t>
            </a:r>
          </a:p>
          <a:p>
            <a:pPr algn="ctr">
              <a:spcBef>
                <a:spcPts val="422"/>
              </a:spcBef>
              <a:buClr>
                <a:schemeClr val="bg2"/>
              </a:buClr>
              <a:buSzPct val="85000"/>
            </a:pPr>
            <a:r>
              <a:rPr lang="en-US" sz="2250" i="1" dirty="0">
                <a:solidFill>
                  <a:srgbClr val="FFBED7"/>
                </a:solidFill>
              </a:rPr>
              <a:t>Interval training is most effective</a:t>
            </a:r>
            <a:r>
              <a:rPr lang="en-US" sz="2250" dirty="0"/>
              <a:t/>
            </a:r>
            <a:br>
              <a:rPr lang="en-US" sz="2250" dirty="0"/>
            </a:b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2119252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298029" y="147340"/>
            <a:ext cx="8388325" cy="17066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586" dirty="0"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en-US" sz="3586" dirty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586" dirty="0">
                <a:ea typeface="ＭＳ Ｐゴシック" pitchFamily="-1" charset="-128"/>
                <a:cs typeface="ＭＳ Ｐゴシック" pitchFamily="-1" charset="-128"/>
              </a:rPr>
              <a:t>                 </a:t>
            </a:r>
            <a:r>
              <a:rPr lang="en-US" sz="3797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Papyrus" charset="0"/>
              </a:rPr>
              <a:t>Patient Education</a:t>
            </a:r>
            <a:r>
              <a:rPr lang="en-US" sz="3586" b="1" dirty="0"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en-US" sz="3586" b="1" dirty="0">
                <a:ea typeface="ＭＳ Ｐゴシック" pitchFamily="-1" charset="-128"/>
                <a:cs typeface="ＭＳ Ｐゴシック" pitchFamily="-1" charset="-128"/>
              </a:rPr>
            </a:br>
            <a:endParaRPr lang="en-US" sz="3586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0" y="1928812"/>
            <a:ext cx="9144000" cy="4929188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buClr>
                <a:schemeClr val="tx2"/>
              </a:buClr>
              <a:buFont typeface="Wingdings" pitchFamily="-1" charset="2"/>
              <a:buChar char="²"/>
            </a:pPr>
            <a:r>
              <a:rPr lang="en-US" dirty="0" smtClean="0"/>
              <a:t> </a:t>
            </a:r>
            <a:r>
              <a:rPr lang="en-US" sz="2672" dirty="0">
                <a:solidFill>
                  <a:srgbClr val="FFBED7"/>
                </a:solidFill>
              </a:rPr>
              <a:t>Educate patients on flexibility, strengthening, &amp; cardiovascular exercises within appropriate post surgical/treatment time frames</a:t>
            </a:r>
          </a:p>
          <a:p>
            <a:pPr lvl="1" eaLnBrk="1" hangingPunct="1"/>
            <a:endParaRPr lang="en-US" sz="2672" dirty="0">
              <a:solidFill>
                <a:srgbClr val="FFBED7"/>
              </a:solidFill>
            </a:endParaRPr>
          </a:p>
          <a:p>
            <a:pPr lvl="1" eaLnBrk="1" hangingPunct="1"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2672" dirty="0">
                <a:solidFill>
                  <a:srgbClr val="FFBED7"/>
                </a:solidFill>
              </a:rPr>
              <a:t> Skin care guidelines &amp; precautions to follow in order decrease the risk of </a:t>
            </a:r>
            <a:r>
              <a:rPr lang="en-US" sz="2672" dirty="0" err="1">
                <a:solidFill>
                  <a:srgbClr val="FFBED7"/>
                </a:solidFill>
              </a:rPr>
              <a:t>lymphedema</a:t>
            </a:r>
            <a:endParaRPr lang="en-US" sz="2672" dirty="0">
              <a:solidFill>
                <a:srgbClr val="FFBED7"/>
              </a:solidFill>
            </a:endParaRPr>
          </a:p>
          <a:p>
            <a:pPr lvl="1" eaLnBrk="1" hangingPunct="1">
              <a:buClr>
                <a:schemeClr val="tx2"/>
              </a:buClr>
              <a:buFont typeface="Wingdings" pitchFamily="-1" charset="2"/>
              <a:buChar char="Ø"/>
            </a:pPr>
            <a:endParaRPr lang="en-US" sz="2672" dirty="0">
              <a:solidFill>
                <a:srgbClr val="FFBED7"/>
              </a:solidFill>
            </a:endParaRPr>
          </a:p>
          <a:p>
            <a:pPr lvl="1" eaLnBrk="1" hangingPunct="1">
              <a:buClr>
                <a:schemeClr val="tx2"/>
              </a:buClr>
              <a:buFont typeface="Wingdings" pitchFamily="-1" charset="2"/>
              <a:buChar char="²"/>
            </a:pPr>
            <a:r>
              <a:rPr lang="en-US" sz="2672" dirty="0">
                <a:solidFill>
                  <a:srgbClr val="FFBED7"/>
                </a:solidFill>
              </a:rPr>
              <a:t> Refer to appropriate support groups or community programs</a:t>
            </a:r>
          </a:p>
          <a:p>
            <a:pPr lvl="2" eaLnBrk="1" hangingPunct="1">
              <a:buClr>
                <a:schemeClr val="tx2"/>
              </a:buClr>
            </a:pPr>
            <a:endParaRPr lang="en-US" sz="1828" dirty="0">
              <a:solidFill>
                <a:srgbClr val="FFBED7"/>
              </a:solidFill>
              <a:ea typeface="ＭＳ Ｐゴシック" pitchFamily="-1" charset="-128"/>
              <a:cs typeface="ＭＳ Ｐゴシック" pitchFamily="-1" charset="-128"/>
            </a:endParaRPr>
          </a:p>
          <a:p>
            <a:pPr lvl="1" eaLnBrk="1" hangingPunct="1">
              <a:buClr>
                <a:schemeClr val="tx2"/>
              </a:buClr>
              <a:buFont typeface="Wingdings" pitchFamily="-1" charset="2"/>
              <a:buChar char="²"/>
            </a:pPr>
            <a:r>
              <a:rPr lang="en-US" dirty="0" smtClean="0">
                <a:solidFill>
                  <a:srgbClr val="FFBED7"/>
                </a:solidFill>
              </a:rPr>
              <a:t> </a:t>
            </a:r>
            <a:r>
              <a:rPr lang="en-US" sz="2812" b="1" i="1" dirty="0">
                <a:solidFill>
                  <a:srgbClr val="FFBED7"/>
                </a:solidFill>
              </a:rPr>
              <a:t>Allows patients to be active participants in their recovery &amp; take control over their lives!</a:t>
            </a:r>
          </a:p>
          <a:p>
            <a:pPr>
              <a:buFont typeface="Wingdings" pitchFamily="-1" charset="2"/>
              <a:buNone/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8704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7" y="267891"/>
            <a:ext cx="1485677" cy="143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5371" y="295797"/>
            <a:ext cx="1670968" cy="132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235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1" descr="2012 logo with script fon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4164" y="964407"/>
            <a:ext cx="5259586" cy="392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2"/>
          <p:cNvSpPr>
            <a:spLocks/>
          </p:cNvSpPr>
          <p:nvPr/>
        </p:nvSpPr>
        <p:spPr bwMode="auto">
          <a:xfrm>
            <a:off x="607219" y="4768453"/>
            <a:ext cx="8197453" cy="176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375" dirty="0" err="1">
                <a:solidFill>
                  <a:schemeClr val="tx2"/>
                </a:solidFill>
              </a:rPr>
              <a:t>FullCircleBreastCancerPT.com</a:t>
            </a:r>
            <a:endParaRPr lang="en-US" sz="3375" dirty="0">
              <a:solidFill>
                <a:schemeClr val="tx2"/>
              </a:solidFill>
            </a:endParaRPr>
          </a:p>
          <a:p>
            <a:pPr algn="ctr"/>
            <a:r>
              <a:rPr lang="en-US" sz="3375" dirty="0">
                <a:solidFill>
                  <a:schemeClr val="tx2"/>
                </a:solidFill>
              </a:rPr>
              <a:t>Diana@ </a:t>
            </a:r>
            <a:r>
              <a:rPr lang="en-US" sz="3375" dirty="0" err="1">
                <a:solidFill>
                  <a:schemeClr val="tx2"/>
                </a:solidFill>
              </a:rPr>
              <a:t>FullCircleBreastCancerPT.com</a:t>
            </a:r>
            <a:endParaRPr lang="en-US" sz="3375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9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12800" y="838200"/>
            <a:ext cx="7569200" cy="1447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smtClean="0"/>
              <a:t>Lymphedema</a:t>
            </a:r>
          </a:p>
        </p:txBody>
      </p:sp>
      <p:sp>
        <p:nvSpPr>
          <p:cNvPr id="14745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143250"/>
            <a:ext cx="6751638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  </a:t>
            </a:r>
          </a:p>
          <a:p>
            <a:pPr eaLnBrk="1" hangingPunct="1">
              <a:defRPr/>
            </a:pPr>
            <a:r>
              <a:rPr lang="en-US" altLang="en-US" smtClean="0"/>
              <a:t> 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4BBCF6-D34D-478F-B68D-99B4FDDE8FA0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919B2-DC54-46CB-9BBC-3EC033DFC5FB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5126" name="Text Box 1028"/>
          <p:cNvSpPr txBox="1">
            <a:spLocks noChangeArrowheads="1"/>
          </p:cNvSpPr>
          <p:nvPr/>
        </p:nvSpPr>
        <p:spPr bwMode="auto">
          <a:xfrm>
            <a:off x="2286000" y="990600"/>
            <a:ext cx="6604000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5000">
              <a:latin typeface="Times New Roman" panose="02020603050405020304" pitchFamily="18" charset="0"/>
            </a:endParaRPr>
          </a:p>
        </p:txBody>
      </p:sp>
      <p:sp>
        <p:nvSpPr>
          <p:cNvPr id="147461" name="Text Box 1029"/>
          <p:cNvSpPr txBox="1">
            <a:spLocks noChangeArrowheads="1"/>
          </p:cNvSpPr>
          <p:nvPr/>
        </p:nvSpPr>
        <p:spPr bwMode="auto">
          <a:xfrm>
            <a:off x="1016000" y="3429000"/>
            <a:ext cx="7137400" cy="38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Presented by…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Diane Raspanti LANA/CLT </a:t>
            </a:r>
          </a:p>
          <a:p>
            <a:pPr algn="ctr">
              <a:defRPr/>
            </a:pPr>
            <a:r>
              <a:rPr lang="en-US" altLang="en-US"/>
              <a:t>practicing since 1985 with main concentration in Complete Decongestive Therapy.</a:t>
            </a:r>
          </a:p>
          <a:p>
            <a:pPr algn="ctr">
              <a:defRPr/>
            </a:pPr>
            <a:r>
              <a:rPr lang="en-US" altLang="en-US"/>
              <a:t>Certified as a Lymphedema Therapist by Lerner Lymphedema Services in 1994.</a:t>
            </a:r>
          </a:p>
          <a:p>
            <a:pPr algn="ctr">
              <a:defRPr/>
            </a:pPr>
            <a:r>
              <a:rPr lang="en-US" altLang="en-US"/>
              <a:t>LANA certified 1996</a:t>
            </a:r>
          </a:p>
          <a:p>
            <a:pPr algn="ctr">
              <a:defRPr/>
            </a:pPr>
            <a:r>
              <a:rPr lang="en-US" altLang="en-US"/>
              <a:t>The Association of  Bodywork &amp; Massage Professionals</a:t>
            </a:r>
            <a:endParaRPr lang="en-US" altLang="en-US" sz="3200"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11213"/>
            <a:ext cx="7232650" cy="606425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b="1" dirty="0" smtClean="0"/>
              <a:t>Lymphedema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315200" cy="4572000"/>
          </a:xfrm>
          <a:effectLst>
            <a:outerShdw dist="35921" dir="2700000" algn="ctr" rotWithShape="0">
              <a:srgbClr val="B5B5B5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b="1" dirty="0" smtClean="0">
                <a:latin typeface="+mj-lt"/>
              </a:rPr>
              <a:t>An abnormal accumulation of protein-rich fluid in the </a:t>
            </a:r>
            <a:r>
              <a:rPr lang="en-US" altLang="en-US" b="1" dirty="0" err="1" smtClean="0">
                <a:latin typeface="+mj-lt"/>
              </a:rPr>
              <a:t>interstitium</a:t>
            </a:r>
            <a:r>
              <a:rPr lang="en-US" altLang="en-US" b="1" dirty="0" smtClean="0">
                <a:latin typeface="+mj-lt"/>
              </a:rPr>
              <a:t>, which causes chronic inflammation and reactive fibrosis of the affected tissues.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b="1" dirty="0" smtClean="0">
                <a:latin typeface="+mj-lt"/>
              </a:rPr>
              <a:t>Causing swelling of a body part, most commonly an extremity</a:t>
            </a:r>
            <a:r>
              <a:rPr lang="en-US" altLang="en-US" b="1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260E19-2AB5-4AEE-B3B7-5BB980AF1604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0C07C-96CE-4815-BBC2-A9B9F3A32804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827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Overview of Lymphatic System</a:t>
            </a:r>
          </a:p>
        </p:txBody>
      </p:sp>
      <p:pic>
        <p:nvPicPr>
          <p:cNvPr id="7173" name="Picture 4" descr="Lymphatic drainage pictures 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7" y="1600200"/>
            <a:ext cx="3962285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9" descr="Lymphatic drainage pictures 0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49" y="1600200"/>
            <a:ext cx="2009101" cy="218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10" descr="Lymphatic drainage pictures 0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7" y="4083844"/>
            <a:ext cx="2257425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11" descr="Lymphatic drainage pictures 00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87" y="4083844"/>
            <a:ext cx="2257425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EDF07-C9AD-41C3-B72F-FB39CD3CDB11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6CB06-5371-436E-ADA3-4A60DC3A1A68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90332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Lymph Flow Increased By: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Exercise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Peristalsis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Negative intrathoracic pressure (inspiration)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Cardiac activity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Rise in venous pressure (not arterial)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Massage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PROM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0656ED-919F-4C44-8027-0F47219B69B9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9C915-BE69-43CA-8C12-E911ECE3642F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3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Areas that may be affected post surgically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Affected breast</a:t>
            </a:r>
          </a:p>
          <a:p>
            <a:pPr eaLnBrk="1" hangingPunct="1">
              <a:defRPr/>
            </a:pPr>
            <a:r>
              <a:rPr lang="en-US" dirty="0" smtClean="0"/>
              <a:t>Trunk</a:t>
            </a:r>
          </a:p>
          <a:p>
            <a:pPr eaLnBrk="1" hangingPunct="1">
              <a:defRPr/>
            </a:pPr>
            <a:r>
              <a:rPr lang="en-US" dirty="0" smtClean="0"/>
              <a:t>Chest wall</a:t>
            </a:r>
          </a:p>
          <a:p>
            <a:pPr eaLnBrk="1" hangingPunct="1">
              <a:defRPr/>
            </a:pPr>
            <a:r>
              <a:rPr lang="en-US" dirty="0" smtClean="0"/>
              <a:t>Entire radiation field</a:t>
            </a:r>
          </a:p>
          <a:p>
            <a:pPr eaLnBrk="1" hangingPunct="1">
              <a:defRPr/>
            </a:pPr>
            <a:r>
              <a:rPr lang="en-US" dirty="0" smtClean="0"/>
              <a:t>Arm</a:t>
            </a:r>
          </a:p>
          <a:p>
            <a:pPr eaLnBrk="1" hangingPunct="1">
              <a:defRPr/>
            </a:pPr>
            <a:r>
              <a:rPr lang="en-US" dirty="0" smtClean="0"/>
              <a:t>cording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97315-AF6A-4232-B4B6-4C4AF42F10BD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E4CAF-63BD-43B1-B07E-686A8A787E3A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953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232650" cy="113982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en-US" b="1" smtClean="0"/>
              <a:t>Incidence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600200"/>
            <a:ext cx="6019800" cy="4002088"/>
          </a:xfrm>
          <a:effectLst>
            <a:outerShdw dist="35921" dir="2700000" algn="ctr" rotWithShape="0">
              <a:srgbClr val="B5B5B5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en-US" b="1" smtClean="0"/>
              <a:t>Occurs to some degree in 30% to 40% of women who have had axillary node dissection, but severe in only 10%.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5951D1-ABA5-4131-ABB7-5A0B1AE9BD60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D7F88-29E2-419D-AD61-AEA64F3A3CD9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09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 and Breast Cancer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7467600" cy="487375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000"/>
            </a:pPr>
            <a:r>
              <a:t>Education</a:t>
            </a:r>
          </a:p>
          <a:p>
            <a:pPr marL="640080" lvl="1" indent="-274320">
              <a:lnSpc>
                <a:spcPct val="80000"/>
              </a:lnSpc>
              <a:spcBef>
                <a:spcPts val="400"/>
              </a:spcBef>
              <a:defRPr sz="1700"/>
            </a:pPr>
            <a:r>
              <a:t>Lymphedema risk-reducing strategies/precautions</a:t>
            </a:r>
          </a:p>
          <a:p>
            <a:pPr marL="640080" lvl="1" indent="-274320">
              <a:lnSpc>
                <a:spcPct val="80000"/>
              </a:lnSpc>
              <a:spcBef>
                <a:spcPts val="400"/>
              </a:spcBef>
              <a:defRPr sz="1700"/>
            </a:pPr>
            <a:r>
              <a:t>Signs/Symptoms of lymphedema, identify and refer</a:t>
            </a:r>
          </a:p>
          <a:p>
            <a:pPr marL="640080" lvl="1" indent="-274320">
              <a:lnSpc>
                <a:spcPct val="80000"/>
              </a:lnSpc>
              <a:spcBef>
                <a:spcPts val="400"/>
              </a:spcBef>
              <a:defRPr sz="1700"/>
            </a:pPr>
            <a:r>
              <a:t>ROM and lifting restrictions</a:t>
            </a:r>
          </a:p>
          <a:p>
            <a:pPr marL="640080" lvl="1" indent="-274320">
              <a:lnSpc>
                <a:spcPct val="80000"/>
              </a:lnSpc>
              <a:spcBef>
                <a:spcPts val="400"/>
              </a:spcBef>
              <a:defRPr sz="1700"/>
            </a:pPr>
            <a:r>
              <a:t>Take post-op arm measurements, compare with pre-op measurements when available</a:t>
            </a:r>
          </a:p>
          <a:p>
            <a:pPr marL="640080" lvl="1" indent="-274320">
              <a:lnSpc>
                <a:spcPct val="80000"/>
              </a:lnSpc>
              <a:spcBef>
                <a:spcPts val="400"/>
              </a:spcBef>
              <a:defRPr sz="1700"/>
            </a:pPr>
            <a:endParaRPr/>
          </a:p>
          <a:p>
            <a:pPr marL="640080" lvl="1" indent="-274320">
              <a:lnSpc>
                <a:spcPct val="80000"/>
              </a:lnSpc>
              <a:spcBef>
                <a:spcPts val="400"/>
              </a:spcBef>
              <a:defRPr sz="1700"/>
            </a:pPr>
            <a:endParaRPr/>
          </a:p>
          <a:p>
            <a:pPr marL="0" lvl="1" indent="228600">
              <a:lnSpc>
                <a:spcPct val="80000"/>
              </a:lnSpc>
              <a:spcBef>
                <a:spcPts val="400"/>
              </a:spcBef>
              <a:buClrTx/>
              <a:buSzTx/>
              <a:buNone/>
              <a:defRPr sz="1700"/>
            </a:pPr>
            <a:r>
              <a:t>The lymphatic system is different in each person. We have varying numbers of lymph nodes. </a:t>
            </a:r>
          </a:p>
          <a:p>
            <a:pPr marL="0" lvl="1" indent="228600">
              <a:lnSpc>
                <a:spcPct val="80000"/>
              </a:lnSpc>
              <a:spcBef>
                <a:spcPts val="400"/>
              </a:spcBef>
              <a:buClrTx/>
              <a:buSzTx/>
              <a:buNone/>
              <a:defRPr sz="1700"/>
            </a:pPr>
            <a:endParaRPr/>
          </a:p>
          <a:p>
            <a:pPr marL="0" lvl="1" indent="228600">
              <a:lnSpc>
                <a:spcPct val="80000"/>
              </a:lnSpc>
              <a:spcBef>
                <a:spcPts val="400"/>
              </a:spcBef>
              <a:buClrTx/>
              <a:buSzTx/>
              <a:buNone/>
              <a:defRPr sz="1700"/>
            </a:pPr>
            <a:r>
              <a:rPr b="1"/>
              <a:t>Lymphedema risk is not one size fits all. </a:t>
            </a:r>
            <a:r>
              <a:t>The goal is not to overload the compromised lymphatic system.</a:t>
            </a:r>
          </a:p>
          <a:p>
            <a:pPr marL="0" lvl="1" indent="228600">
              <a:lnSpc>
                <a:spcPct val="80000"/>
              </a:lnSpc>
              <a:spcBef>
                <a:spcPts val="400"/>
              </a:spcBef>
              <a:buClrTx/>
              <a:buSzTx/>
              <a:buNone/>
              <a:defRPr sz="1700"/>
            </a:pPr>
            <a:endParaRPr/>
          </a:p>
          <a:p>
            <a:pPr marL="0" lvl="1" indent="228600">
              <a:lnSpc>
                <a:spcPct val="80000"/>
              </a:lnSpc>
              <a:spcBef>
                <a:spcPts val="400"/>
              </a:spcBef>
              <a:buClrTx/>
              <a:buSzTx/>
              <a:buNone/>
              <a:defRPr sz="1700"/>
            </a:pPr>
            <a:r>
              <a:t>Your activity level has a lot to do with how much your lymphatic system can tolerate.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Characteristics of lymphedema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Progressive, slow in onset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Pitting is present in early stages (30% increase in lymph fluid already present before signs seen)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Heaviness, achiness, pulling sensation (taut) of UE, &amp; discomfort.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Rarely painful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Starts distally in both UE &amp; 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572196-1321-418E-8CED-6B5DDCF5E1F4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6A84C-C332-45B9-8A44-67DD4A5EE29A}" type="slidenum">
              <a:rPr lang="en-US" altLang="en-US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465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Subacute stage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Transport capacity of lymphatic fluid is reduced secondary to surgery, trauma, infection…</a:t>
            </a:r>
          </a:p>
          <a:p>
            <a:pPr eaLnBrk="1" hangingPunct="1">
              <a:defRPr/>
            </a:pPr>
            <a:r>
              <a:rPr lang="en-US" altLang="en-US" smtClean="0"/>
              <a:t>No visible pitting or edema</a:t>
            </a:r>
          </a:p>
          <a:p>
            <a:pPr eaLnBrk="1" hangingPunct="1">
              <a:defRPr/>
            </a:pPr>
            <a:r>
              <a:rPr lang="en-US" altLang="en-US" smtClean="0"/>
              <a:t>Subjective complaints may be discomfot, heaviness or achiness of the affected limb.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DF08C2-F6A8-400D-9494-0A48C837BA52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60AEA-4D3E-4DEC-AE79-D260AD25A085}" type="slidenum">
              <a:rPr lang="en-US" altLang="en-US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793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975"/>
            <a:ext cx="8382000" cy="21018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Stage I  </a:t>
            </a:r>
            <a:br>
              <a:rPr lang="en-US" altLang="en-US" smtClean="0"/>
            </a:br>
            <a:r>
              <a:rPr lang="en-US" altLang="en-US" smtClean="0"/>
              <a:t>Reversible Lymphedema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8001000" cy="2819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Accumulation of protein rich lymphatic fluid</a:t>
            </a:r>
          </a:p>
          <a:p>
            <a:pPr eaLnBrk="1" hangingPunct="1">
              <a:defRPr/>
            </a:pPr>
            <a:r>
              <a:rPr lang="en-US" altLang="en-US" smtClean="0"/>
              <a:t>Pitting Edema</a:t>
            </a:r>
          </a:p>
          <a:p>
            <a:pPr eaLnBrk="1" hangingPunct="1">
              <a:defRPr/>
            </a:pPr>
            <a:r>
              <a:rPr lang="en-US" altLang="en-US" smtClean="0"/>
              <a:t>Reduces/Subsides with elevation </a:t>
            </a:r>
          </a:p>
          <a:p>
            <a:pPr eaLnBrk="1" hangingPunct="1">
              <a:defRPr/>
            </a:pPr>
            <a:r>
              <a:rPr lang="en-US" altLang="en-US" smtClean="0"/>
              <a:t>No Fibrosis present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1497ED-2856-4818-A87B-FE9FEA6BAF7D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44D15-6FED-4079-AC3A-CCA85B8551B4}" type="slidenum">
              <a:rPr lang="en-US" altLang="en-US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32301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001000" cy="1524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smtClean="0"/>
              <a:t>Stage II </a:t>
            </a:r>
            <a:br>
              <a:rPr lang="en-US" altLang="en-US" sz="4000" smtClean="0"/>
            </a:br>
            <a:r>
              <a:rPr lang="en-US" altLang="en-US" sz="4000" smtClean="0"/>
              <a:t>Spontaneously Irreversible  Lymphedema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09800"/>
            <a:ext cx="8229600" cy="4225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Progression of the accumulation of protein rich lymphatic fluid.</a:t>
            </a:r>
          </a:p>
          <a:p>
            <a:pPr eaLnBrk="1" hangingPunct="1">
              <a:defRPr/>
            </a:pPr>
            <a:r>
              <a:rPr lang="en-US" altLang="en-US" smtClean="0"/>
              <a:t>Pitting  becomes more difficult </a:t>
            </a:r>
          </a:p>
          <a:p>
            <a:pPr eaLnBrk="1" hangingPunct="1">
              <a:defRPr/>
            </a:pPr>
            <a:r>
              <a:rPr lang="en-US" altLang="en-US" smtClean="0"/>
              <a:t>Fibrosis, connective tissue proliferation (scar)</a:t>
            </a:r>
          </a:p>
          <a:p>
            <a:pPr eaLnBrk="1" hangingPunct="1">
              <a:defRPr/>
            </a:pPr>
            <a:r>
              <a:rPr lang="en-US" altLang="en-US" smtClean="0"/>
              <a:t>Not self correcting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670498-E1F5-429D-B28E-FA676D6D4A6F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0B28C-6712-4A55-971B-67DA4A3D07E3}" type="slidenum">
              <a:rPr lang="en-US" altLang="en-US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26759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225"/>
            <a:ext cx="7924800" cy="17748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Stage III</a:t>
            </a:r>
            <a:br>
              <a:rPr lang="en-US" altLang="en-US" smtClean="0"/>
            </a:br>
            <a:r>
              <a:rPr lang="en-US" altLang="en-US" smtClean="0"/>
              <a:t> Lymphostatic Elephantiasis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Progressive accumulation of protein rich lymphatic fluid.</a:t>
            </a:r>
          </a:p>
          <a:p>
            <a:pPr eaLnBrk="1" hangingPunct="1">
              <a:defRPr/>
            </a:pPr>
            <a:r>
              <a:rPr lang="en-US" altLang="en-US" smtClean="0"/>
              <a:t>Non pitting due fibrosis</a:t>
            </a:r>
          </a:p>
          <a:p>
            <a:pPr eaLnBrk="1" hangingPunct="1">
              <a:defRPr/>
            </a:pPr>
            <a:r>
              <a:rPr lang="en-US" altLang="en-US" smtClean="0"/>
              <a:t>Extensive fibrosis and sclerosis (severe induration)</a:t>
            </a:r>
          </a:p>
          <a:p>
            <a:pPr eaLnBrk="1" hangingPunct="1">
              <a:defRPr/>
            </a:pPr>
            <a:r>
              <a:rPr lang="en-US" altLang="en-US" smtClean="0"/>
              <a:t>Skin changes ( papilomas, weeping, hyperkeratosis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C1AD4-17CE-42B6-BB31-F6911B35FB54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A1818-24EE-44C0-ACFD-6F2F1996626B}" type="slidenum">
              <a:rPr lang="en-US" altLang="en-US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21373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8163" y="285750"/>
            <a:ext cx="7669212" cy="1117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Manual Lymphatic Drainage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676400"/>
            <a:ext cx="6099175" cy="353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MLD improves lymph circulation through gentle manual techniques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MLD breaks down fibrosis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MLD increases lymph flow to collateral unaffected vessels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59908C-F618-4030-91D5-3379EA2AEA87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EF61A-7A75-43BD-8083-81B3A36D6E27}" type="slidenum">
              <a:rPr lang="en-US" altLang="en-US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74945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7848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Compression Bandaging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828800"/>
            <a:ext cx="6096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mtClean="0"/>
              <a:t> Improves the efficiency of the muscle  joint pump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mtClean="0"/>
              <a:t>Prevents the reaccumulation of evacuated lymph fluid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mtClean="0"/>
              <a:t>Helps break down fibrosis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smtClean="0"/>
              <a:t>Bandages stay on until next MLD session.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ED9BCA-BA9D-4EEA-AB0C-55D71EE9CAE1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8F4B0-741E-4D90-A41F-09F1BB6032A3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86614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65138"/>
            <a:ext cx="81534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Remedial Exercise Program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 Therapeutic Exercises are performed with the bandages in place</a:t>
            </a:r>
          </a:p>
          <a:p>
            <a:pPr eaLnBrk="1" hangingPunct="1">
              <a:defRPr/>
            </a:pPr>
            <a:r>
              <a:rPr lang="en-US" altLang="en-US" smtClean="0"/>
              <a:t>Benefits are increased lymph circulation</a:t>
            </a:r>
          </a:p>
          <a:p>
            <a:pPr eaLnBrk="1" hangingPunct="1">
              <a:defRPr/>
            </a:pPr>
            <a:r>
              <a:rPr lang="en-US" altLang="en-US" smtClean="0"/>
              <a:t>Breathing exercises increases the volume of lymphatic fluid through the Thoracic Duct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5C5878-9394-4B90-885D-38AC1A5CA854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A0048-69AB-42B9-A53E-EAA52F18880E}" type="slidenum">
              <a:rPr lang="en-US" altLang="en-US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12383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0713" y="361950"/>
            <a:ext cx="7823200" cy="6080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mtClean="0"/>
              <a:t>Skin &amp; Nail Care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Reduces chance of infection</a:t>
            </a:r>
          </a:p>
          <a:p>
            <a:pPr eaLnBrk="1" hangingPunct="1">
              <a:defRPr/>
            </a:pPr>
            <a:r>
              <a:rPr lang="en-US" altLang="en-US" smtClean="0"/>
              <a:t>Eliminates bacterial and fungal growth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E3B3C5-555D-418D-8133-F9990B05129B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73178-097E-44F5-A103-4A41D2A2B241}" type="slidenum">
              <a:rPr lang="en-US" altLang="en-US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22080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5138"/>
            <a:ext cx="8458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Home Maintenance Program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05025"/>
            <a:ext cx="8229600" cy="4025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Instruction in Self massage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mtClean="0"/>
              <a:t>                         Bandaging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mtClean="0"/>
              <a:t>                         Exercise Program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888E07-22E4-417C-BD72-299152201178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851C9-F082-491E-8ECC-47E3D2B6DD77}" type="slidenum">
              <a:rPr lang="en-US" altLang="en-US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5340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ymphedema Risk reducing strategie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Lymphedema Risk reducing strategies</a:t>
            </a:r>
          </a:p>
        </p:txBody>
      </p:sp>
      <p:sp>
        <p:nvSpPr>
          <p:cNvPr id="174" name="What can you do to help prevent lymphedema?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can you do to help prevent lymphedema?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001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Goals of Treatment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295400"/>
            <a:ext cx="7924800" cy="44196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smtClean="0"/>
              <a:t>Redirect and use the remaining unaffected lymphatic vessels and pathways.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smtClean="0"/>
              <a:t>Remove the excess lymph fluid from the affected limb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smtClean="0"/>
              <a:t>Eliminate fibrotic or scar tissue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smtClean="0"/>
              <a:t>Avoid the re-accumulation of lymphatic fluid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smtClean="0"/>
              <a:t>Prevent Infection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smtClean="0"/>
              <a:t>Achieve &amp; Maintain as near as normal limb size.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439EB-6181-439C-8865-ABCEA3BEC371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B3410-12E2-4B9B-BF0E-B43CA7E016F2}" type="slidenum">
              <a:rPr lang="en-US" altLang="en-US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65789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92725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Physical rehabilitation should be SYNONYMOUS with cancer care.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Promotion of wellness allows an individual the opportunity to meet future health challenges.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97315-AF6A-4232-B4B6-4C4AF42F10BD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FE1C0-9DE9-4369-9B61-14CCFFEE6DE6}" type="slidenum">
              <a:rPr lang="en-US" altLang="en-US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865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Therapy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Through education, rehabilitation, exercise and emotional support we strive to empower our patients diagnosed with cancer to maintain and improve their quality of life during and following cancer treatment.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97315-AF6A-4232-B4B6-4C4AF42F10BD}" type="datetime1">
              <a:rPr lang="en-US" altLang="en-US"/>
              <a:pPr>
                <a:defRPr/>
              </a:pPr>
              <a:t>11/6/2017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2A1FC-3DB2-4C53-9464-D8869401A9F2}" type="slidenum">
              <a:rPr lang="en-US" altLang="en-US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840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82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Lymphedema</a:t>
            </a:r>
            <a:br>
              <a:rPr lang="en-US" sz="4000" dirty="0" smtClean="0"/>
            </a:br>
            <a:r>
              <a:rPr lang="en-US" sz="4000" dirty="0" smtClean="0"/>
              <a:t>Medical and Surgical Management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048000"/>
            <a:ext cx="6400800" cy="1752600"/>
          </a:xfrm>
        </p:spPr>
        <p:txBody>
          <a:bodyPr>
            <a:normAutofit fontScale="3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Thomas A. Davenport, M.D.</a:t>
            </a:r>
          </a:p>
          <a:p>
            <a:pPr eaLnBrk="1" hangingPunct="1">
              <a:defRPr/>
            </a:pP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n-US" sz="2000" dirty="0" smtClean="0"/>
              <a:t>Long Island Plastic Surgical Group</a:t>
            </a:r>
          </a:p>
          <a:p>
            <a:pPr eaLnBrk="1" hangingPunct="1">
              <a:defRPr/>
            </a:pPr>
            <a:r>
              <a:rPr lang="en-US" sz="2000" dirty="0"/>
              <a:t>Chief Division of Plastic </a:t>
            </a:r>
            <a:r>
              <a:rPr lang="en-US" sz="2000" dirty="0" smtClean="0"/>
              <a:t>Surgery</a:t>
            </a:r>
          </a:p>
          <a:p>
            <a:pPr eaLnBrk="1" hangingPunct="1">
              <a:defRPr/>
            </a:pPr>
            <a:r>
              <a:rPr lang="en-US" sz="2000" dirty="0" smtClean="0"/>
              <a:t>Director of Microsurgery</a:t>
            </a:r>
          </a:p>
          <a:p>
            <a:pPr eaLnBrk="1" hangingPunct="1">
              <a:defRPr/>
            </a:pPr>
            <a:r>
              <a:rPr lang="en-US" sz="2000" dirty="0" smtClean="0"/>
              <a:t>Director Surgical Wound Care</a:t>
            </a:r>
          </a:p>
          <a:p>
            <a:pPr eaLnBrk="1" hangingPunct="1">
              <a:defRPr/>
            </a:pPr>
            <a:r>
              <a:rPr lang="en-US" sz="2000" dirty="0" smtClean="0"/>
              <a:t>Winthrop University Hospital </a:t>
            </a:r>
          </a:p>
        </p:txBody>
      </p:sp>
    </p:spTree>
    <p:extLst>
      <p:ext uri="{BB962C8B-B14F-4D97-AF65-F5344CB8AC3E}">
        <p14:creationId xmlns:p14="http://schemas.microsoft.com/office/powerpoint/2010/main" val="12714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Lymphedema</a:t>
            </a:r>
            <a:br>
              <a:rPr lang="en-US" dirty="0" smtClean="0"/>
            </a:br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2271713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Primary</a:t>
            </a:r>
          </a:p>
          <a:p>
            <a:pPr>
              <a:defRPr/>
            </a:pPr>
            <a:r>
              <a:rPr lang="en-US" dirty="0" smtClean="0"/>
              <a:t>Secondary</a:t>
            </a:r>
            <a:endParaRPr lang="en-US" dirty="0"/>
          </a:p>
        </p:txBody>
      </p:sp>
      <p:pic>
        <p:nvPicPr>
          <p:cNvPr id="3076" name="Picture 5" descr="http://www.eigerbio.com/wp-content/uploads/2015/10/lymphed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43400"/>
            <a:ext cx="31543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73563"/>
            <a:ext cx="33337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9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Primary Lymphedema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1905000"/>
            <a:ext cx="69342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Milroy Disease (Infancy)</a:t>
            </a:r>
          </a:p>
          <a:p>
            <a:pPr>
              <a:defRPr/>
            </a:pPr>
            <a:r>
              <a:rPr lang="en-US" dirty="0" smtClean="0"/>
              <a:t>Lymphedema Praecox (adolescence)</a:t>
            </a:r>
          </a:p>
          <a:p>
            <a:pPr>
              <a:defRPr/>
            </a:pPr>
            <a:r>
              <a:rPr lang="en-US" dirty="0" smtClean="0"/>
              <a:t>Lymphedema </a:t>
            </a:r>
            <a:r>
              <a:rPr lang="en-US" dirty="0" err="1" smtClean="0"/>
              <a:t>Tarda</a:t>
            </a:r>
            <a:r>
              <a:rPr lang="en-US" dirty="0" smtClean="0"/>
              <a:t> (30’s)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76850"/>
            <a:ext cx="18176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40325"/>
            <a:ext cx="11160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70313"/>
            <a:ext cx="43434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0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Secondary Lymphedema</a:t>
            </a:r>
            <a:br>
              <a:rPr lang="en-US" dirty="0" smtClean="0"/>
            </a:br>
            <a:r>
              <a:rPr lang="en-US" dirty="0" smtClean="0"/>
              <a:t>Normal Lymphatics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376613"/>
            <a:ext cx="6400800" cy="17526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Disruption</a:t>
            </a:r>
          </a:p>
          <a:p>
            <a:pPr algn="l">
              <a:defRPr/>
            </a:pPr>
            <a:r>
              <a:rPr lang="en-US" dirty="0" smtClean="0"/>
              <a:t>Obstruction</a:t>
            </a:r>
          </a:p>
          <a:p>
            <a:pPr algn="l">
              <a:defRPr/>
            </a:pPr>
            <a:r>
              <a:rPr lang="en-US" dirty="0" err="1" smtClean="0"/>
              <a:t>Schlerosis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71800"/>
            <a:ext cx="28575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9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big is this problem 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381000" y="2286000"/>
            <a:ext cx="6400800" cy="1752600"/>
          </a:xfrm>
        </p:spPr>
        <p:txBody>
          <a:bodyPr>
            <a:normAutofit fontScale="32500" lnSpcReduction="20000"/>
          </a:bodyPr>
          <a:lstStyle/>
          <a:p>
            <a:pPr>
              <a:defRPr/>
            </a:pPr>
            <a:r>
              <a:rPr lang="en-US" dirty="0" smtClean="0"/>
              <a:t>Cancer Treatment</a:t>
            </a:r>
          </a:p>
          <a:p>
            <a:pPr>
              <a:defRPr/>
            </a:pPr>
            <a:r>
              <a:rPr lang="en-US" dirty="0" smtClean="0"/>
              <a:t>Trauma</a:t>
            </a:r>
          </a:p>
          <a:p>
            <a:pPr>
              <a:defRPr/>
            </a:pPr>
            <a:r>
              <a:rPr lang="en-US" dirty="0" smtClean="0"/>
              <a:t>Limb Dependency Edema</a:t>
            </a:r>
          </a:p>
          <a:p>
            <a:pPr>
              <a:defRPr/>
            </a:pPr>
            <a:r>
              <a:rPr lang="en-US" dirty="0" smtClean="0"/>
              <a:t>Cardiac Disease</a:t>
            </a:r>
          </a:p>
          <a:p>
            <a:pPr>
              <a:defRPr/>
            </a:pPr>
            <a:r>
              <a:rPr lang="en-US" dirty="0" err="1" smtClean="0"/>
              <a:t>Filiariasis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Phlebolymphedema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Lymphatic Malformations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0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2057400"/>
            <a:ext cx="2100262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Lymphedema Incidence</a:t>
            </a:r>
            <a:br>
              <a:rPr lang="en-US" dirty="0" smtClean="0"/>
            </a:br>
            <a:r>
              <a:rPr lang="en-US" dirty="0" smtClean="0"/>
              <a:t>Cancer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2971800"/>
            <a:ext cx="7315200" cy="32766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Melanoma			16%</a:t>
            </a:r>
          </a:p>
          <a:p>
            <a:pPr algn="l">
              <a:defRPr/>
            </a:pPr>
            <a:r>
              <a:rPr lang="en-US" dirty="0" smtClean="0"/>
              <a:t>Gynecologic Cancers	20%</a:t>
            </a:r>
          </a:p>
          <a:p>
            <a:pPr algn="l">
              <a:defRPr/>
            </a:pPr>
            <a:r>
              <a:rPr lang="en-US" dirty="0" smtClean="0"/>
              <a:t>Genitourinary Cancers	10%</a:t>
            </a:r>
          </a:p>
          <a:p>
            <a:pPr algn="l">
              <a:defRPr/>
            </a:pPr>
            <a:r>
              <a:rPr lang="en-US" dirty="0" smtClean="0"/>
              <a:t>Head/Neck Cancers		4%</a:t>
            </a:r>
          </a:p>
          <a:p>
            <a:pPr algn="l">
              <a:defRPr/>
            </a:pPr>
            <a:r>
              <a:rPr lang="en-US" dirty="0" smtClean="0"/>
              <a:t>Sarcomas				30%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Breast Cancer</a:t>
            </a:r>
            <a:br>
              <a:rPr lang="en-US" dirty="0" smtClean="0"/>
            </a:br>
            <a:r>
              <a:rPr lang="en-US" dirty="0" smtClean="0"/>
              <a:t>Lymphedema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143000" y="3200400"/>
            <a:ext cx="6400800" cy="17526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Surgery</a:t>
            </a:r>
          </a:p>
          <a:p>
            <a:pPr>
              <a:defRPr/>
            </a:pPr>
            <a:r>
              <a:rPr lang="en-US" dirty="0" smtClean="0"/>
              <a:t>Radiation</a:t>
            </a:r>
          </a:p>
          <a:p>
            <a:pPr>
              <a:defRPr/>
            </a:pPr>
            <a:r>
              <a:rPr lang="en-US" dirty="0" smtClean="0"/>
              <a:t>Cancer </a:t>
            </a:r>
          </a:p>
          <a:p>
            <a:pPr>
              <a:defRPr/>
            </a:pPr>
            <a:r>
              <a:rPr lang="en-US" dirty="0" smtClean="0"/>
              <a:t>Other Factors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0"/>
            <a:ext cx="37528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void direct heat to affected arm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Avoid direct heat to affected arm</a:t>
            </a:r>
          </a:p>
        </p:txBody>
      </p:sp>
      <p:sp>
        <p:nvSpPr>
          <p:cNvPr id="177" name="Do not use a heating pad on affected shoulder or arm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0080" lvl="1" indent="-274320">
              <a:buSzPct val="70000"/>
              <a:buChar char="○"/>
            </a:pPr>
            <a:r>
              <a:t>Do not use a heating pad on affected shoulder or arm</a:t>
            </a:r>
          </a:p>
          <a:p>
            <a:pPr marL="640080" lvl="1" indent="-274320">
              <a:buSzPct val="70000"/>
              <a:buChar char="○"/>
            </a:pPr>
            <a:r>
              <a:t>Avoid hot tubs and saunas</a:t>
            </a:r>
          </a:p>
          <a:p>
            <a:pPr marL="640080" lvl="1" indent="-274320">
              <a:buSzPct val="70000"/>
              <a:buChar char="○"/>
            </a:pPr>
            <a:r>
              <a:t>Avoid hot yoga</a:t>
            </a:r>
          </a:p>
          <a:p>
            <a:pPr marL="640080" lvl="1" indent="-274320">
              <a:buSzPct val="70000"/>
              <a:buChar char="○"/>
            </a:pPr>
            <a:r>
              <a:t>Check hot water temperature with unaffected hand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03300"/>
            <a:ext cx="702786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Breast Cancer</a:t>
            </a:r>
            <a:br>
              <a:rPr lang="en-US" dirty="0" smtClean="0"/>
            </a:br>
            <a:r>
              <a:rPr lang="en-US" dirty="0" smtClean="0"/>
              <a:t>Lymphedema Incidence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6% to 94% Within 5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914400"/>
            <a:ext cx="79454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1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Lymphedema Incidence</a:t>
            </a:r>
            <a:br>
              <a:rPr lang="en-US" dirty="0" smtClean="0"/>
            </a:br>
            <a:r>
              <a:rPr lang="en-US" dirty="0" smtClean="0"/>
              <a:t>Breast Cancer Risk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2971800"/>
            <a:ext cx="6858000" cy="1752600"/>
          </a:xfrm>
        </p:spPr>
        <p:txBody>
          <a:bodyPr>
            <a:normAutofit fontScale="62500" lnSpcReduction="20000"/>
          </a:bodyPr>
          <a:lstStyle/>
          <a:p>
            <a:pPr algn="l">
              <a:defRPr/>
            </a:pPr>
            <a:r>
              <a:rPr lang="en-US" dirty="0" smtClean="0"/>
              <a:t>Mastectomy		Higher		</a:t>
            </a:r>
          </a:p>
          <a:p>
            <a:pPr algn="l">
              <a:defRPr/>
            </a:pPr>
            <a:r>
              <a:rPr lang="en-US" dirty="0" smtClean="0"/>
              <a:t>Lumpectomy 		Lower</a:t>
            </a:r>
          </a:p>
          <a:p>
            <a:pPr algn="l">
              <a:defRPr/>
            </a:pPr>
            <a:r>
              <a:rPr lang="en-US" dirty="0" smtClean="0"/>
              <a:t>Axillary LND		Higher		</a:t>
            </a:r>
          </a:p>
          <a:p>
            <a:pPr algn="l">
              <a:defRPr/>
            </a:pPr>
            <a:r>
              <a:rPr lang="en-US" dirty="0" err="1" smtClean="0"/>
              <a:t>Sentinal</a:t>
            </a:r>
            <a:r>
              <a:rPr lang="en-US" dirty="0" smtClean="0"/>
              <a:t> Node		Lower</a:t>
            </a:r>
          </a:p>
          <a:p>
            <a:pPr algn="l">
              <a:defRPr/>
            </a:pPr>
            <a:r>
              <a:rPr lang="en-US" dirty="0" smtClean="0"/>
              <a:t>Radiation			Higher	</a:t>
            </a:r>
            <a:endParaRPr lang="en-US" dirty="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67000"/>
            <a:ext cx="23336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4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Lymphedema Staging</a:t>
            </a:r>
            <a:br>
              <a:rPr lang="en-US" dirty="0" smtClean="0"/>
            </a:br>
            <a:r>
              <a:rPr lang="en-US" dirty="0" smtClean="0"/>
              <a:t>International Society For Lymphology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3352800"/>
            <a:ext cx="8305800" cy="1752600"/>
          </a:xfrm>
        </p:spPr>
        <p:txBody>
          <a:bodyPr>
            <a:normAutofit fontScale="85000" lnSpcReduction="20000"/>
          </a:bodyPr>
          <a:lstStyle/>
          <a:p>
            <a:pPr algn="l">
              <a:defRPr/>
            </a:pPr>
            <a:r>
              <a:rPr lang="en-US" dirty="0" smtClean="0"/>
              <a:t>Stage 0 		Latent or Subclinical</a:t>
            </a:r>
          </a:p>
          <a:p>
            <a:pPr algn="l">
              <a:defRPr/>
            </a:pPr>
            <a:r>
              <a:rPr lang="en-US" dirty="0" smtClean="0"/>
              <a:t>Stage I		Mild Edema/Reversible</a:t>
            </a:r>
          </a:p>
          <a:p>
            <a:pPr algn="l">
              <a:defRPr/>
            </a:pPr>
            <a:r>
              <a:rPr lang="en-US" dirty="0" smtClean="0"/>
              <a:t>Stage II		Pitting Edema/Non-reversible</a:t>
            </a:r>
          </a:p>
          <a:p>
            <a:pPr algn="l">
              <a:defRPr/>
            </a:pPr>
            <a:r>
              <a:rPr lang="en-US" dirty="0" smtClean="0"/>
              <a:t>Stage III		Fibrosis/Skin Changes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3048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381000" y="2362200"/>
            <a:ext cx="6400800" cy="1752600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US" dirty="0" smtClean="0"/>
              <a:t>Lymphatic Blockage</a:t>
            </a:r>
          </a:p>
          <a:p>
            <a:pPr>
              <a:defRPr/>
            </a:pPr>
            <a:r>
              <a:rPr lang="en-US" dirty="0" smtClean="0"/>
              <a:t>Loss of Venous Connection</a:t>
            </a:r>
          </a:p>
          <a:p>
            <a:pPr>
              <a:defRPr/>
            </a:pPr>
            <a:r>
              <a:rPr lang="en-US" dirty="0" smtClean="0"/>
              <a:t>Sclerosis/Fibrosis</a:t>
            </a:r>
          </a:p>
          <a:p>
            <a:pPr>
              <a:defRPr/>
            </a:pPr>
            <a:r>
              <a:rPr lang="en-US" dirty="0" smtClean="0"/>
              <a:t>Loss of Transport System</a:t>
            </a:r>
          </a:p>
          <a:p>
            <a:pPr>
              <a:defRPr/>
            </a:pPr>
            <a:r>
              <a:rPr lang="en-US" dirty="0" smtClean="0"/>
              <a:t>Inflammation</a:t>
            </a:r>
          </a:p>
          <a:p>
            <a:pPr>
              <a:defRPr/>
            </a:pPr>
            <a:r>
              <a:rPr lang="en-US" dirty="0" smtClean="0"/>
              <a:t>Genetic Predisposition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79763"/>
            <a:ext cx="267335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0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Pathophysiology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17526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Complex Interaction</a:t>
            </a:r>
          </a:p>
          <a:p>
            <a:pPr>
              <a:defRPr/>
            </a:pPr>
            <a:r>
              <a:rPr lang="en-US" dirty="0" smtClean="0"/>
              <a:t>Blockage/Disruption Not Enough !</a:t>
            </a:r>
            <a:endParaRPr lang="en-US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36544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9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Lymphedema</a:t>
            </a:r>
            <a:br>
              <a:rPr lang="en-US" dirty="0" smtClean="0"/>
            </a:br>
            <a:r>
              <a:rPr lang="en-US" dirty="0" smtClean="0"/>
              <a:t>Big Problem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762000" y="2667000"/>
            <a:ext cx="6400800" cy="17526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Disfiguring</a:t>
            </a:r>
          </a:p>
          <a:p>
            <a:pPr>
              <a:defRPr/>
            </a:pPr>
            <a:r>
              <a:rPr lang="en-US" dirty="0" smtClean="0"/>
              <a:t>Psychological Distress</a:t>
            </a:r>
          </a:p>
          <a:p>
            <a:pPr>
              <a:defRPr/>
            </a:pPr>
            <a:r>
              <a:rPr lang="en-US" dirty="0" smtClean="0"/>
              <a:t>Functional Impairment</a:t>
            </a:r>
          </a:p>
          <a:p>
            <a:pPr>
              <a:defRPr/>
            </a:pPr>
            <a:r>
              <a:rPr lang="en-US" dirty="0" smtClean="0"/>
              <a:t>Economic Impact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13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General Management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2667000"/>
            <a:ext cx="6400800" cy="1752600"/>
          </a:xfrm>
        </p:spPr>
        <p:txBody>
          <a:bodyPr>
            <a:normAutofit fontScale="62500" lnSpcReduction="20000"/>
          </a:bodyPr>
          <a:lstStyle/>
          <a:p>
            <a:pPr algn="l">
              <a:defRPr/>
            </a:pPr>
            <a:r>
              <a:rPr lang="en-US" dirty="0" smtClean="0"/>
              <a:t>Exercise and Movement</a:t>
            </a:r>
          </a:p>
          <a:p>
            <a:pPr algn="l">
              <a:defRPr/>
            </a:pPr>
            <a:r>
              <a:rPr lang="en-US" dirty="0" smtClean="0"/>
              <a:t>Compression and Massage</a:t>
            </a:r>
          </a:p>
          <a:p>
            <a:pPr algn="l">
              <a:defRPr/>
            </a:pPr>
            <a:r>
              <a:rPr lang="en-US" dirty="0" smtClean="0"/>
              <a:t>Skin Care</a:t>
            </a:r>
          </a:p>
          <a:p>
            <a:pPr algn="l">
              <a:defRPr/>
            </a:pPr>
            <a:r>
              <a:rPr lang="en-US" dirty="0" smtClean="0"/>
              <a:t>Risk Factor Reduction</a:t>
            </a:r>
          </a:p>
          <a:p>
            <a:pPr algn="l">
              <a:defRPr/>
            </a:pPr>
            <a:r>
              <a:rPr lang="en-US" dirty="0" smtClean="0"/>
              <a:t>Pain/Psychosocial Management</a:t>
            </a:r>
          </a:p>
          <a:p>
            <a:pPr algn="l">
              <a:defRPr/>
            </a:pPr>
            <a:endParaRPr lang="en-US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2981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7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7700" y="2286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Non-Surgical Management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9100" y="1752600"/>
            <a:ext cx="8001000" cy="17526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2800" dirty="0" smtClean="0"/>
              <a:t>Manual Lymphatic Drainage</a:t>
            </a:r>
          </a:p>
          <a:p>
            <a:pPr>
              <a:defRPr/>
            </a:pPr>
            <a:r>
              <a:rPr lang="en-US" sz="2800" dirty="0" smtClean="0"/>
              <a:t>Combined Physical Therapy/Compression</a:t>
            </a:r>
          </a:p>
          <a:p>
            <a:pPr>
              <a:defRPr/>
            </a:pPr>
            <a:r>
              <a:rPr lang="en-US" sz="2800" dirty="0" smtClean="0"/>
              <a:t>Thermal Therapy</a:t>
            </a:r>
          </a:p>
          <a:p>
            <a:pPr>
              <a:defRPr/>
            </a:pPr>
            <a:r>
              <a:rPr lang="en-US" sz="2800" dirty="0" smtClean="0"/>
              <a:t>Medication</a:t>
            </a:r>
          </a:p>
          <a:p>
            <a:pPr>
              <a:defRPr/>
            </a:pPr>
            <a:r>
              <a:rPr lang="en-US" sz="2800" dirty="0" smtClean="0"/>
              <a:t>Laser Therapy</a:t>
            </a:r>
          </a:p>
          <a:p>
            <a:pPr>
              <a:defRPr/>
            </a:pPr>
            <a:r>
              <a:rPr lang="en-US" sz="2800" dirty="0" err="1" smtClean="0"/>
              <a:t>Pneumomassage</a:t>
            </a: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Exercise/Elevation</a:t>
            </a:r>
          </a:p>
          <a:p>
            <a:pPr>
              <a:defRPr/>
            </a:pPr>
            <a:r>
              <a:rPr lang="en-US" sz="2800" dirty="0" smtClean="0"/>
              <a:t>Diet/Weight Loss</a:t>
            </a:r>
          </a:p>
          <a:p>
            <a:pPr>
              <a:defRPr/>
            </a:pPr>
            <a:r>
              <a:rPr lang="en-US" sz="2800" dirty="0" smtClean="0"/>
              <a:t>Skin Care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21764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4572000"/>
            <a:ext cx="22860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6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arry bags and purses on opposite arm…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pPr marL="640080" lvl="1" indent="-274320">
              <a:buSzPct val="70000"/>
              <a:buChar char="○"/>
            </a:pPr>
            <a:r>
              <a:t>Carry bags and purses on opposite arm</a:t>
            </a:r>
          </a:p>
          <a:p>
            <a:pPr marL="640080" lvl="1" indent="-274320">
              <a:buSzPct val="70000"/>
              <a:buChar char="○"/>
            </a:pPr>
            <a:r>
              <a:t>Avoid blood pressure, especially automatic machines</a:t>
            </a:r>
          </a:p>
          <a:p>
            <a:pPr marL="640080" lvl="1" indent="-274320">
              <a:buSzPct val="70000"/>
              <a:buChar char="○"/>
            </a:pPr>
            <a:r>
              <a:t>Avoid tight clothing and jewelry </a:t>
            </a:r>
          </a:p>
          <a:p>
            <a:pPr marL="640080" lvl="1" indent="-274320">
              <a:buSzPct val="70000"/>
              <a:buChar char="○"/>
            </a:pPr>
            <a:r>
              <a:t>Avoid deep massage to that shoulder and arm</a:t>
            </a:r>
          </a:p>
          <a:p>
            <a:pPr marL="0" lvl="2" indent="457200">
              <a:buClrTx/>
              <a:buSzTx/>
              <a:buNone/>
            </a:pPr>
            <a:endParaRPr/>
          </a:p>
          <a:p>
            <a:pPr marL="0" lvl="2" indent="457200">
              <a:buClrTx/>
              <a:buSzTx/>
              <a:buNone/>
            </a:pPr>
            <a:r>
              <a:t>*A properly measured and fitted compression sleeve and glove should be worn in certain circumstances</a:t>
            </a:r>
          </a:p>
          <a:p>
            <a:pPr marL="1764631" lvl="4" indent="-240631">
              <a:buClrTx/>
              <a:buSzPct val="100000"/>
              <a:buChar char="•"/>
            </a:pPr>
            <a:endParaRPr/>
          </a:p>
          <a:p>
            <a:pPr marL="857250" lvl="2" indent="-125730" defTabSz="457200">
              <a:spcBef>
                <a:spcPts val="800"/>
              </a:spcBef>
              <a:buSzPct val="70000"/>
              <a:defRPr sz="11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0" name="Avoid compression to the affected arm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  <a:prstGeom prst="rect">
            <a:avLst/>
          </a:prstGeom>
        </p:spPr>
        <p:txBody>
          <a:bodyPr/>
          <a:lstStyle/>
          <a:p>
            <a:r>
              <a:t>Avoid compression to the affected arm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4625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Surgical Management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1981200"/>
            <a:ext cx="6400800" cy="1752600"/>
          </a:xfrm>
        </p:spPr>
        <p:txBody>
          <a:bodyPr>
            <a:normAutofit fontScale="32500" lnSpcReduction="20000"/>
          </a:bodyPr>
          <a:lstStyle/>
          <a:p>
            <a:pPr algn="l">
              <a:defRPr/>
            </a:pPr>
            <a:r>
              <a:rPr lang="en-US" dirty="0" smtClean="0"/>
              <a:t>Liposuction</a:t>
            </a:r>
          </a:p>
          <a:p>
            <a:pPr algn="l">
              <a:defRPr/>
            </a:pPr>
            <a:r>
              <a:rPr lang="en-US" dirty="0" smtClean="0"/>
              <a:t>Ablative Surgery</a:t>
            </a:r>
          </a:p>
          <a:p>
            <a:pPr algn="l">
              <a:defRPr/>
            </a:pPr>
            <a:r>
              <a:rPr lang="en-US" dirty="0" err="1" smtClean="0"/>
              <a:t>Lymphovenous</a:t>
            </a:r>
            <a:r>
              <a:rPr lang="en-US" dirty="0" smtClean="0"/>
              <a:t> Bypass</a:t>
            </a:r>
          </a:p>
          <a:p>
            <a:pPr algn="l">
              <a:defRPr/>
            </a:pPr>
            <a:r>
              <a:rPr lang="en-US" dirty="0" smtClean="0"/>
              <a:t>Lymph Node Transfer</a:t>
            </a:r>
          </a:p>
          <a:p>
            <a:pPr algn="l">
              <a:defRPr/>
            </a:pPr>
            <a:r>
              <a:rPr lang="en-US" dirty="0" smtClean="0"/>
              <a:t>Free Tissue Transfer</a:t>
            </a:r>
          </a:p>
          <a:p>
            <a:pPr algn="l">
              <a:defRPr/>
            </a:pPr>
            <a:r>
              <a:rPr lang="en-US" dirty="0" smtClean="0"/>
              <a:t>Flap Interposition</a:t>
            </a:r>
          </a:p>
          <a:p>
            <a:pPr algn="l">
              <a:defRPr/>
            </a:pPr>
            <a:r>
              <a:rPr lang="en-US" dirty="0" smtClean="0"/>
              <a:t>Node/Venous Shunt</a:t>
            </a:r>
            <a:endParaRPr 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0"/>
            <a:ext cx="28575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5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028700"/>
            <a:ext cx="66548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2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50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46" y="2095500"/>
            <a:ext cx="5494570" cy="3695700"/>
          </a:xfrm>
        </p:spPr>
      </p:pic>
      <p:pic>
        <p:nvPicPr>
          <p:cNvPr id="2150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113"/>
            <a:ext cx="5715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1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Excisional Approach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8382000" cy="1752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 smtClean="0"/>
              <a:t>Charles Procedure 1912</a:t>
            </a:r>
          </a:p>
          <a:p>
            <a:pPr>
              <a:defRPr/>
            </a:pPr>
            <a:r>
              <a:rPr lang="en-US" dirty="0" smtClean="0"/>
              <a:t>Sir Richard Henry Havelock Charles</a:t>
            </a:r>
          </a:p>
          <a:p>
            <a:pPr>
              <a:defRPr/>
            </a:pPr>
            <a:r>
              <a:rPr lang="en-US" dirty="0" smtClean="0"/>
              <a:t>Chief Medical Officer Afghan Boundary Commission</a:t>
            </a:r>
          </a:p>
          <a:p>
            <a:pPr>
              <a:defRPr/>
            </a:pPr>
            <a:r>
              <a:rPr lang="en-US" dirty="0" smtClean="0"/>
              <a:t>Calcutta, Bengal Medical College</a:t>
            </a:r>
          </a:p>
          <a:p>
            <a:pPr>
              <a:defRPr/>
            </a:pPr>
            <a:r>
              <a:rPr lang="en-US" dirty="0" smtClean="0"/>
              <a:t>Rarely Used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Charles Procedure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457200" y="2514600"/>
            <a:ext cx="6400800" cy="1752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 smtClean="0"/>
              <a:t>Complete Excision of </a:t>
            </a:r>
          </a:p>
          <a:p>
            <a:pPr>
              <a:defRPr/>
            </a:pPr>
            <a:r>
              <a:rPr lang="en-US" dirty="0" smtClean="0"/>
              <a:t>Skin </a:t>
            </a:r>
          </a:p>
          <a:p>
            <a:pPr>
              <a:defRPr/>
            </a:pPr>
            <a:r>
              <a:rPr lang="en-US" dirty="0" smtClean="0"/>
              <a:t>Subcutaneous Tissue</a:t>
            </a:r>
          </a:p>
          <a:p>
            <a:pPr>
              <a:defRPr/>
            </a:pPr>
            <a:r>
              <a:rPr lang="en-US" dirty="0" smtClean="0"/>
              <a:t>Muscle Fascia</a:t>
            </a:r>
          </a:p>
          <a:p>
            <a:pPr>
              <a:defRPr/>
            </a:pPr>
            <a:r>
              <a:rPr lang="en-US" dirty="0" smtClean="0"/>
              <a:t>Skin Graft to Muscle</a:t>
            </a:r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0"/>
            <a:ext cx="31416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5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Kondoleon</a:t>
            </a:r>
            <a:r>
              <a:rPr lang="en-US" dirty="0" smtClean="0"/>
              <a:t> Procedure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8580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Excision of Vertical Strips</a:t>
            </a:r>
          </a:p>
          <a:p>
            <a:pPr>
              <a:defRPr/>
            </a:pPr>
            <a:r>
              <a:rPr lang="en-US" dirty="0" smtClean="0"/>
              <a:t>Skin/Subcutaneous Tissue</a:t>
            </a:r>
          </a:p>
          <a:p>
            <a:pPr>
              <a:defRPr/>
            </a:pPr>
            <a:r>
              <a:rPr lang="en-US" dirty="0" smtClean="0"/>
              <a:t>Connection to Deep Fascial System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95800"/>
            <a:ext cx="336073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Sistrunk</a:t>
            </a:r>
            <a:r>
              <a:rPr lang="en-US" dirty="0" smtClean="0"/>
              <a:t> Procedure 1918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52400" y="2247900"/>
            <a:ext cx="6400800" cy="1752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Walter Ellis </a:t>
            </a:r>
            <a:r>
              <a:rPr lang="en-US" dirty="0" err="1" smtClean="0"/>
              <a:t>Sistrunk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Mayo Clinic</a:t>
            </a:r>
          </a:p>
          <a:p>
            <a:pPr>
              <a:defRPr/>
            </a:pPr>
            <a:r>
              <a:rPr lang="en-US" dirty="0" smtClean="0"/>
              <a:t>Excision of large wedges of tissue</a:t>
            </a:r>
          </a:p>
          <a:p>
            <a:pPr>
              <a:defRPr/>
            </a:pPr>
            <a:r>
              <a:rPr lang="en-US" dirty="0" smtClean="0"/>
              <a:t>Creation of fascial window</a:t>
            </a:r>
            <a:endParaRPr lang="en-US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2590800"/>
            <a:ext cx="2239962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Homans</a:t>
            </a:r>
            <a:r>
              <a:rPr lang="en-US" dirty="0" smtClean="0"/>
              <a:t>-Miller Procedure 1936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Medial/Lateral Incisions</a:t>
            </a:r>
          </a:p>
          <a:p>
            <a:pPr>
              <a:defRPr/>
            </a:pPr>
            <a:r>
              <a:rPr lang="en-US" dirty="0" smtClean="0"/>
              <a:t>Excision of Subcutaneous Tissue</a:t>
            </a:r>
          </a:p>
          <a:p>
            <a:pPr>
              <a:defRPr/>
            </a:pPr>
            <a:r>
              <a:rPr lang="en-US" dirty="0" smtClean="0"/>
              <a:t>Multiple operations needed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Thompson Procedure 1962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Tissue excised </a:t>
            </a:r>
          </a:p>
          <a:p>
            <a:pPr>
              <a:defRPr/>
            </a:pPr>
            <a:r>
              <a:rPr lang="en-US" dirty="0" smtClean="0"/>
              <a:t>De-epithelialized dermal pedicle used to create lymphatic drain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Macey Procedure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3352800"/>
            <a:ext cx="79248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Staged Skin Grafting </a:t>
            </a:r>
          </a:p>
          <a:p>
            <a:pPr>
              <a:defRPr/>
            </a:pPr>
            <a:r>
              <a:rPr lang="en-US" dirty="0" smtClean="0"/>
              <a:t>Keeping Skin/Subcutaneous Tissue Intact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3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ry to prevent infections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  <a:prstGeom prst="rect">
            <a:avLst/>
          </a:prstGeom>
        </p:spPr>
        <p:txBody>
          <a:bodyPr/>
          <a:lstStyle/>
          <a:p>
            <a:r>
              <a:t>Try to prevent infections</a:t>
            </a:r>
          </a:p>
        </p:txBody>
      </p:sp>
      <p:sp>
        <p:nvSpPr>
          <p:cNvPr id="183" name="Use sunscreen…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/>
          <a:lstStyle/>
          <a:p>
            <a:pPr marL="227685" indent="-227685" defTabSz="758951">
              <a:spcBef>
                <a:spcPts val="400"/>
              </a:spcBef>
              <a:defRPr sz="1992"/>
            </a:pPr>
            <a:r>
              <a:t>Use sunscreen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r>
              <a:t>Moisturize daily with lotion without chemicals in it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r>
              <a:t>Wash cuts, apply Neosporin and band-aid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r>
              <a:t>Check skin daily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r>
              <a:t>Wear gloves when cooking or cleaning to avoid burns/injury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r>
              <a:t>Shave under affected arm with electric razor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r>
              <a:t>No needles to that arm (IV, injections, blood draws)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r>
              <a:t>Offer non-affected hand to unfamiliar pets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r>
              <a:t>No tattoos to shoulder/arm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r>
              <a:t>Push back cuticles versus cutting during manicure, bring your own tools if possible</a:t>
            </a:r>
          </a:p>
          <a:p>
            <a:pPr marL="227685" indent="-227685" defTabSz="758951">
              <a:spcBef>
                <a:spcPts val="400"/>
              </a:spcBef>
              <a:defRPr sz="1992"/>
            </a:pPr>
            <a:endParaRPr/>
          </a:p>
          <a:p>
            <a:pPr marL="227685" indent="-227685" defTabSz="758951">
              <a:spcBef>
                <a:spcPts val="400"/>
              </a:spcBef>
              <a:defRPr sz="1992"/>
            </a:pPr>
            <a:endParaRPr/>
          </a:p>
          <a:p>
            <a:pPr marL="227685" indent="-227685" defTabSz="758951">
              <a:spcBef>
                <a:spcPts val="400"/>
              </a:spcBef>
              <a:defRPr sz="1992"/>
            </a:pPr>
            <a:endParaRPr/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Take Home </a:t>
            </a:r>
            <a:r>
              <a:rPr lang="en-US" dirty="0"/>
              <a:t>M</a:t>
            </a:r>
            <a:r>
              <a:rPr lang="en-US" dirty="0" smtClean="0"/>
              <a:t>essage …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3048000"/>
            <a:ext cx="5410200" cy="17526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… These are very morbid procedures !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… There has got to be a better way !</a:t>
            </a:r>
            <a:endParaRPr lang="en-US" dirty="0"/>
          </a:p>
        </p:txBody>
      </p:sp>
      <p:pic>
        <p:nvPicPr>
          <p:cNvPr id="29700" name="Picture 6" descr="Image result for Better 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07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7724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Excisional Procedures</a:t>
            </a:r>
            <a:br>
              <a:rPr lang="en-US" dirty="0" smtClean="0"/>
            </a:br>
            <a:r>
              <a:rPr lang="en-US" dirty="0" smtClean="0"/>
              <a:t>Modifications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2743200"/>
            <a:ext cx="5410200" cy="1752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 smtClean="0"/>
              <a:t>Add </a:t>
            </a:r>
          </a:p>
          <a:p>
            <a:pPr>
              <a:defRPr/>
            </a:pPr>
            <a:r>
              <a:rPr lang="en-US" dirty="0" smtClean="0"/>
              <a:t>VAC therapy</a:t>
            </a:r>
          </a:p>
          <a:p>
            <a:pPr>
              <a:defRPr/>
            </a:pPr>
            <a:r>
              <a:rPr lang="en-US" dirty="0" smtClean="0"/>
              <a:t>Add foot tissue excision</a:t>
            </a:r>
          </a:p>
          <a:p>
            <a:pPr>
              <a:defRPr/>
            </a:pPr>
            <a:r>
              <a:rPr lang="en-US" dirty="0" smtClean="0"/>
              <a:t>Better skin graft care</a:t>
            </a:r>
          </a:p>
          <a:p>
            <a:pPr>
              <a:defRPr/>
            </a:pPr>
            <a:r>
              <a:rPr lang="en-US" dirty="0" smtClean="0"/>
              <a:t>Other newer procedures</a:t>
            </a:r>
            <a:endParaRPr lang="en-US" dirty="0"/>
          </a:p>
        </p:txBody>
      </p:sp>
      <p:pic>
        <p:nvPicPr>
          <p:cNvPr id="30724" name="Picture 5" descr="Image result for improv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22538"/>
            <a:ext cx="3505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92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Where Are </a:t>
            </a:r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N</a:t>
            </a:r>
            <a:r>
              <a:rPr lang="en-US" dirty="0" smtClean="0"/>
              <a:t>ow ?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23622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Staged Subcutaneous Excision</a:t>
            </a:r>
          </a:p>
          <a:p>
            <a:pPr>
              <a:defRPr/>
            </a:pPr>
            <a:r>
              <a:rPr lang="en-US" dirty="0" smtClean="0"/>
              <a:t>Medial/Lateral Staging</a:t>
            </a:r>
          </a:p>
          <a:p>
            <a:pPr>
              <a:defRPr/>
            </a:pPr>
            <a:r>
              <a:rPr lang="en-US" dirty="0" smtClean="0"/>
              <a:t>Several Months </a:t>
            </a:r>
            <a:r>
              <a:rPr lang="en-US" dirty="0"/>
              <a:t>A</a:t>
            </a:r>
            <a:r>
              <a:rPr lang="en-US" dirty="0" smtClean="0"/>
              <a:t>part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19600"/>
            <a:ext cx="30289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6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25146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Meets…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343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35280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4581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Liposuction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0574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Safe</a:t>
            </a:r>
          </a:p>
          <a:p>
            <a:pPr>
              <a:defRPr/>
            </a:pPr>
            <a:r>
              <a:rPr lang="en-US" dirty="0" smtClean="0"/>
              <a:t>Does not disrupt the lymphatics</a:t>
            </a:r>
          </a:p>
          <a:p>
            <a:pPr>
              <a:defRPr/>
            </a:pPr>
            <a:r>
              <a:rPr lang="en-US" dirty="0" smtClean="0"/>
              <a:t>Not as dramatic as excision 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" b="16406"/>
          <a:stretch>
            <a:fillRect/>
          </a:stretch>
        </p:blipFill>
        <p:spPr bwMode="auto">
          <a:xfrm>
            <a:off x="3276600" y="4144963"/>
            <a:ext cx="2840038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2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Adding Fat as a Treatment, That’s Crazy !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5638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1333500" y="5038725"/>
            <a:ext cx="647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/>
              <a:t>Cell-Assisted Lipotransfer Using Autologous Adipose-Derived Stromal Cells for Alleviation of Breast Cancer-Related Lymphedema.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hlinkClick r:id="rId3"/>
              </a:rPr>
              <a:t>Toyserkani NM</a:t>
            </a:r>
            <a:r>
              <a:rPr lang="en-US" altLang="en-US" sz="1800" baseline="30000"/>
              <a:t>1</a:t>
            </a:r>
            <a:r>
              <a:rPr lang="en-US" altLang="en-US" sz="1800"/>
              <a:t>, </a:t>
            </a:r>
            <a:r>
              <a:rPr lang="en-US" altLang="en-US" sz="1800">
                <a:hlinkClick r:id="rId4"/>
              </a:rPr>
              <a:t>Jensen CH</a:t>
            </a:r>
            <a:r>
              <a:rPr lang="en-US" altLang="en-US" sz="1800" baseline="30000"/>
              <a:t>2</a:t>
            </a:r>
            <a:r>
              <a:rPr lang="en-US" altLang="en-US" sz="1800"/>
              <a:t>, </a:t>
            </a:r>
            <a:r>
              <a:rPr lang="en-US" altLang="en-US" sz="1800">
                <a:hlinkClick r:id="rId5"/>
              </a:rPr>
              <a:t>Sheikh SP</a:t>
            </a:r>
            <a:r>
              <a:rPr lang="en-US" altLang="en-US" sz="1800" baseline="30000"/>
              <a:t>2</a:t>
            </a:r>
            <a:r>
              <a:rPr lang="en-US" altLang="en-US" sz="1800"/>
              <a:t>, </a:t>
            </a:r>
            <a:r>
              <a:rPr lang="en-US" altLang="en-US" sz="1800">
                <a:hlinkClick r:id="rId6"/>
              </a:rPr>
              <a:t>Sørensen JA</a:t>
            </a:r>
            <a:r>
              <a:rPr lang="en-US" altLang="en-US" sz="1800" baseline="30000"/>
              <a:t>3</a:t>
            </a:r>
            <a:r>
              <a:rPr lang="en-US" altLang="en-US" sz="1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83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Lymph Node Transfer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80772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Microsurgery</a:t>
            </a:r>
          </a:p>
          <a:p>
            <a:pPr>
              <a:defRPr/>
            </a:pPr>
            <a:r>
              <a:rPr lang="en-US" dirty="0" smtClean="0"/>
              <a:t>Relies on Lymphatic Growth</a:t>
            </a:r>
          </a:p>
          <a:p>
            <a:pPr>
              <a:defRPr/>
            </a:pPr>
            <a:r>
              <a:rPr lang="en-US" dirty="0" smtClean="0"/>
              <a:t>Used in Conjunction with other treatments </a:t>
            </a:r>
            <a:endParaRPr lang="en-US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43400"/>
            <a:ext cx="32146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8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0725" y="1524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Well … This is Kind of New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838200" y="5257800"/>
            <a:ext cx="769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b="1"/>
              <a:t>Clinical and Psychosocial Outcomes of Vascularized Lymph Node Transfer for the Treatment of Upper Extremity Lymphedema After Breast Cancer Therapy.</a:t>
            </a:r>
          </a:p>
          <a:p>
            <a:r>
              <a:rPr lang="en-US" altLang="en-US" u="sng">
                <a:hlinkClick r:id="rId2"/>
              </a:rPr>
              <a:t>Gratzon A</a:t>
            </a:r>
            <a:r>
              <a:rPr lang="en-US" altLang="en-US" baseline="30000"/>
              <a:t>1</a:t>
            </a:r>
            <a:r>
              <a:rPr lang="en-US" altLang="en-US"/>
              <a:t>, </a:t>
            </a:r>
            <a:r>
              <a:rPr lang="en-US" altLang="en-US" u="sng">
                <a:hlinkClick r:id="rId3"/>
              </a:rPr>
              <a:t>Schultz J</a:t>
            </a:r>
            <a:r>
              <a:rPr lang="en-US" altLang="en-US" baseline="30000"/>
              <a:t>2</a:t>
            </a:r>
            <a:r>
              <a:rPr lang="en-US" altLang="en-US"/>
              <a:t>, </a:t>
            </a:r>
            <a:r>
              <a:rPr lang="en-US" altLang="en-US" u="sng">
                <a:hlinkClick r:id="rId4"/>
              </a:rPr>
              <a:t>Secrest K</a:t>
            </a:r>
            <a:r>
              <a:rPr lang="en-US" altLang="en-US" baseline="30000"/>
              <a:t>1</a:t>
            </a:r>
            <a:r>
              <a:rPr lang="en-US" altLang="en-US"/>
              <a:t>, </a:t>
            </a:r>
            <a:r>
              <a:rPr lang="en-US" altLang="en-US" u="sng">
                <a:hlinkClick r:id="rId5"/>
              </a:rPr>
              <a:t>Lee K</a:t>
            </a:r>
            <a:r>
              <a:rPr lang="en-US" altLang="en-US" baseline="30000"/>
              <a:t>1</a:t>
            </a:r>
            <a:r>
              <a:rPr lang="en-US" altLang="en-US"/>
              <a:t>, </a:t>
            </a:r>
            <a:r>
              <a:rPr lang="en-US" altLang="en-US" u="sng">
                <a:hlinkClick r:id="rId6"/>
              </a:rPr>
              <a:t>Feiner J</a:t>
            </a:r>
            <a:r>
              <a:rPr lang="en-US" altLang="en-US" baseline="30000"/>
              <a:t>1</a:t>
            </a:r>
            <a:r>
              <a:rPr lang="en-US" altLang="en-US"/>
              <a:t>, </a:t>
            </a:r>
            <a:r>
              <a:rPr lang="en-US" altLang="en-US" u="sng">
                <a:hlinkClick r:id="rId7"/>
              </a:rPr>
              <a:t>Klein RD</a:t>
            </a:r>
            <a:r>
              <a:rPr lang="en-US" altLang="en-US" baseline="30000"/>
              <a:t>3,4</a:t>
            </a:r>
            <a:r>
              <a:rPr lang="en-US" altLang="en-US"/>
              <a:t>.</a:t>
            </a: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543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 descr="Image result for medical journ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22590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3772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Lymphovenous</a:t>
            </a:r>
            <a:r>
              <a:rPr lang="en-US" dirty="0" smtClean="0"/>
              <a:t> Bypass</a:t>
            </a:r>
            <a:br>
              <a:rPr lang="en-US" dirty="0" smtClean="0"/>
            </a:br>
            <a:r>
              <a:rPr lang="en-US" dirty="0" err="1" smtClean="0"/>
              <a:t>Lymphaticovenous</a:t>
            </a:r>
            <a:r>
              <a:rPr lang="en-US" dirty="0" smtClean="0"/>
              <a:t> Bypass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2438400"/>
            <a:ext cx="78486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Microsurgery</a:t>
            </a:r>
          </a:p>
          <a:p>
            <a:pPr>
              <a:defRPr/>
            </a:pPr>
            <a:r>
              <a:rPr lang="en-US" dirty="0" smtClean="0"/>
              <a:t>Connects Lymphatics to veins</a:t>
            </a:r>
          </a:p>
          <a:p>
            <a:pPr>
              <a:defRPr/>
            </a:pPr>
            <a:r>
              <a:rPr lang="en-US" dirty="0" smtClean="0"/>
              <a:t>Used in conjunction with other treatments</a:t>
            </a:r>
            <a:endParaRPr lang="en-US" dirty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4419600"/>
            <a:ext cx="4240212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65638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8414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It Works … Enough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549275" y="4724400"/>
            <a:ext cx="8153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b="1"/>
              <a:t>Comparison of vascularized supraclavicular lymph node transfer and lymphaticovenular anastomosis for advanced stage lower extremity lymphedema.</a:t>
            </a:r>
          </a:p>
          <a:p>
            <a:r>
              <a:rPr lang="en-US" altLang="en-US" u="sng">
                <a:hlinkClick r:id="rId2"/>
              </a:rPr>
              <a:t>Akita S</a:t>
            </a:r>
            <a:r>
              <a:rPr lang="en-US" altLang="en-US" baseline="30000"/>
              <a:t>1</a:t>
            </a:r>
            <a:r>
              <a:rPr lang="en-US" altLang="en-US"/>
              <a:t>, </a:t>
            </a:r>
            <a:r>
              <a:rPr lang="en-US" altLang="en-US" u="sng">
                <a:hlinkClick r:id="rId3"/>
              </a:rPr>
              <a:t>Mitsukawa N</a:t>
            </a:r>
            <a:r>
              <a:rPr lang="en-US" altLang="en-US"/>
              <a:t>, </a:t>
            </a:r>
            <a:r>
              <a:rPr lang="en-US" altLang="en-US" u="sng">
                <a:hlinkClick r:id="rId4"/>
              </a:rPr>
              <a:t>Kuriyama M</a:t>
            </a:r>
            <a:r>
              <a:rPr lang="en-US" altLang="en-US"/>
              <a:t>, </a:t>
            </a:r>
            <a:r>
              <a:rPr lang="en-US" altLang="en-US" u="sng">
                <a:hlinkClick r:id="rId5"/>
              </a:rPr>
              <a:t>Kubota Y</a:t>
            </a:r>
            <a:r>
              <a:rPr lang="en-US" altLang="en-US"/>
              <a:t>, </a:t>
            </a:r>
            <a:r>
              <a:rPr lang="en-US" altLang="en-US" u="sng">
                <a:hlinkClick r:id="rId6"/>
              </a:rPr>
              <a:t>Hasegawa M</a:t>
            </a:r>
            <a:r>
              <a:rPr lang="en-US" altLang="en-US"/>
              <a:t>, </a:t>
            </a:r>
            <a:r>
              <a:rPr lang="en-US" altLang="en-US" u="sng">
                <a:hlinkClick r:id="rId7"/>
              </a:rPr>
              <a:t>Tokumoto H</a:t>
            </a:r>
            <a:r>
              <a:rPr lang="en-US" altLang="en-US"/>
              <a:t>, </a:t>
            </a:r>
            <a:r>
              <a:rPr lang="en-US" altLang="en-US" u="sng">
                <a:hlinkClick r:id="rId8"/>
              </a:rPr>
              <a:t>Ishigaki T</a:t>
            </a:r>
            <a:r>
              <a:rPr lang="en-US" altLang="en-US"/>
              <a:t>, </a:t>
            </a:r>
            <a:r>
              <a:rPr lang="en-US" altLang="en-US" u="sng">
                <a:hlinkClick r:id="rId9"/>
              </a:rPr>
              <a:t>Togawa T</a:t>
            </a:r>
            <a:r>
              <a:rPr lang="en-US" altLang="en-US"/>
              <a:t>, </a:t>
            </a:r>
            <a:r>
              <a:rPr lang="en-US" altLang="en-US" u="sng">
                <a:hlinkClick r:id="rId10"/>
              </a:rPr>
              <a:t>Kuyama J</a:t>
            </a:r>
            <a:r>
              <a:rPr lang="en-US" altLang="en-US"/>
              <a:t>, </a:t>
            </a:r>
            <a:r>
              <a:rPr lang="en-US" altLang="en-US" u="sng">
                <a:hlinkClick r:id="rId11"/>
              </a:rPr>
              <a:t>Satoh K</a:t>
            </a:r>
            <a:r>
              <a:rPr lang="en-US" altLang="en-US"/>
              <a:t>.</a:t>
            </a:r>
          </a:p>
          <a:p>
            <a:r>
              <a:rPr lang="en-US" altLang="en-US" b="1">
                <a:hlinkClick r:id="rId12" tooltip="Open/close author information list"/>
              </a:rPr>
              <a:t>Author information</a:t>
            </a:r>
            <a:endParaRPr lang="en-US" altLang="en-US" b="1"/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571500" y="3276600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b="1"/>
              <a:t>Sequential anastomosis for lymphatic supermicrosurgery: multiple lymphaticovenular anastomoses on 1 venule.</a:t>
            </a:r>
          </a:p>
          <a:p>
            <a:r>
              <a:rPr lang="en-US" altLang="en-US" u="sng">
                <a:hlinkClick r:id="rId13"/>
              </a:rPr>
              <a:t>Yamamoto T</a:t>
            </a:r>
            <a:r>
              <a:rPr lang="en-US" altLang="en-US" baseline="30000"/>
              <a:t>1</a:t>
            </a:r>
            <a:r>
              <a:rPr lang="en-US" altLang="en-US"/>
              <a:t>, </a:t>
            </a:r>
            <a:r>
              <a:rPr lang="en-US" altLang="en-US" u="sng">
                <a:hlinkClick r:id="rId14"/>
              </a:rPr>
              <a:t>Yoshimatsu H</a:t>
            </a:r>
            <a:r>
              <a:rPr lang="en-US" altLang="en-US"/>
              <a:t>, </a:t>
            </a:r>
            <a:r>
              <a:rPr lang="en-US" altLang="en-US" u="sng">
                <a:hlinkClick r:id="rId15"/>
              </a:rPr>
              <a:t>Narushima M</a:t>
            </a:r>
            <a:r>
              <a:rPr lang="en-US" altLang="en-US"/>
              <a:t>, </a:t>
            </a:r>
            <a:r>
              <a:rPr lang="en-US" altLang="en-US" u="sng">
                <a:hlinkClick r:id="rId16"/>
              </a:rPr>
              <a:t>Yamamoto N</a:t>
            </a:r>
            <a:r>
              <a:rPr lang="en-US" altLang="en-US"/>
              <a:t>, </a:t>
            </a:r>
            <a:r>
              <a:rPr lang="en-US" altLang="en-US" u="sng">
                <a:hlinkClick r:id="rId17"/>
              </a:rPr>
              <a:t>Shim TW</a:t>
            </a:r>
            <a:r>
              <a:rPr lang="en-US" altLang="en-US"/>
              <a:t>, </a:t>
            </a:r>
            <a:r>
              <a:rPr lang="en-US" altLang="en-US" u="sng">
                <a:hlinkClick r:id="rId18"/>
              </a:rPr>
              <a:t>Seki Y</a:t>
            </a:r>
            <a:r>
              <a:rPr lang="en-US" altLang="en-US"/>
              <a:t>, </a:t>
            </a:r>
            <a:r>
              <a:rPr lang="en-US" altLang="en-US" u="sng">
                <a:hlinkClick r:id="rId19"/>
              </a:rPr>
              <a:t>Kikuchi K</a:t>
            </a:r>
            <a:r>
              <a:rPr lang="en-US" altLang="en-US"/>
              <a:t>, </a:t>
            </a:r>
            <a:r>
              <a:rPr lang="en-US" altLang="en-US" u="sng">
                <a:hlinkClick r:id="rId20"/>
              </a:rPr>
              <a:t>Karibe J</a:t>
            </a:r>
            <a:r>
              <a:rPr lang="en-US" altLang="en-US"/>
              <a:t>, </a:t>
            </a:r>
            <a:r>
              <a:rPr lang="en-US" altLang="en-US" u="sng">
                <a:hlinkClick r:id="rId21"/>
              </a:rPr>
              <a:t>Azuma S</a:t>
            </a:r>
            <a:r>
              <a:rPr lang="en-US" altLang="en-US"/>
              <a:t>, </a:t>
            </a:r>
            <a:r>
              <a:rPr lang="en-US" altLang="en-US" u="sng">
                <a:hlinkClick r:id="rId22"/>
              </a:rPr>
              <a:t>Koshima I</a:t>
            </a:r>
            <a:r>
              <a:rPr lang="en-US" altLang="en-US"/>
              <a:t>.</a:t>
            </a: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568325" y="1905000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b="1"/>
              <a:t>Supermicrosurgical lymphaticovenular anastomosis and lymphaticovenous implantation for treatment of unilateral lower extremity lymphedema.</a:t>
            </a:r>
          </a:p>
          <a:p>
            <a:r>
              <a:rPr lang="en-US" altLang="en-US" u="sng">
                <a:hlinkClick r:id="rId23"/>
              </a:rPr>
              <a:t>Demirtas Y</a:t>
            </a:r>
            <a:r>
              <a:rPr lang="en-US" altLang="en-US" baseline="30000"/>
              <a:t>1</a:t>
            </a:r>
            <a:r>
              <a:rPr lang="en-US" altLang="en-US"/>
              <a:t>, </a:t>
            </a:r>
            <a:r>
              <a:rPr lang="en-US" altLang="en-US" u="sng">
                <a:hlinkClick r:id="rId24"/>
              </a:rPr>
              <a:t>Ozturk N</a:t>
            </a:r>
            <a:r>
              <a:rPr lang="en-US" altLang="en-US"/>
              <a:t>, </a:t>
            </a:r>
            <a:r>
              <a:rPr lang="en-US" altLang="en-US" u="sng">
                <a:hlinkClick r:id="rId25"/>
              </a:rPr>
              <a:t>Yapici O</a:t>
            </a:r>
            <a:r>
              <a:rPr lang="en-US" altLang="en-US"/>
              <a:t>, </a:t>
            </a:r>
            <a:r>
              <a:rPr lang="en-US" altLang="en-US" u="sng">
                <a:hlinkClick r:id="rId26"/>
              </a:rPr>
              <a:t>Topalan M</a:t>
            </a:r>
            <a:r>
              <a:rPr lang="en-US" alt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510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CAUTION</a:t>
            </a:r>
          </a:p>
        </p:txBody>
      </p:sp>
      <p:sp>
        <p:nvSpPr>
          <p:cNvPr id="186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7467600" cy="4873754"/>
          </a:xfrm>
          <a:prstGeom prst="rect">
            <a:avLst/>
          </a:prstGeom>
        </p:spPr>
        <p:txBody>
          <a:bodyPr/>
          <a:lstStyle>
            <a:lvl1pPr algn="ctr">
              <a:buSzTx/>
              <a:buFont typeface="Wingdings"/>
              <a:buNone/>
              <a:defRPr sz="4400"/>
            </a:lvl1pPr>
          </a:lstStyle>
          <a:p>
            <a:r>
              <a:t>A therapist who isn’t knowledgeable in breast cancer recovery can do more harm than good! </a:t>
            </a: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1828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Lymph Node Venous Shunt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47800" y="20574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Connects Lymph Nodes to Veins</a:t>
            </a:r>
          </a:p>
          <a:p>
            <a:pPr>
              <a:defRPr/>
            </a:pPr>
            <a:r>
              <a:rPr lang="en-US" dirty="0" smtClean="0"/>
              <a:t>Used when nodes are present</a:t>
            </a:r>
          </a:p>
          <a:p>
            <a:pPr>
              <a:defRPr/>
            </a:pPr>
            <a:r>
              <a:rPr lang="en-US" dirty="0" smtClean="0"/>
              <a:t>Used in conjunction with other treatments</a:t>
            </a:r>
            <a:endParaRPr lang="en-US" dirty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95800"/>
            <a:ext cx="24971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373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31775"/>
            <a:ext cx="374808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8279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1988" name="Picture 4" descr="http://squabbleboxuk.files.wordpress.com/2011/08/citizenkan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8996363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0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michele@Pinklotustherapy.com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D2611C"/>
                </a:solidFill>
                <a:uFill>
                  <a:solidFill>
                    <a:srgbClr val="D2611C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575F6D"/>
                </a:solidFill>
                <a:uFillTx/>
              </a:defRPr>
            </a:pPr>
            <a:r>
              <a:rPr u="sng">
                <a:solidFill>
                  <a:srgbClr val="D2611C"/>
                </a:solidFill>
                <a:uFill>
                  <a:solidFill>
                    <a:srgbClr val="D2611C"/>
                  </a:solidFill>
                </a:uFill>
                <a:hlinkClick r:id="rId2"/>
              </a:rPr>
              <a:t>michele@Pinklotustherapy.com</a:t>
            </a:r>
          </a:p>
        </p:txBody>
      </p:sp>
      <p:sp>
        <p:nvSpPr>
          <p:cNvPr id="189" name="516-544-8898…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 b="1"/>
            </a:pPr>
            <a:r>
              <a:t>516-544-8898</a:t>
            </a:r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400" b="1"/>
            </a:pPr>
            <a:endParaRPr/>
          </a:p>
          <a:p>
            <a:pPr>
              <a:defRPr sz="1800" b="1"/>
            </a:pPr>
            <a:r>
              <a:t>Thank You!</a:t>
            </a:r>
          </a:p>
        </p:txBody>
      </p:sp>
      <p:pic>
        <p:nvPicPr>
          <p:cNvPr id="190" name="pinklotuslogo.png" descr="pinklotus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99120"/>
            <a:ext cx="6213999" cy="3459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riel">
  <a:themeElements>
    <a:clrScheme name="Ori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0000FF"/>
      </a:hlink>
      <a:folHlink>
        <a:srgbClr val="FF00FF"/>
      </a:folHlink>
    </a:clrScheme>
    <a:fontScheme name="Oriel">
      <a:majorFont>
        <a:latin typeface="Helvetica"/>
        <a:ea typeface="Helvetica"/>
        <a:cs typeface="Helvetica"/>
      </a:majorFont>
      <a:minorFont>
        <a:latin typeface="Century Schoolbook"/>
        <a:ea typeface="Century Schoolbook"/>
        <a:cs typeface="Century Schoolbook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5.xml><?xml version="1.0" encoding="utf-8"?>
<a:theme xmlns:a="http://schemas.openxmlformats.org/drawingml/2006/main" name="Oriel">
  <a:themeElements>
    <a:clrScheme name="Ori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0000FF"/>
      </a:hlink>
      <a:folHlink>
        <a:srgbClr val="FF00FF"/>
      </a:folHlink>
    </a:clrScheme>
    <a:fontScheme name="Oriel">
      <a:majorFont>
        <a:latin typeface="Helvetica"/>
        <a:ea typeface="Helvetica"/>
        <a:cs typeface="Helvetica"/>
      </a:majorFont>
      <a:minorFont>
        <a:latin typeface="Century Schoolbook"/>
        <a:ea typeface="Century Schoolbook"/>
        <a:cs typeface="Century Schoolbook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2306</Words>
  <Application>Microsoft Office PowerPoint</Application>
  <PresentationFormat>On-screen Show (4:3)</PresentationFormat>
  <Paragraphs>495</Paragraphs>
  <Slides>82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82</vt:i4>
      </vt:variant>
    </vt:vector>
  </HeadingPairs>
  <TitlesOfParts>
    <vt:vector size="106" baseType="lpstr">
      <vt:lpstr>ＭＳ Ｐゴシック</vt:lpstr>
      <vt:lpstr>Arial</vt:lpstr>
      <vt:lpstr>Arial Black</vt:lpstr>
      <vt:lpstr>Bookman Old Style</vt:lpstr>
      <vt:lpstr>Calibri</vt:lpstr>
      <vt:lpstr>Calisto MT</vt:lpstr>
      <vt:lpstr>Century Gothic</vt:lpstr>
      <vt:lpstr>Century Schoolbook</vt:lpstr>
      <vt:lpstr>Courier New</vt:lpstr>
      <vt:lpstr>Helvetica Light</vt:lpstr>
      <vt:lpstr>Hoefler Text</vt:lpstr>
      <vt:lpstr>Lucida Grande</vt:lpstr>
      <vt:lpstr>Papyrus</vt:lpstr>
      <vt:lpstr>Rockwell</vt:lpstr>
      <vt:lpstr>Tahoma</vt:lpstr>
      <vt:lpstr>Times New Roman</vt:lpstr>
      <vt:lpstr>Trebuchet MS</vt:lpstr>
      <vt:lpstr>Wingdings</vt:lpstr>
      <vt:lpstr>Wingdings 2</vt:lpstr>
      <vt:lpstr>Wingdings 3</vt:lpstr>
      <vt:lpstr>Oriel</vt:lpstr>
      <vt:lpstr>Slate</vt:lpstr>
      <vt:lpstr>Slice</vt:lpstr>
      <vt:lpstr>Damask</vt:lpstr>
      <vt:lpstr>Occupational Therapy</vt:lpstr>
      <vt:lpstr>OT – It’s not the “Other Therapy”</vt:lpstr>
      <vt:lpstr>OT and Breast Cancer</vt:lpstr>
      <vt:lpstr>Lymphedema Risk reducing strategies</vt:lpstr>
      <vt:lpstr>Avoid direct heat to affected arm</vt:lpstr>
      <vt:lpstr>Avoid compression to the affected arm</vt:lpstr>
      <vt:lpstr>Try to prevent infections</vt:lpstr>
      <vt:lpstr>CAUTION</vt:lpstr>
      <vt:lpstr>michele@Pinklotustherapy.com</vt:lpstr>
      <vt:lpstr>PowerPoint Presentation</vt:lpstr>
      <vt:lpstr>Team Approach</vt:lpstr>
      <vt:lpstr>The Lymphatic System…. The philosophy behind the practice</vt:lpstr>
      <vt:lpstr>Range of Motion, Soft Tissue Restrictions, &amp;  Flexibility Deficits</vt:lpstr>
      <vt:lpstr>Poor Posture</vt:lpstr>
      <vt:lpstr>Axillary Web Syndrome/Cording</vt:lpstr>
      <vt:lpstr>Radiation</vt:lpstr>
      <vt:lpstr>   Tissue Response to Radiation </vt:lpstr>
      <vt:lpstr>Strength Deficits &amp; Muscle Imbalances</vt:lpstr>
      <vt:lpstr>Strengthening Guidelines</vt:lpstr>
      <vt:lpstr>Strength, Flexibility, Range of Motion &amp; Soft Tissue Deficits Commonly Lead To...... </vt:lpstr>
      <vt:lpstr>Cardiovascular Exercise &amp; Lymphedema</vt:lpstr>
      <vt:lpstr>                  Patient Education </vt:lpstr>
      <vt:lpstr>PowerPoint Presentation</vt:lpstr>
      <vt:lpstr>Lymphedema</vt:lpstr>
      <vt:lpstr>Lymphedema</vt:lpstr>
      <vt:lpstr>Overview of Lymphatic System</vt:lpstr>
      <vt:lpstr>Lymph Flow Increased By:</vt:lpstr>
      <vt:lpstr>Areas that may be affected post surgically</vt:lpstr>
      <vt:lpstr>Incidence</vt:lpstr>
      <vt:lpstr>Characteristics of lymphedema</vt:lpstr>
      <vt:lpstr>Subacute stage</vt:lpstr>
      <vt:lpstr>Stage I   Reversible Lymphedema </vt:lpstr>
      <vt:lpstr>Stage II  Spontaneously Irreversible  Lymphedema</vt:lpstr>
      <vt:lpstr>Stage III  Lymphostatic Elephantiasis </vt:lpstr>
      <vt:lpstr>Manual Lymphatic Drainage</vt:lpstr>
      <vt:lpstr>Compression Bandaging</vt:lpstr>
      <vt:lpstr>Remedial Exercise Program</vt:lpstr>
      <vt:lpstr>Skin &amp; Nail Care</vt:lpstr>
      <vt:lpstr>Home Maintenance Program</vt:lpstr>
      <vt:lpstr>Goals of Treatment</vt:lpstr>
      <vt:lpstr>PowerPoint Presentation</vt:lpstr>
      <vt:lpstr>Therapy Mission</vt:lpstr>
      <vt:lpstr>Lymphedema Medical and Surgical Management</vt:lpstr>
      <vt:lpstr>Lymphedema Classification</vt:lpstr>
      <vt:lpstr>Primary Lymphedema </vt:lpstr>
      <vt:lpstr>Secondary Lymphedema Normal Lymphatics</vt:lpstr>
      <vt:lpstr>How big is this problem ?</vt:lpstr>
      <vt:lpstr>Lymphedema Incidence Cancer </vt:lpstr>
      <vt:lpstr>Breast Cancer Lymphedema</vt:lpstr>
      <vt:lpstr>PowerPoint Presentation</vt:lpstr>
      <vt:lpstr>Breast Cancer Lymphedema Incidence</vt:lpstr>
      <vt:lpstr>PowerPoint Presentation</vt:lpstr>
      <vt:lpstr>Lymphedema Incidence Breast Cancer Risk</vt:lpstr>
      <vt:lpstr>Lymphedema Staging International Society For Lymphology </vt:lpstr>
      <vt:lpstr>Pathophysiology</vt:lpstr>
      <vt:lpstr>Pathophysiology </vt:lpstr>
      <vt:lpstr>Lymphedema Big Problem</vt:lpstr>
      <vt:lpstr>General Management</vt:lpstr>
      <vt:lpstr>Non-Surgical Management</vt:lpstr>
      <vt:lpstr>Surgical Management</vt:lpstr>
      <vt:lpstr>PowerPoint Presentation</vt:lpstr>
      <vt:lpstr>PowerPoint Presentation</vt:lpstr>
      <vt:lpstr>Excisional Approach</vt:lpstr>
      <vt:lpstr>Charles Procedure</vt:lpstr>
      <vt:lpstr>Kondoleon Procedure</vt:lpstr>
      <vt:lpstr>Sistrunk Procedure 1918</vt:lpstr>
      <vt:lpstr>Homans-Miller Procedure 1936</vt:lpstr>
      <vt:lpstr>Thompson Procedure 1962</vt:lpstr>
      <vt:lpstr>Macey Procedure</vt:lpstr>
      <vt:lpstr>Take Home Message …</vt:lpstr>
      <vt:lpstr>Excisional Procedures Modifications</vt:lpstr>
      <vt:lpstr>Where Are We Now ? </vt:lpstr>
      <vt:lpstr>Meets…</vt:lpstr>
      <vt:lpstr>Liposuction</vt:lpstr>
      <vt:lpstr>Adding Fat as a Treatment, That’s Crazy ! </vt:lpstr>
      <vt:lpstr>Lymph Node Transfer</vt:lpstr>
      <vt:lpstr>Well … This is Kind of New</vt:lpstr>
      <vt:lpstr>Lymphovenous Bypass Lymphaticovenous Bypass</vt:lpstr>
      <vt:lpstr>It Works … Enough</vt:lpstr>
      <vt:lpstr>Lymph Node Venous Shunt</vt:lpstr>
      <vt:lpstr>PowerPoint Presentation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Occupational Therapy</dc:title>
  <dc:creator>Erin Nau</dc:creator>
  <cp:lastModifiedBy>Erin Nau</cp:lastModifiedBy>
  <cp:revision>4</cp:revision>
  <dcterms:modified xsi:type="dcterms:W3CDTF">2017-11-06T21:44:05Z</dcterms:modified>
</cp:coreProperties>
</file>