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8" r:id="rId1"/>
    <p:sldMasterId id="2147483822" r:id="rId2"/>
    <p:sldMasterId id="2147483918" r:id="rId3"/>
  </p:sldMasterIdLst>
  <p:notesMasterIdLst>
    <p:notesMasterId r:id="rId74"/>
  </p:notesMasterIdLst>
  <p:handoutMasterIdLst>
    <p:handoutMasterId r:id="rId75"/>
  </p:handoutMasterIdLst>
  <p:sldIdLst>
    <p:sldId id="303" r:id="rId4"/>
    <p:sldId id="304" r:id="rId5"/>
    <p:sldId id="305" r:id="rId6"/>
    <p:sldId id="306" r:id="rId7"/>
    <p:sldId id="307" r:id="rId8"/>
    <p:sldId id="308" r:id="rId9"/>
    <p:sldId id="309" r:id="rId10"/>
    <p:sldId id="310" r:id="rId11"/>
    <p:sldId id="311" r:id="rId12"/>
    <p:sldId id="312" r:id="rId13"/>
    <p:sldId id="313" r:id="rId14"/>
    <p:sldId id="314" r:id="rId15"/>
    <p:sldId id="315" r:id="rId16"/>
    <p:sldId id="316" r:id="rId17"/>
    <p:sldId id="317" r:id="rId18"/>
    <p:sldId id="318" r:id="rId19"/>
    <p:sldId id="319" r:id="rId20"/>
    <p:sldId id="320" r:id="rId21"/>
    <p:sldId id="321" r:id="rId22"/>
    <p:sldId id="322" r:id="rId23"/>
    <p:sldId id="323" r:id="rId24"/>
    <p:sldId id="324" r:id="rId25"/>
    <p:sldId id="325" r:id="rId26"/>
    <p:sldId id="326" r:id="rId27"/>
    <p:sldId id="327" r:id="rId28"/>
    <p:sldId id="328" r:id="rId29"/>
    <p:sldId id="329" r:id="rId30"/>
    <p:sldId id="330" r:id="rId31"/>
    <p:sldId id="331" r:id="rId32"/>
    <p:sldId id="332" r:id="rId33"/>
    <p:sldId id="333" r:id="rId34"/>
    <p:sldId id="334" r:id="rId35"/>
    <p:sldId id="335" r:id="rId36"/>
    <p:sldId id="336" r:id="rId37"/>
    <p:sldId id="337" r:id="rId38"/>
    <p:sldId id="338" r:id="rId39"/>
    <p:sldId id="339" r:id="rId40"/>
    <p:sldId id="340" r:id="rId41"/>
    <p:sldId id="341" r:id="rId42"/>
    <p:sldId id="342" r:id="rId43"/>
    <p:sldId id="343" r:id="rId44"/>
    <p:sldId id="344" r:id="rId45"/>
    <p:sldId id="345" r:id="rId46"/>
    <p:sldId id="373" r:id="rId47"/>
    <p:sldId id="374" r:id="rId48"/>
    <p:sldId id="375" r:id="rId49"/>
    <p:sldId id="376" r:id="rId50"/>
    <p:sldId id="377" r:id="rId51"/>
    <p:sldId id="378" r:id="rId52"/>
    <p:sldId id="379" r:id="rId53"/>
    <p:sldId id="380" r:id="rId54"/>
    <p:sldId id="381" r:id="rId55"/>
    <p:sldId id="382" r:id="rId56"/>
    <p:sldId id="383" r:id="rId57"/>
    <p:sldId id="384" r:id="rId58"/>
    <p:sldId id="385" r:id="rId59"/>
    <p:sldId id="386" r:id="rId60"/>
    <p:sldId id="387" r:id="rId61"/>
    <p:sldId id="388" r:id="rId62"/>
    <p:sldId id="389" r:id="rId63"/>
    <p:sldId id="390" r:id="rId64"/>
    <p:sldId id="391" r:id="rId65"/>
    <p:sldId id="392" r:id="rId66"/>
    <p:sldId id="393" r:id="rId67"/>
    <p:sldId id="394" r:id="rId68"/>
    <p:sldId id="395" r:id="rId69"/>
    <p:sldId id="396" r:id="rId70"/>
    <p:sldId id="397" r:id="rId71"/>
    <p:sldId id="398" r:id="rId72"/>
    <p:sldId id="399" r:id="rId73"/>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9">
          <p15:clr>
            <a:srgbClr val="A4A3A4"/>
          </p15:clr>
        </p15:guide>
        <p15:guide id="2" orient="horz" pos="791">
          <p15:clr>
            <a:srgbClr val="A4A3A4"/>
          </p15:clr>
        </p15:guide>
        <p15:guide id="3" orient="horz" pos="865">
          <p15:clr>
            <a:srgbClr val="A4A3A4"/>
          </p15:clr>
        </p15:guide>
        <p15:guide id="4" orient="horz" pos="2390">
          <p15:clr>
            <a:srgbClr val="A4A3A4"/>
          </p15:clr>
        </p15:guide>
        <p15:guide id="5" orient="horz" pos="4176">
          <p15:clr>
            <a:srgbClr val="A4A3A4"/>
          </p15:clr>
        </p15:guide>
        <p15:guide id="6" orient="horz" pos="2216">
          <p15:clr>
            <a:srgbClr val="A4A3A4"/>
          </p15:clr>
        </p15:guide>
        <p15:guide id="7" orient="horz" pos="4011">
          <p15:clr>
            <a:srgbClr val="A4A3A4"/>
          </p15:clr>
        </p15:guide>
        <p15:guide id="8" orient="horz" pos="3801">
          <p15:clr>
            <a:srgbClr val="A4A3A4"/>
          </p15:clr>
        </p15:guide>
        <p15:guide id="9" pos="3861">
          <p15:clr>
            <a:srgbClr val="A4A3A4"/>
          </p15:clr>
        </p15:guide>
        <p15:guide id="10" pos="289">
          <p15:clr>
            <a:srgbClr val="A4A3A4"/>
          </p15:clr>
        </p15:guide>
        <p15:guide id="11" pos="2967">
          <p15:clr>
            <a:srgbClr val="A4A3A4"/>
          </p15:clr>
        </p15:guide>
        <p15:guide id="12" pos="2076">
          <p15:clr>
            <a:srgbClr val="A4A3A4"/>
          </p15:clr>
        </p15:guide>
        <p15:guide id="13" pos="5472">
          <p15:clr>
            <a:srgbClr val="A4A3A4"/>
          </p15:clr>
        </p15:guide>
        <p15:guide id="14" pos="3686">
          <p15:clr>
            <a:srgbClr val="A4A3A4"/>
          </p15:clr>
        </p15:guide>
        <p15:guide id="15" pos="2793">
          <p15:clr>
            <a:srgbClr val="A4A3A4"/>
          </p15:clr>
        </p15:guide>
        <p15:guide id="16" pos="19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0F9"/>
    <a:srgbClr val="009ADF"/>
    <a:srgbClr val="003CA5"/>
    <a:srgbClr val="53565A"/>
    <a:srgbClr val="3DAD2C"/>
    <a:srgbClr val="5C0B8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33" autoAdjust="0"/>
    <p:restoredTop sz="94660"/>
  </p:normalViewPr>
  <p:slideViewPr>
    <p:cSldViewPr snapToGrid="0" snapToObjects="1" showGuides="1">
      <p:cViewPr varScale="1">
        <p:scale>
          <a:sx n="87" d="100"/>
          <a:sy n="87" d="100"/>
        </p:scale>
        <p:origin x="474" y="-228"/>
      </p:cViewPr>
      <p:guideLst>
        <p:guide orient="horz" pos="289"/>
        <p:guide orient="horz" pos="791"/>
        <p:guide orient="horz" pos="865"/>
        <p:guide orient="horz" pos="2390"/>
        <p:guide orient="horz" pos="4176"/>
        <p:guide orient="horz" pos="2216"/>
        <p:guide orient="horz" pos="4011"/>
        <p:guide orient="horz" pos="3801"/>
        <p:guide pos="3861"/>
        <p:guide pos="289"/>
        <p:guide pos="2967"/>
        <p:guide pos="2076"/>
        <p:guide pos="5472"/>
        <p:guide pos="3686"/>
        <p:guide pos="2793"/>
        <p:guide pos="190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82DE97-0388-46BA-8B26-141BBA8B7F0D}" type="doc">
      <dgm:prSet loTypeId="urn:microsoft.com/office/officeart/2005/8/layout/hProcess9" loCatId="process" qsTypeId="urn:microsoft.com/office/officeart/2005/8/quickstyle/simple1" qsCatId="simple" csTypeId="urn:microsoft.com/office/officeart/2005/8/colors/accent0_3" csCatId="mainScheme" phldr="1"/>
      <dgm:spPr/>
    </dgm:pt>
    <dgm:pt modelId="{7D41166B-AC8D-4EA3-B513-EE63A872211F}">
      <dgm:prSet phldrT="[Text]" custT="1"/>
      <dgm:spPr/>
      <dgm:t>
        <a:bodyPr/>
        <a:lstStyle/>
        <a:p>
          <a:r>
            <a:rPr lang="en-US" sz="1200" b="1" dirty="0" smtClean="0"/>
            <a:t>Pubic Hair (</a:t>
          </a:r>
          <a:r>
            <a:rPr lang="en-US" sz="1200" b="1" dirty="0" err="1" smtClean="0"/>
            <a:t>Pubarche</a:t>
          </a:r>
          <a:r>
            <a:rPr lang="en-US" sz="1200" b="1" dirty="0" smtClean="0"/>
            <a:t>) Age 8</a:t>
          </a:r>
          <a:endParaRPr lang="en-US" sz="1200" dirty="0"/>
        </a:p>
      </dgm:t>
    </dgm:pt>
    <dgm:pt modelId="{7B3B2F0B-5354-4030-84BE-7E75C9A1E53E}" type="parTrans" cxnId="{C1437CC9-A8FF-4C3E-B322-02858D29A1AA}">
      <dgm:prSet/>
      <dgm:spPr/>
      <dgm:t>
        <a:bodyPr/>
        <a:lstStyle/>
        <a:p>
          <a:endParaRPr lang="en-US"/>
        </a:p>
      </dgm:t>
    </dgm:pt>
    <dgm:pt modelId="{8333ED3F-D1A6-4B7E-9E4E-CD77BC60E61E}" type="sibTrans" cxnId="{C1437CC9-A8FF-4C3E-B322-02858D29A1AA}">
      <dgm:prSet/>
      <dgm:spPr/>
      <dgm:t>
        <a:bodyPr/>
        <a:lstStyle/>
        <a:p>
          <a:endParaRPr lang="en-US"/>
        </a:p>
      </dgm:t>
    </dgm:pt>
    <dgm:pt modelId="{BAE2CBC0-7CF6-4D89-9017-89170D2D8238}">
      <dgm:prSet phldrT="[Text]"/>
      <dgm:spPr/>
      <dgm:t>
        <a:bodyPr/>
        <a:lstStyle/>
        <a:p>
          <a:r>
            <a:rPr lang="en-US" b="1" dirty="0" smtClean="0"/>
            <a:t>Breast Development (</a:t>
          </a:r>
          <a:r>
            <a:rPr lang="en-US" b="1" dirty="0" err="1" smtClean="0"/>
            <a:t>Thelarche</a:t>
          </a:r>
          <a:r>
            <a:rPr lang="en-US" b="1" dirty="0" smtClean="0"/>
            <a:t>) Age 9</a:t>
          </a:r>
          <a:endParaRPr lang="en-US" dirty="0"/>
        </a:p>
      </dgm:t>
    </dgm:pt>
    <dgm:pt modelId="{E7053A9D-3C16-427D-A230-24A6C1AE59D7}" type="parTrans" cxnId="{936776F6-8BBD-4507-811A-EB042A47E825}">
      <dgm:prSet/>
      <dgm:spPr/>
      <dgm:t>
        <a:bodyPr/>
        <a:lstStyle/>
        <a:p>
          <a:endParaRPr lang="en-US"/>
        </a:p>
      </dgm:t>
    </dgm:pt>
    <dgm:pt modelId="{B577346F-B261-4110-812F-AA9D8729A044}" type="sibTrans" cxnId="{936776F6-8BBD-4507-811A-EB042A47E825}">
      <dgm:prSet/>
      <dgm:spPr/>
      <dgm:t>
        <a:bodyPr/>
        <a:lstStyle/>
        <a:p>
          <a:endParaRPr lang="en-US"/>
        </a:p>
      </dgm:t>
    </dgm:pt>
    <dgm:pt modelId="{6BEE45F1-698E-4A17-BDAC-3EAF18F939FD}">
      <dgm:prSet phldrT="[Text]"/>
      <dgm:spPr/>
      <dgm:t>
        <a:bodyPr/>
        <a:lstStyle/>
        <a:p>
          <a:r>
            <a:rPr lang="en-US" b="1" dirty="0" smtClean="0"/>
            <a:t>Menstruation (Menarche) Age 12</a:t>
          </a:r>
          <a:endParaRPr lang="en-US" b="1" dirty="0"/>
        </a:p>
      </dgm:t>
    </dgm:pt>
    <dgm:pt modelId="{CF71A555-BEC4-46CE-BBBE-A576FB75CFF9}" type="parTrans" cxnId="{DDE637CC-8746-47AF-98A8-C428720B4FB1}">
      <dgm:prSet/>
      <dgm:spPr/>
      <dgm:t>
        <a:bodyPr/>
        <a:lstStyle/>
        <a:p>
          <a:endParaRPr lang="en-US"/>
        </a:p>
      </dgm:t>
    </dgm:pt>
    <dgm:pt modelId="{C097BED3-5809-42D6-B1A3-CE4C94C655A8}" type="sibTrans" cxnId="{DDE637CC-8746-47AF-98A8-C428720B4FB1}">
      <dgm:prSet/>
      <dgm:spPr/>
      <dgm:t>
        <a:bodyPr/>
        <a:lstStyle/>
        <a:p>
          <a:endParaRPr lang="en-US"/>
        </a:p>
      </dgm:t>
    </dgm:pt>
    <dgm:pt modelId="{D568DCD0-924C-4084-B7E1-8114B134840F}">
      <dgm:prSet phldrT="[Text]"/>
      <dgm:spPr/>
      <dgm:t>
        <a:bodyPr/>
        <a:lstStyle/>
        <a:p>
          <a:r>
            <a:rPr lang="en-US" b="1" dirty="0" smtClean="0"/>
            <a:t>Puberty is complete Age 18</a:t>
          </a:r>
          <a:endParaRPr lang="en-US" b="1" dirty="0"/>
        </a:p>
      </dgm:t>
    </dgm:pt>
    <dgm:pt modelId="{6EEC682B-9820-49F5-9B62-07DA83B5F851}" type="parTrans" cxnId="{50559E09-422F-4D2D-9462-9C3D5D127498}">
      <dgm:prSet/>
      <dgm:spPr/>
      <dgm:t>
        <a:bodyPr/>
        <a:lstStyle/>
        <a:p>
          <a:endParaRPr lang="en-US"/>
        </a:p>
      </dgm:t>
    </dgm:pt>
    <dgm:pt modelId="{5FCC8D22-5EBD-4016-B1CF-AAADAEDA665A}" type="sibTrans" cxnId="{50559E09-422F-4D2D-9462-9C3D5D127498}">
      <dgm:prSet/>
      <dgm:spPr/>
      <dgm:t>
        <a:bodyPr/>
        <a:lstStyle/>
        <a:p>
          <a:endParaRPr lang="en-US"/>
        </a:p>
      </dgm:t>
    </dgm:pt>
    <dgm:pt modelId="{5D96F179-0646-4ABC-A2CB-B86E809F33E2}">
      <dgm:prSet phldrT="[Text]"/>
      <dgm:spPr/>
      <dgm:t>
        <a:bodyPr/>
        <a:lstStyle/>
        <a:p>
          <a:r>
            <a:rPr lang="en-US" b="1" dirty="0" smtClean="0"/>
            <a:t>Fertility peaks Early-Mid 20’s</a:t>
          </a:r>
          <a:endParaRPr lang="en-US" b="1" dirty="0"/>
        </a:p>
      </dgm:t>
    </dgm:pt>
    <dgm:pt modelId="{2FB0F4C9-C0F6-49B2-877B-78675122F7BD}" type="parTrans" cxnId="{7FEE9B96-8787-432B-87E0-994769873F2B}">
      <dgm:prSet/>
      <dgm:spPr/>
      <dgm:t>
        <a:bodyPr/>
        <a:lstStyle/>
        <a:p>
          <a:endParaRPr lang="en-US"/>
        </a:p>
      </dgm:t>
    </dgm:pt>
    <dgm:pt modelId="{5A58E080-D88F-4104-B0E7-D126C6114FDD}" type="sibTrans" cxnId="{7FEE9B96-8787-432B-87E0-994769873F2B}">
      <dgm:prSet/>
      <dgm:spPr/>
      <dgm:t>
        <a:bodyPr/>
        <a:lstStyle/>
        <a:p>
          <a:endParaRPr lang="en-US"/>
        </a:p>
      </dgm:t>
    </dgm:pt>
    <dgm:pt modelId="{3FE735D1-C61C-4928-B286-D575E4EEDD26}">
      <dgm:prSet phldrT="[Text]"/>
      <dgm:spPr/>
      <dgm:t>
        <a:bodyPr/>
        <a:lstStyle/>
        <a:p>
          <a:r>
            <a:rPr lang="en-US" b="1" dirty="0" smtClean="0"/>
            <a:t>Menopause Begins Age 50</a:t>
          </a:r>
          <a:endParaRPr lang="en-US" b="1" dirty="0"/>
        </a:p>
      </dgm:t>
    </dgm:pt>
    <dgm:pt modelId="{F8515B9E-7C65-480A-A0B3-C3E81DF7B852}" type="parTrans" cxnId="{AEB53994-EEA6-45BE-8F19-0EAC938CA343}">
      <dgm:prSet/>
      <dgm:spPr/>
      <dgm:t>
        <a:bodyPr/>
        <a:lstStyle/>
        <a:p>
          <a:endParaRPr lang="en-US"/>
        </a:p>
      </dgm:t>
    </dgm:pt>
    <dgm:pt modelId="{ED208752-222E-47C2-A1BF-87BF10FB8430}" type="sibTrans" cxnId="{AEB53994-EEA6-45BE-8F19-0EAC938CA343}">
      <dgm:prSet/>
      <dgm:spPr/>
      <dgm:t>
        <a:bodyPr/>
        <a:lstStyle/>
        <a:p>
          <a:endParaRPr lang="en-US"/>
        </a:p>
      </dgm:t>
    </dgm:pt>
    <dgm:pt modelId="{D722B0C3-5F50-48AD-90BB-8556EC9D6CAD}" type="pres">
      <dgm:prSet presAssocID="{CF82DE97-0388-46BA-8B26-141BBA8B7F0D}" presName="CompostProcess" presStyleCnt="0">
        <dgm:presLayoutVars>
          <dgm:dir/>
          <dgm:resizeHandles val="exact"/>
        </dgm:presLayoutVars>
      </dgm:prSet>
      <dgm:spPr/>
    </dgm:pt>
    <dgm:pt modelId="{AC8F6DDE-7991-4E94-A3F8-3D446F5FACD3}" type="pres">
      <dgm:prSet presAssocID="{CF82DE97-0388-46BA-8B26-141BBA8B7F0D}" presName="arrow" presStyleLbl="bgShp" presStyleIdx="0" presStyleCnt="1" custScaleX="111400" custScaleY="100000"/>
      <dgm:spPr/>
    </dgm:pt>
    <dgm:pt modelId="{2D7616C4-AE5D-4CE0-8EB9-570BDDB2BA57}" type="pres">
      <dgm:prSet presAssocID="{CF82DE97-0388-46BA-8B26-141BBA8B7F0D}" presName="linearProcess" presStyleCnt="0"/>
      <dgm:spPr/>
    </dgm:pt>
    <dgm:pt modelId="{583CA3FC-4429-4FCD-8CCE-D58DAE380985}" type="pres">
      <dgm:prSet presAssocID="{7D41166B-AC8D-4EA3-B513-EE63A872211F}" presName="textNode" presStyleLbl="node1" presStyleIdx="0" presStyleCnt="6">
        <dgm:presLayoutVars>
          <dgm:bulletEnabled val="1"/>
        </dgm:presLayoutVars>
      </dgm:prSet>
      <dgm:spPr/>
      <dgm:t>
        <a:bodyPr/>
        <a:lstStyle/>
        <a:p>
          <a:endParaRPr lang="en-US"/>
        </a:p>
      </dgm:t>
    </dgm:pt>
    <dgm:pt modelId="{B38A8FDF-705E-4399-849B-C1CFBD0C1F69}" type="pres">
      <dgm:prSet presAssocID="{8333ED3F-D1A6-4B7E-9E4E-CD77BC60E61E}" presName="sibTrans" presStyleCnt="0"/>
      <dgm:spPr/>
    </dgm:pt>
    <dgm:pt modelId="{2399A310-EDE9-4307-9FBB-D720A0983F13}" type="pres">
      <dgm:prSet presAssocID="{BAE2CBC0-7CF6-4D89-9017-89170D2D8238}" presName="textNode" presStyleLbl="node1" presStyleIdx="1" presStyleCnt="6">
        <dgm:presLayoutVars>
          <dgm:bulletEnabled val="1"/>
        </dgm:presLayoutVars>
      </dgm:prSet>
      <dgm:spPr/>
      <dgm:t>
        <a:bodyPr/>
        <a:lstStyle/>
        <a:p>
          <a:endParaRPr lang="en-US"/>
        </a:p>
      </dgm:t>
    </dgm:pt>
    <dgm:pt modelId="{F5E45EB1-AE88-4C85-B295-3912F6637FBF}" type="pres">
      <dgm:prSet presAssocID="{B577346F-B261-4110-812F-AA9D8729A044}" presName="sibTrans" presStyleCnt="0"/>
      <dgm:spPr/>
    </dgm:pt>
    <dgm:pt modelId="{F2B751D9-F53E-4AC3-800A-81857EBA914A}" type="pres">
      <dgm:prSet presAssocID="{6BEE45F1-698E-4A17-BDAC-3EAF18F939FD}" presName="textNode" presStyleLbl="node1" presStyleIdx="2" presStyleCnt="6">
        <dgm:presLayoutVars>
          <dgm:bulletEnabled val="1"/>
        </dgm:presLayoutVars>
      </dgm:prSet>
      <dgm:spPr/>
      <dgm:t>
        <a:bodyPr/>
        <a:lstStyle/>
        <a:p>
          <a:endParaRPr lang="en-US"/>
        </a:p>
      </dgm:t>
    </dgm:pt>
    <dgm:pt modelId="{C32877D0-8400-429C-8FFA-C3DA91A8732A}" type="pres">
      <dgm:prSet presAssocID="{C097BED3-5809-42D6-B1A3-CE4C94C655A8}" presName="sibTrans" presStyleCnt="0"/>
      <dgm:spPr/>
    </dgm:pt>
    <dgm:pt modelId="{667AC606-8B59-4DD2-9A02-C7A70306B78C}" type="pres">
      <dgm:prSet presAssocID="{D568DCD0-924C-4084-B7E1-8114B134840F}" presName="textNode" presStyleLbl="node1" presStyleIdx="3" presStyleCnt="6">
        <dgm:presLayoutVars>
          <dgm:bulletEnabled val="1"/>
        </dgm:presLayoutVars>
      </dgm:prSet>
      <dgm:spPr/>
      <dgm:t>
        <a:bodyPr/>
        <a:lstStyle/>
        <a:p>
          <a:endParaRPr lang="en-US"/>
        </a:p>
      </dgm:t>
    </dgm:pt>
    <dgm:pt modelId="{6E160262-B7E1-42EA-B33B-09AD7A135A8C}" type="pres">
      <dgm:prSet presAssocID="{5FCC8D22-5EBD-4016-B1CF-AAADAEDA665A}" presName="sibTrans" presStyleCnt="0"/>
      <dgm:spPr/>
    </dgm:pt>
    <dgm:pt modelId="{C3C06F01-971B-4011-B4E7-C84B288B74DC}" type="pres">
      <dgm:prSet presAssocID="{5D96F179-0646-4ABC-A2CB-B86E809F33E2}" presName="textNode" presStyleLbl="node1" presStyleIdx="4" presStyleCnt="6">
        <dgm:presLayoutVars>
          <dgm:bulletEnabled val="1"/>
        </dgm:presLayoutVars>
      </dgm:prSet>
      <dgm:spPr/>
      <dgm:t>
        <a:bodyPr/>
        <a:lstStyle/>
        <a:p>
          <a:endParaRPr lang="en-US"/>
        </a:p>
      </dgm:t>
    </dgm:pt>
    <dgm:pt modelId="{037735E6-C9D6-49E7-BDAD-022391441B0E}" type="pres">
      <dgm:prSet presAssocID="{5A58E080-D88F-4104-B0E7-D126C6114FDD}" presName="sibTrans" presStyleCnt="0"/>
      <dgm:spPr/>
    </dgm:pt>
    <dgm:pt modelId="{0681DCB6-0627-4468-84DE-E95B81DEB819}" type="pres">
      <dgm:prSet presAssocID="{3FE735D1-C61C-4928-B286-D575E4EEDD26}" presName="textNode" presStyleLbl="node1" presStyleIdx="5" presStyleCnt="6">
        <dgm:presLayoutVars>
          <dgm:bulletEnabled val="1"/>
        </dgm:presLayoutVars>
      </dgm:prSet>
      <dgm:spPr/>
      <dgm:t>
        <a:bodyPr/>
        <a:lstStyle/>
        <a:p>
          <a:endParaRPr lang="en-US"/>
        </a:p>
      </dgm:t>
    </dgm:pt>
  </dgm:ptLst>
  <dgm:cxnLst>
    <dgm:cxn modelId="{936776F6-8BBD-4507-811A-EB042A47E825}" srcId="{CF82DE97-0388-46BA-8B26-141BBA8B7F0D}" destId="{BAE2CBC0-7CF6-4D89-9017-89170D2D8238}" srcOrd="1" destOrd="0" parTransId="{E7053A9D-3C16-427D-A230-24A6C1AE59D7}" sibTransId="{B577346F-B261-4110-812F-AA9D8729A044}"/>
    <dgm:cxn modelId="{DDE637CC-8746-47AF-98A8-C428720B4FB1}" srcId="{CF82DE97-0388-46BA-8B26-141BBA8B7F0D}" destId="{6BEE45F1-698E-4A17-BDAC-3EAF18F939FD}" srcOrd="2" destOrd="0" parTransId="{CF71A555-BEC4-46CE-BBBE-A576FB75CFF9}" sibTransId="{C097BED3-5809-42D6-B1A3-CE4C94C655A8}"/>
    <dgm:cxn modelId="{81C5BDF5-9355-456E-8099-17058A1B285B}" type="presOf" srcId="{D568DCD0-924C-4084-B7E1-8114B134840F}" destId="{667AC606-8B59-4DD2-9A02-C7A70306B78C}" srcOrd="0" destOrd="0" presId="urn:microsoft.com/office/officeart/2005/8/layout/hProcess9"/>
    <dgm:cxn modelId="{87911751-1322-4A9F-B770-BD47A975E86D}" type="presOf" srcId="{BAE2CBC0-7CF6-4D89-9017-89170D2D8238}" destId="{2399A310-EDE9-4307-9FBB-D720A0983F13}" srcOrd="0" destOrd="0" presId="urn:microsoft.com/office/officeart/2005/8/layout/hProcess9"/>
    <dgm:cxn modelId="{7FEE9B96-8787-432B-87E0-994769873F2B}" srcId="{CF82DE97-0388-46BA-8B26-141BBA8B7F0D}" destId="{5D96F179-0646-4ABC-A2CB-B86E809F33E2}" srcOrd="4" destOrd="0" parTransId="{2FB0F4C9-C0F6-49B2-877B-78675122F7BD}" sibTransId="{5A58E080-D88F-4104-B0E7-D126C6114FDD}"/>
    <dgm:cxn modelId="{3D43D826-7653-4F1B-8C6B-FAFAC3CBCBA0}" type="presOf" srcId="{6BEE45F1-698E-4A17-BDAC-3EAF18F939FD}" destId="{F2B751D9-F53E-4AC3-800A-81857EBA914A}" srcOrd="0" destOrd="0" presId="urn:microsoft.com/office/officeart/2005/8/layout/hProcess9"/>
    <dgm:cxn modelId="{AEB53994-EEA6-45BE-8F19-0EAC938CA343}" srcId="{CF82DE97-0388-46BA-8B26-141BBA8B7F0D}" destId="{3FE735D1-C61C-4928-B286-D575E4EEDD26}" srcOrd="5" destOrd="0" parTransId="{F8515B9E-7C65-480A-A0B3-C3E81DF7B852}" sibTransId="{ED208752-222E-47C2-A1BF-87BF10FB8430}"/>
    <dgm:cxn modelId="{3CF0E950-D8EC-4A3E-ADF9-3DF444A253CD}" type="presOf" srcId="{CF82DE97-0388-46BA-8B26-141BBA8B7F0D}" destId="{D722B0C3-5F50-48AD-90BB-8556EC9D6CAD}" srcOrd="0" destOrd="0" presId="urn:microsoft.com/office/officeart/2005/8/layout/hProcess9"/>
    <dgm:cxn modelId="{C1437CC9-A8FF-4C3E-B322-02858D29A1AA}" srcId="{CF82DE97-0388-46BA-8B26-141BBA8B7F0D}" destId="{7D41166B-AC8D-4EA3-B513-EE63A872211F}" srcOrd="0" destOrd="0" parTransId="{7B3B2F0B-5354-4030-84BE-7E75C9A1E53E}" sibTransId="{8333ED3F-D1A6-4B7E-9E4E-CD77BC60E61E}"/>
    <dgm:cxn modelId="{98AFF75A-40B1-492C-966C-5F8D5318CE4B}" type="presOf" srcId="{5D96F179-0646-4ABC-A2CB-B86E809F33E2}" destId="{C3C06F01-971B-4011-B4E7-C84B288B74DC}" srcOrd="0" destOrd="0" presId="urn:microsoft.com/office/officeart/2005/8/layout/hProcess9"/>
    <dgm:cxn modelId="{84A43272-3B57-44E3-A59C-D0116A39A04B}" type="presOf" srcId="{7D41166B-AC8D-4EA3-B513-EE63A872211F}" destId="{583CA3FC-4429-4FCD-8CCE-D58DAE380985}" srcOrd="0" destOrd="0" presId="urn:microsoft.com/office/officeart/2005/8/layout/hProcess9"/>
    <dgm:cxn modelId="{433B1669-5E54-40FC-A5F8-1BA830B8F24C}" type="presOf" srcId="{3FE735D1-C61C-4928-B286-D575E4EEDD26}" destId="{0681DCB6-0627-4468-84DE-E95B81DEB819}" srcOrd="0" destOrd="0" presId="urn:microsoft.com/office/officeart/2005/8/layout/hProcess9"/>
    <dgm:cxn modelId="{50559E09-422F-4D2D-9462-9C3D5D127498}" srcId="{CF82DE97-0388-46BA-8B26-141BBA8B7F0D}" destId="{D568DCD0-924C-4084-B7E1-8114B134840F}" srcOrd="3" destOrd="0" parTransId="{6EEC682B-9820-49F5-9B62-07DA83B5F851}" sibTransId="{5FCC8D22-5EBD-4016-B1CF-AAADAEDA665A}"/>
    <dgm:cxn modelId="{63EC1E5B-EFBE-48D8-9225-E3922CF9FB6E}" type="presParOf" srcId="{D722B0C3-5F50-48AD-90BB-8556EC9D6CAD}" destId="{AC8F6DDE-7991-4E94-A3F8-3D446F5FACD3}" srcOrd="0" destOrd="0" presId="urn:microsoft.com/office/officeart/2005/8/layout/hProcess9"/>
    <dgm:cxn modelId="{22BF8BD3-DDEA-458B-A010-BA064D488ED5}" type="presParOf" srcId="{D722B0C3-5F50-48AD-90BB-8556EC9D6CAD}" destId="{2D7616C4-AE5D-4CE0-8EB9-570BDDB2BA57}" srcOrd="1" destOrd="0" presId="urn:microsoft.com/office/officeart/2005/8/layout/hProcess9"/>
    <dgm:cxn modelId="{97429026-E84F-4827-9FFD-C98CF80B57DB}" type="presParOf" srcId="{2D7616C4-AE5D-4CE0-8EB9-570BDDB2BA57}" destId="{583CA3FC-4429-4FCD-8CCE-D58DAE380985}" srcOrd="0" destOrd="0" presId="urn:microsoft.com/office/officeart/2005/8/layout/hProcess9"/>
    <dgm:cxn modelId="{B8036A64-093C-49ED-B732-365A44D88AFE}" type="presParOf" srcId="{2D7616C4-AE5D-4CE0-8EB9-570BDDB2BA57}" destId="{B38A8FDF-705E-4399-849B-C1CFBD0C1F69}" srcOrd="1" destOrd="0" presId="urn:microsoft.com/office/officeart/2005/8/layout/hProcess9"/>
    <dgm:cxn modelId="{C2E7A308-48FA-4C6F-AA7E-7B06B3E69939}" type="presParOf" srcId="{2D7616C4-AE5D-4CE0-8EB9-570BDDB2BA57}" destId="{2399A310-EDE9-4307-9FBB-D720A0983F13}" srcOrd="2" destOrd="0" presId="urn:microsoft.com/office/officeart/2005/8/layout/hProcess9"/>
    <dgm:cxn modelId="{C02AF64C-DC33-414E-95C7-CC8F94CE9FE7}" type="presParOf" srcId="{2D7616C4-AE5D-4CE0-8EB9-570BDDB2BA57}" destId="{F5E45EB1-AE88-4C85-B295-3912F6637FBF}" srcOrd="3" destOrd="0" presId="urn:microsoft.com/office/officeart/2005/8/layout/hProcess9"/>
    <dgm:cxn modelId="{B55B880F-0BBE-4F2E-ABB3-76CBF1085DC1}" type="presParOf" srcId="{2D7616C4-AE5D-4CE0-8EB9-570BDDB2BA57}" destId="{F2B751D9-F53E-4AC3-800A-81857EBA914A}" srcOrd="4" destOrd="0" presId="urn:microsoft.com/office/officeart/2005/8/layout/hProcess9"/>
    <dgm:cxn modelId="{3F2A01ED-3BA7-4324-8A31-1AB839F7E845}" type="presParOf" srcId="{2D7616C4-AE5D-4CE0-8EB9-570BDDB2BA57}" destId="{C32877D0-8400-429C-8FFA-C3DA91A8732A}" srcOrd="5" destOrd="0" presId="urn:microsoft.com/office/officeart/2005/8/layout/hProcess9"/>
    <dgm:cxn modelId="{4A5D388D-C4FE-4A16-8C16-2AA8149188DE}" type="presParOf" srcId="{2D7616C4-AE5D-4CE0-8EB9-570BDDB2BA57}" destId="{667AC606-8B59-4DD2-9A02-C7A70306B78C}" srcOrd="6" destOrd="0" presId="urn:microsoft.com/office/officeart/2005/8/layout/hProcess9"/>
    <dgm:cxn modelId="{24D9F62A-9F5D-4DB2-B60B-2E6CE2FA8B01}" type="presParOf" srcId="{2D7616C4-AE5D-4CE0-8EB9-570BDDB2BA57}" destId="{6E160262-B7E1-42EA-B33B-09AD7A135A8C}" srcOrd="7" destOrd="0" presId="urn:microsoft.com/office/officeart/2005/8/layout/hProcess9"/>
    <dgm:cxn modelId="{073A1DAE-B33E-4DE4-91DC-04C8A6EE7CC4}" type="presParOf" srcId="{2D7616C4-AE5D-4CE0-8EB9-570BDDB2BA57}" destId="{C3C06F01-971B-4011-B4E7-C84B288B74DC}" srcOrd="8" destOrd="0" presId="urn:microsoft.com/office/officeart/2005/8/layout/hProcess9"/>
    <dgm:cxn modelId="{13BDDB95-FE9F-432D-B2C2-F232DB438CD5}" type="presParOf" srcId="{2D7616C4-AE5D-4CE0-8EB9-570BDDB2BA57}" destId="{037735E6-C9D6-49E7-BDAD-022391441B0E}" srcOrd="9" destOrd="0" presId="urn:microsoft.com/office/officeart/2005/8/layout/hProcess9"/>
    <dgm:cxn modelId="{72130419-C683-49B0-AB48-8FE2B553FDE1}" type="presParOf" srcId="{2D7616C4-AE5D-4CE0-8EB9-570BDDB2BA57}" destId="{0681DCB6-0627-4468-84DE-E95B81DEB819}"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8F6DDE-7991-4E94-A3F8-3D446F5FACD3}">
      <dsp:nvSpPr>
        <dsp:cNvPr id="0" name=""/>
        <dsp:cNvSpPr/>
      </dsp:nvSpPr>
      <dsp:spPr>
        <a:xfrm>
          <a:off x="228611" y="0"/>
          <a:ext cx="8153377" cy="5181600"/>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3CA3FC-4429-4FCD-8CCE-D58DAE380985}">
      <dsp:nvSpPr>
        <dsp:cNvPr id="0" name=""/>
        <dsp:cNvSpPr/>
      </dsp:nvSpPr>
      <dsp:spPr>
        <a:xfrm>
          <a:off x="2364" y="1554480"/>
          <a:ext cx="1376939" cy="2072640"/>
        </a:xfrm>
        <a:prstGeom prst="roundRect">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t>Pubic Hair (</a:t>
          </a:r>
          <a:r>
            <a:rPr lang="en-US" sz="1200" b="1" kern="1200" dirty="0" err="1" smtClean="0"/>
            <a:t>Pubarche</a:t>
          </a:r>
          <a:r>
            <a:rPr lang="en-US" sz="1200" b="1" kern="1200" dirty="0" smtClean="0"/>
            <a:t>) Age 8</a:t>
          </a:r>
          <a:endParaRPr lang="en-US" sz="1200" kern="1200" dirty="0"/>
        </a:p>
      </dsp:txBody>
      <dsp:txXfrm>
        <a:off x="69581" y="1621697"/>
        <a:ext cx="1242505" cy="1938206"/>
      </dsp:txXfrm>
    </dsp:sp>
    <dsp:sp modelId="{2399A310-EDE9-4307-9FBB-D720A0983F13}">
      <dsp:nvSpPr>
        <dsp:cNvPr id="0" name=""/>
        <dsp:cNvSpPr/>
      </dsp:nvSpPr>
      <dsp:spPr>
        <a:xfrm>
          <a:off x="1448151" y="1554480"/>
          <a:ext cx="1376939" cy="2072640"/>
        </a:xfrm>
        <a:prstGeom prst="roundRect">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dirty="0" smtClean="0"/>
            <a:t>Breast Development (</a:t>
          </a:r>
          <a:r>
            <a:rPr lang="en-US" sz="1500" b="1" kern="1200" dirty="0" err="1" smtClean="0"/>
            <a:t>Thelarche</a:t>
          </a:r>
          <a:r>
            <a:rPr lang="en-US" sz="1500" b="1" kern="1200" dirty="0" smtClean="0"/>
            <a:t>) Age 9</a:t>
          </a:r>
          <a:endParaRPr lang="en-US" sz="1500" kern="1200" dirty="0"/>
        </a:p>
      </dsp:txBody>
      <dsp:txXfrm>
        <a:off x="1515368" y="1621697"/>
        <a:ext cx="1242505" cy="1938206"/>
      </dsp:txXfrm>
    </dsp:sp>
    <dsp:sp modelId="{F2B751D9-F53E-4AC3-800A-81857EBA914A}">
      <dsp:nvSpPr>
        <dsp:cNvPr id="0" name=""/>
        <dsp:cNvSpPr/>
      </dsp:nvSpPr>
      <dsp:spPr>
        <a:xfrm>
          <a:off x="2893937" y="1554480"/>
          <a:ext cx="1376939" cy="2072640"/>
        </a:xfrm>
        <a:prstGeom prst="roundRect">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dirty="0" smtClean="0"/>
            <a:t>Menstruation (Menarche) Age 12</a:t>
          </a:r>
          <a:endParaRPr lang="en-US" sz="1500" b="1" kern="1200" dirty="0"/>
        </a:p>
      </dsp:txBody>
      <dsp:txXfrm>
        <a:off x="2961154" y="1621697"/>
        <a:ext cx="1242505" cy="1938206"/>
      </dsp:txXfrm>
    </dsp:sp>
    <dsp:sp modelId="{667AC606-8B59-4DD2-9A02-C7A70306B78C}">
      <dsp:nvSpPr>
        <dsp:cNvPr id="0" name=""/>
        <dsp:cNvSpPr/>
      </dsp:nvSpPr>
      <dsp:spPr>
        <a:xfrm>
          <a:off x="4339723" y="1554480"/>
          <a:ext cx="1376939" cy="2072640"/>
        </a:xfrm>
        <a:prstGeom prst="roundRect">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dirty="0" smtClean="0"/>
            <a:t>Puberty is complete Age 18</a:t>
          </a:r>
          <a:endParaRPr lang="en-US" sz="1500" b="1" kern="1200" dirty="0"/>
        </a:p>
      </dsp:txBody>
      <dsp:txXfrm>
        <a:off x="4406940" y="1621697"/>
        <a:ext cx="1242505" cy="1938206"/>
      </dsp:txXfrm>
    </dsp:sp>
    <dsp:sp modelId="{C3C06F01-971B-4011-B4E7-C84B288B74DC}">
      <dsp:nvSpPr>
        <dsp:cNvPr id="0" name=""/>
        <dsp:cNvSpPr/>
      </dsp:nvSpPr>
      <dsp:spPr>
        <a:xfrm>
          <a:off x="5785509" y="1554480"/>
          <a:ext cx="1376939" cy="2072640"/>
        </a:xfrm>
        <a:prstGeom prst="roundRect">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dirty="0" smtClean="0"/>
            <a:t>Fertility peaks Early-Mid 20’s</a:t>
          </a:r>
          <a:endParaRPr lang="en-US" sz="1500" b="1" kern="1200" dirty="0"/>
        </a:p>
      </dsp:txBody>
      <dsp:txXfrm>
        <a:off x="5852726" y="1621697"/>
        <a:ext cx="1242505" cy="1938206"/>
      </dsp:txXfrm>
    </dsp:sp>
    <dsp:sp modelId="{0681DCB6-0627-4468-84DE-E95B81DEB819}">
      <dsp:nvSpPr>
        <dsp:cNvPr id="0" name=""/>
        <dsp:cNvSpPr/>
      </dsp:nvSpPr>
      <dsp:spPr>
        <a:xfrm>
          <a:off x="7231295" y="1554480"/>
          <a:ext cx="1376939" cy="2072640"/>
        </a:xfrm>
        <a:prstGeom prst="roundRect">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dirty="0" smtClean="0"/>
            <a:t>Menopause Begins Age 50</a:t>
          </a:r>
          <a:endParaRPr lang="en-US" sz="1500" b="1" kern="1200" dirty="0"/>
        </a:p>
      </dsp:txBody>
      <dsp:txXfrm>
        <a:off x="7298512" y="1621697"/>
        <a:ext cx="1242505" cy="193820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1C53532B-C57D-4D24-B5CC-FD4E156EBF4C}" type="datetimeFigureOut">
              <a:rPr lang="en-US" smtClean="0"/>
              <a:pPr/>
              <a:t>11/17/2017</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F320033E-69DD-47DE-B3F6-3166F8E20CF8}" type="slidenum">
              <a:rPr lang="en-US" smtClean="0"/>
              <a:pPr/>
              <a:t>‹#›</a:t>
            </a:fld>
            <a:endParaRPr lang="en-US"/>
          </a:p>
        </p:txBody>
      </p:sp>
    </p:spTree>
    <p:extLst>
      <p:ext uri="{BB962C8B-B14F-4D97-AF65-F5344CB8AC3E}">
        <p14:creationId xmlns:p14="http://schemas.microsoft.com/office/powerpoint/2010/main" val="15063814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FA7AFE93-D4DC-0B4F-94AB-7CE5EAF59665}" type="datetimeFigureOut">
              <a:rPr lang="en-US" smtClean="0"/>
              <a:pPr/>
              <a:t>11/17/2017</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8BBF9976-16FA-684A-9B34-75E06317153C}" type="slidenum">
              <a:rPr lang="en-US" smtClean="0"/>
              <a:pPr/>
              <a:t>‹#›</a:t>
            </a:fld>
            <a:endParaRPr lang="en-US"/>
          </a:p>
        </p:txBody>
      </p:sp>
    </p:spTree>
    <p:extLst>
      <p:ext uri="{BB962C8B-B14F-4D97-AF65-F5344CB8AC3E}">
        <p14:creationId xmlns:p14="http://schemas.microsoft.com/office/powerpoint/2010/main" val="10896672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lang="en-US" sz="1100" b="1" dirty="0">
              <a:solidFill>
                <a:srgbClr val="000080"/>
              </a:solidFill>
            </a:endParaRPr>
          </a:p>
        </p:txBody>
      </p:sp>
      <p:sp>
        <p:nvSpPr>
          <p:cNvPr id="82" name="Shape 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7507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of these things can change, the journey, before vs after </a:t>
            </a:r>
          </a:p>
          <a:p>
            <a:endParaRPr lang="en-US" dirty="0"/>
          </a:p>
        </p:txBody>
      </p:sp>
      <p:sp>
        <p:nvSpPr>
          <p:cNvPr id="4" name="Slide Number Placeholder 3"/>
          <p:cNvSpPr>
            <a:spLocks noGrp="1"/>
          </p:cNvSpPr>
          <p:nvPr>
            <p:ph type="sldNum" sz="quarter" idx="10"/>
          </p:nvPr>
        </p:nvSpPr>
        <p:spPr/>
        <p:txBody>
          <a:bodyPr/>
          <a:lstStyle/>
          <a:p>
            <a:fld id="{8BBF9976-16FA-684A-9B34-75E06317153C}" type="slidenum">
              <a:rPr lang="en-US" smtClean="0"/>
              <a:pPr/>
              <a:t>53</a:t>
            </a:fld>
            <a:endParaRPr lang="en-US"/>
          </a:p>
        </p:txBody>
      </p:sp>
    </p:spTree>
    <p:extLst>
      <p:ext uri="{BB962C8B-B14F-4D97-AF65-F5344CB8AC3E}">
        <p14:creationId xmlns:p14="http://schemas.microsoft.com/office/powerpoint/2010/main" val="4113235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Effort was on survival, emerging from treatment, how can you make yourself feel good </a:t>
            </a:r>
          </a:p>
          <a:p>
            <a:r>
              <a:rPr lang="en-US" dirty="0" smtClean="0"/>
              <a:t>Take time to explore what your new normal is </a:t>
            </a:r>
          </a:p>
          <a:p>
            <a:endParaRPr lang="en-US" dirty="0"/>
          </a:p>
        </p:txBody>
      </p:sp>
      <p:sp>
        <p:nvSpPr>
          <p:cNvPr id="4" name="Slide Number Placeholder 3"/>
          <p:cNvSpPr>
            <a:spLocks noGrp="1"/>
          </p:cNvSpPr>
          <p:nvPr>
            <p:ph type="sldNum" sz="quarter" idx="10"/>
          </p:nvPr>
        </p:nvSpPr>
        <p:spPr/>
        <p:txBody>
          <a:bodyPr/>
          <a:lstStyle/>
          <a:p>
            <a:fld id="{8BBF9976-16FA-684A-9B34-75E06317153C}" type="slidenum">
              <a:rPr lang="en-US" smtClean="0"/>
              <a:pPr/>
              <a:t>55</a:t>
            </a:fld>
            <a:endParaRPr lang="en-US"/>
          </a:p>
        </p:txBody>
      </p:sp>
    </p:spTree>
    <p:extLst>
      <p:ext uri="{BB962C8B-B14F-4D97-AF65-F5344CB8AC3E}">
        <p14:creationId xmlns:p14="http://schemas.microsoft.com/office/powerpoint/2010/main" val="523438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latin typeface="+mn-lt"/>
                <a:ea typeface="+mn-ea"/>
                <a:cs typeface="+mn-cs"/>
              </a:rPr>
              <a:t>Try to keep an open mind about ways to feel sexual pleasure.</a:t>
            </a:r>
            <a:r>
              <a:rPr lang="en-US" sz="1200" b="0" i="1" kern="120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Some couples have a narrow view of what normal sex is. If both partners cannot reach orgasm through or during penetration, some may feel disappointed. But during and after cancer treatment, there may be times when the kind of sex you like best is not possible. Those times can be a chance to learn new ways to give and receive sexual pleasure.</a:t>
            </a:r>
            <a:endParaRPr lang="en-US" dirty="0" smtClean="0"/>
          </a:p>
          <a:p>
            <a:endParaRPr lang="en-US" dirty="0"/>
          </a:p>
        </p:txBody>
      </p:sp>
      <p:sp>
        <p:nvSpPr>
          <p:cNvPr id="4" name="Slide Number Placeholder 3"/>
          <p:cNvSpPr>
            <a:spLocks noGrp="1"/>
          </p:cNvSpPr>
          <p:nvPr>
            <p:ph type="sldNum" sz="quarter" idx="10"/>
          </p:nvPr>
        </p:nvSpPr>
        <p:spPr/>
        <p:txBody>
          <a:bodyPr/>
          <a:lstStyle/>
          <a:p>
            <a:fld id="{8BBF9976-16FA-684A-9B34-75E06317153C}" type="slidenum">
              <a:rPr lang="en-US" smtClean="0"/>
              <a:pPr/>
              <a:t>66</a:t>
            </a:fld>
            <a:endParaRPr lang="en-US"/>
          </a:p>
        </p:txBody>
      </p:sp>
    </p:spTree>
    <p:extLst>
      <p:ext uri="{BB962C8B-B14F-4D97-AF65-F5344CB8AC3E}">
        <p14:creationId xmlns:p14="http://schemas.microsoft.com/office/powerpoint/2010/main" val="3382268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Sexual</a:t>
            </a:r>
            <a:r>
              <a:rPr lang="en-US" baseline="0" dirty="0" smtClean="0"/>
              <a:t> expression varies in level of importance, how one chooses to express, and preferences</a:t>
            </a:r>
            <a:endParaRPr lang="en-US" dirty="0"/>
          </a:p>
        </p:txBody>
      </p:sp>
      <p:sp>
        <p:nvSpPr>
          <p:cNvPr id="4" name="Slide Number Placeholder 3"/>
          <p:cNvSpPr>
            <a:spLocks noGrp="1"/>
          </p:cNvSpPr>
          <p:nvPr>
            <p:ph type="sldNum" sz="quarter" idx="10"/>
          </p:nvPr>
        </p:nvSpPr>
        <p:spPr/>
        <p:txBody>
          <a:bodyPr/>
          <a:lstStyle/>
          <a:p>
            <a:fld id="{CA077768-21C8-4125-A345-258E48D2EED0}" type="slidenum">
              <a:rPr lang="en-US" smtClean="0"/>
              <a:pPr/>
              <a:t>21</a:t>
            </a:fld>
            <a:endParaRPr lang="en-US" smtClean="0"/>
          </a:p>
        </p:txBody>
      </p:sp>
    </p:spTree>
    <p:extLst>
      <p:ext uri="{BB962C8B-B14F-4D97-AF65-F5344CB8AC3E}">
        <p14:creationId xmlns:p14="http://schemas.microsoft.com/office/powerpoint/2010/main" val="1478771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77768-21C8-4125-A345-258E48D2EED0}" type="slidenum">
              <a:rPr lang="en-US" smtClean="0"/>
              <a:pPr/>
              <a:t>22</a:t>
            </a:fld>
            <a:endParaRPr lang="en-US" smtClean="0"/>
          </a:p>
        </p:txBody>
      </p:sp>
    </p:spTree>
    <p:extLst>
      <p:ext uri="{BB962C8B-B14F-4D97-AF65-F5344CB8AC3E}">
        <p14:creationId xmlns:p14="http://schemas.microsoft.com/office/powerpoint/2010/main" val="2909243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A077768-21C8-4125-A345-258E48D2EED0}" type="slidenum">
              <a:rPr lang="en-US" smtClean="0"/>
              <a:pPr/>
              <a:t>38</a:t>
            </a:fld>
            <a:endParaRPr lang="en-US" smtClean="0"/>
          </a:p>
        </p:txBody>
      </p:sp>
    </p:spTree>
    <p:extLst>
      <p:ext uri="{BB962C8B-B14F-4D97-AF65-F5344CB8AC3E}">
        <p14:creationId xmlns:p14="http://schemas.microsoft.com/office/powerpoint/2010/main" val="4032806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04" name="Shape 2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3586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latin typeface="+mn-lt"/>
                <a:ea typeface="+mn-ea"/>
                <a:cs typeface="+mn-cs"/>
              </a:rPr>
              <a:t>When you are first diagnosed with breast cancer, its hard to focus on anything</a:t>
            </a:r>
            <a:r>
              <a:rPr lang="en-US" sz="1200" b="0" i="0" kern="1200" baseline="0" dirty="0" smtClean="0">
                <a:solidFill>
                  <a:schemeClr val="tx1"/>
                </a:solidFill>
                <a:latin typeface="+mn-lt"/>
                <a:ea typeface="+mn-ea"/>
                <a:cs typeface="+mn-cs"/>
              </a:rPr>
              <a:t> other than survival </a:t>
            </a:r>
          </a:p>
          <a:p>
            <a:r>
              <a:rPr lang="en-US" sz="1200" b="0" i="0" kern="1200" baseline="0" dirty="0" smtClean="0">
                <a:solidFill>
                  <a:schemeClr val="tx1"/>
                </a:solidFill>
                <a:latin typeface="+mn-lt"/>
                <a:ea typeface="+mn-ea"/>
                <a:cs typeface="+mn-cs"/>
              </a:rPr>
              <a:t>But after, </a:t>
            </a:r>
            <a:r>
              <a:rPr lang="en-US" sz="1200" b="0" i="0" kern="1200" dirty="0" smtClean="0">
                <a:solidFill>
                  <a:schemeClr val="tx1"/>
                </a:solidFill>
                <a:latin typeface="+mn-lt"/>
                <a:ea typeface="+mn-ea"/>
                <a:cs typeface="+mn-cs"/>
              </a:rPr>
              <a:t>you may wonder how</a:t>
            </a:r>
            <a:r>
              <a:rPr lang="en-US" sz="1200" b="0" i="0" kern="1200" baseline="0" dirty="0" smtClean="0">
                <a:solidFill>
                  <a:schemeClr val="tx1"/>
                </a:solidFill>
                <a:latin typeface="+mn-lt"/>
                <a:ea typeface="+mn-ea"/>
                <a:cs typeface="+mn-cs"/>
              </a:rPr>
              <a:t> normal your life can be or how cancer will affect your sex life </a:t>
            </a:r>
            <a:endParaRPr lang="en-US" sz="1200" b="0" i="0" kern="1200" dirty="0" smtClean="0">
              <a:solidFill>
                <a:schemeClr val="tx1"/>
              </a:solidFill>
              <a:latin typeface="+mn-lt"/>
              <a:ea typeface="+mn-ea"/>
              <a:cs typeface="+mn-cs"/>
            </a:endParaRP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Sex and sexuality are important parts of everyday life. </a:t>
            </a:r>
            <a:r>
              <a:rPr lang="en-US" sz="1200" b="0" i="0" kern="1200" smtClean="0">
                <a:solidFill>
                  <a:schemeClr val="tx1"/>
                </a:solidFill>
                <a:latin typeface="+mn-lt"/>
                <a:ea typeface="+mn-ea"/>
                <a:cs typeface="+mn-cs"/>
              </a:rPr>
              <a:t>The difference between sex and sexuality is that sex is thought of as an activity – something you do with a partner</a:t>
            </a:r>
            <a:r>
              <a:rPr lang="en-US" sz="1200" b="0" i="0" kern="1200" baseline="0" smtClean="0">
                <a:solidFill>
                  <a:schemeClr val="tx1"/>
                </a:solidFill>
                <a:latin typeface="+mn-lt"/>
                <a:ea typeface="+mn-ea"/>
                <a:cs typeface="+mn-cs"/>
              </a:rPr>
              <a:t> and sexuality is more about the way you feel about yourself </a:t>
            </a:r>
            <a:endParaRPr lang="en-US"/>
          </a:p>
        </p:txBody>
      </p:sp>
      <p:sp>
        <p:nvSpPr>
          <p:cNvPr id="4" name="Slide Number Placeholder 3"/>
          <p:cNvSpPr>
            <a:spLocks noGrp="1"/>
          </p:cNvSpPr>
          <p:nvPr>
            <p:ph type="sldNum" sz="quarter" idx="10"/>
          </p:nvPr>
        </p:nvSpPr>
        <p:spPr/>
        <p:txBody>
          <a:bodyPr/>
          <a:lstStyle/>
          <a:p>
            <a:fld id="{8BBF9976-16FA-684A-9B34-75E06317153C}" type="slidenum">
              <a:rPr lang="en-US" smtClean="0"/>
              <a:pPr/>
              <a:t>46</a:t>
            </a:fld>
            <a:endParaRPr lang="en-US"/>
          </a:p>
        </p:txBody>
      </p:sp>
    </p:spTree>
    <p:extLst>
      <p:ext uri="{BB962C8B-B14F-4D97-AF65-F5344CB8AC3E}">
        <p14:creationId xmlns:p14="http://schemas.microsoft.com/office/powerpoint/2010/main" val="2545585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Sexuality can differ for different groups,</a:t>
            </a:r>
            <a:r>
              <a:rPr lang="en-US" baseline="0" dirty="0" smtClean="0"/>
              <a:t> especially LGBTQ</a:t>
            </a:r>
            <a:endParaRPr lang="en-US" dirty="0" smtClean="0"/>
          </a:p>
          <a:p>
            <a:endParaRPr lang="en-US" dirty="0"/>
          </a:p>
        </p:txBody>
      </p:sp>
      <p:sp>
        <p:nvSpPr>
          <p:cNvPr id="4" name="Slide Number Placeholder 3"/>
          <p:cNvSpPr>
            <a:spLocks noGrp="1"/>
          </p:cNvSpPr>
          <p:nvPr>
            <p:ph type="sldNum" sz="quarter" idx="10"/>
          </p:nvPr>
        </p:nvSpPr>
        <p:spPr/>
        <p:txBody>
          <a:bodyPr/>
          <a:lstStyle/>
          <a:p>
            <a:fld id="{8BBF9976-16FA-684A-9B34-75E06317153C}" type="slidenum">
              <a:rPr lang="en-US" smtClean="0"/>
              <a:pPr/>
              <a:t>47</a:t>
            </a:fld>
            <a:endParaRPr lang="en-US"/>
          </a:p>
        </p:txBody>
      </p:sp>
    </p:spTree>
    <p:extLst>
      <p:ext uri="{BB962C8B-B14F-4D97-AF65-F5344CB8AC3E}">
        <p14:creationId xmlns:p14="http://schemas.microsoft.com/office/powerpoint/2010/main" val="1590750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https://lgbt.williams.edu/resources/terms/</a:t>
            </a:r>
          </a:p>
          <a:p>
            <a:endParaRPr lang="en-US" dirty="0"/>
          </a:p>
        </p:txBody>
      </p:sp>
      <p:sp>
        <p:nvSpPr>
          <p:cNvPr id="4" name="Slide Number Placeholder 3"/>
          <p:cNvSpPr>
            <a:spLocks noGrp="1"/>
          </p:cNvSpPr>
          <p:nvPr>
            <p:ph type="sldNum" sz="quarter" idx="10"/>
          </p:nvPr>
        </p:nvSpPr>
        <p:spPr/>
        <p:txBody>
          <a:bodyPr/>
          <a:lstStyle/>
          <a:p>
            <a:fld id="{8BBF9976-16FA-684A-9B34-75E06317153C}" type="slidenum">
              <a:rPr lang="en-US" smtClean="0"/>
              <a:pPr/>
              <a:t>49</a:t>
            </a:fld>
            <a:endParaRPr lang="en-US"/>
          </a:p>
        </p:txBody>
      </p:sp>
    </p:spTree>
    <p:extLst>
      <p:ext uri="{BB962C8B-B14F-4D97-AF65-F5344CB8AC3E}">
        <p14:creationId xmlns:p14="http://schemas.microsoft.com/office/powerpoint/2010/main" val="3970943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 are not alone in what</a:t>
            </a:r>
            <a:r>
              <a:rPr lang="en-US" baseline="0" dirty="0" smtClean="0"/>
              <a:t> you are feeling </a:t>
            </a:r>
          </a:p>
          <a:p>
            <a:endParaRPr lang="en-US" dirty="0"/>
          </a:p>
        </p:txBody>
      </p:sp>
      <p:sp>
        <p:nvSpPr>
          <p:cNvPr id="4" name="Slide Number Placeholder 3"/>
          <p:cNvSpPr>
            <a:spLocks noGrp="1"/>
          </p:cNvSpPr>
          <p:nvPr>
            <p:ph type="sldNum" sz="quarter" idx="10"/>
          </p:nvPr>
        </p:nvSpPr>
        <p:spPr/>
        <p:txBody>
          <a:bodyPr/>
          <a:lstStyle/>
          <a:p>
            <a:fld id="{8BBF9976-16FA-684A-9B34-75E06317153C}" type="slidenum">
              <a:rPr lang="en-US" smtClean="0"/>
              <a:pPr/>
              <a:t>52</a:t>
            </a:fld>
            <a:endParaRPr lang="en-US"/>
          </a:p>
        </p:txBody>
      </p:sp>
    </p:spTree>
    <p:extLst>
      <p:ext uri="{BB962C8B-B14F-4D97-AF65-F5344CB8AC3E}">
        <p14:creationId xmlns:p14="http://schemas.microsoft.com/office/powerpoint/2010/main" val="2562565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file://localhost/Volumes/Cheryl's%20Storage/CHERYL%20K/19670-NWH%20PPT%20Hospital%20Templates/nwh_ppt_blue_110915/constallations-3-01.jpg" TargetMode="External"/><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file://localhost/Volumes/Cheryl's%20Storage/CHERYL%20K/19670-NWH%20PPT%20Hospital%20Templates/nwh_ppt_blue_110915/constallations-3-01.jpg" TargetMode="External"/><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lgn="l"/>
            <a:r>
              <a:rPr lang="en-US" smtClean="0"/>
              <a:t>Month Day, Year</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8BC936-0928-C346-B13E-04BD58031644}" type="slidenum">
              <a:rPr lang="en-US" smtClean="0"/>
              <a:pPr/>
              <a:t>‹#›</a:t>
            </a:fld>
            <a:endParaRPr lang="en-US" dirty="0"/>
          </a:p>
        </p:txBody>
      </p:sp>
    </p:spTree>
    <p:extLst>
      <p:ext uri="{BB962C8B-B14F-4D97-AF65-F5344CB8AC3E}">
        <p14:creationId xmlns:p14="http://schemas.microsoft.com/office/powerpoint/2010/main" val="2823388114"/>
      </p:ext>
    </p:extLst>
  </p:cSld>
  <p:clrMapOvr>
    <a:masterClrMapping/>
  </p:clrMapOvr>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lgn="l"/>
            <a:r>
              <a:rPr lang="en-US" smtClean="0"/>
              <a:t>Month Day, Year</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8BC936-0928-C346-B13E-04BD58031644}" type="slidenum">
              <a:rPr lang="en-US" smtClean="0"/>
              <a:pPr/>
              <a:t>‹#›</a:t>
            </a:fld>
            <a:endParaRPr lang="en-US" dirty="0"/>
          </a:p>
        </p:txBody>
      </p:sp>
    </p:spTree>
    <p:extLst>
      <p:ext uri="{BB962C8B-B14F-4D97-AF65-F5344CB8AC3E}">
        <p14:creationId xmlns:p14="http://schemas.microsoft.com/office/powerpoint/2010/main" val="473883887"/>
      </p:ext>
    </p:extLst>
  </p:cSld>
  <p:clrMapOvr>
    <a:masterClrMapping/>
  </p:clrMapOvr>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lgn="l"/>
            <a:r>
              <a:rPr lang="en-US" smtClean="0"/>
              <a:t>Month Day, Year</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8BC936-0928-C346-B13E-04BD58031644}" type="slidenum">
              <a:rPr lang="en-US" smtClean="0"/>
              <a:pPr/>
              <a:t>‹#›</a:t>
            </a:fld>
            <a:endParaRPr lang="en-US" dirty="0"/>
          </a:p>
        </p:txBody>
      </p:sp>
    </p:spTree>
    <p:extLst>
      <p:ext uri="{BB962C8B-B14F-4D97-AF65-F5344CB8AC3E}">
        <p14:creationId xmlns:p14="http://schemas.microsoft.com/office/powerpoint/2010/main" val="4026799259"/>
      </p:ext>
    </p:extLst>
  </p:cSld>
  <p:clrMapOvr>
    <a:masterClrMapping/>
  </p:clrMapOvr>
  <p:hf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0" y="3678"/>
            <a:ext cx="9143997" cy="6864077"/>
          </a:xfrm>
          <a:prstGeom prst="rect">
            <a:avLst/>
          </a:prstGeom>
        </p:spPr>
      </p:pic>
      <p:sp>
        <p:nvSpPr>
          <p:cNvPr id="2" name="Title 1"/>
          <p:cNvSpPr>
            <a:spLocks noGrp="1"/>
          </p:cNvSpPr>
          <p:nvPr>
            <p:ph type="ctrTitle"/>
          </p:nvPr>
        </p:nvSpPr>
        <p:spPr>
          <a:xfrm>
            <a:off x="4710112" y="2103120"/>
            <a:ext cx="3976687" cy="1898429"/>
          </a:xfrm>
        </p:spPr>
        <p:txBody>
          <a:bodyPr>
            <a:noAutofit/>
          </a:bodyPr>
          <a:lstStyle>
            <a:lvl1pPr>
              <a:defRPr sz="3000">
                <a:solidFill>
                  <a:schemeClr val="tx1"/>
                </a:solidFill>
              </a:defRPr>
            </a:lvl1pPr>
          </a:lstStyle>
          <a:p>
            <a:r>
              <a:rPr lang="en-US" smtClean="0"/>
              <a:t>Click to edit Master title style</a:t>
            </a:r>
            <a:endParaRPr lang="en-US" dirty="0"/>
          </a:p>
        </p:txBody>
      </p:sp>
      <p:sp>
        <p:nvSpPr>
          <p:cNvPr id="4" name="Date Placeholder 3"/>
          <p:cNvSpPr>
            <a:spLocks noGrp="1"/>
          </p:cNvSpPr>
          <p:nvPr>
            <p:ph type="dt" sz="half" idx="10"/>
          </p:nvPr>
        </p:nvSpPr>
        <p:spPr>
          <a:xfrm>
            <a:off x="4710112" y="4331020"/>
            <a:ext cx="3976687" cy="580938"/>
          </a:xfrm>
        </p:spPr>
        <p:txBody>
          <a:bodyPr anchor="t" anchorCtr="0"/>
          <a:lstStyle>
            <a:lvl1pPr marL="0" indent="0" algn="l" defTabSz="457200" rtl="0" eaLnBrk="1" latinLnBrk="0" hangingPunct="1">
              <a:spcBef>
                <a:spcPts val="0"/>
              </a:spcBef>
              <a:buFontTx/>
              <a:buNone/>
              <a:defRPr lang="en-US" sz="1600" b="0" kern="1200" smtClean="0">
                <a:solidFill>
                  <a:schemeClr val="tx1"/>
                </a:solidFill>
                <a:latin typeface="Calibri" panose="020F0502020204030204" pitchFamily="34" charset="0"/>
                <a:ea typeface="+mn-ea"/>
                <a:cs typeface="Calibri" panose="020F0502020204030204" pitchFamily="34" charset="0"/>
              </a:defRPr>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indent="-3657600"/>
            <a:r>
              <a:rPr lang="en-US" smtClean="0"/>
              <a:t>Month Day, Year</a:t>
            </a:r>
            <a:endParaRPr lang="en-US" dirty="0"/>
          </a:p>
        </p:txBody>
      </p:sp>
      <p:sp>
        <p:nvSpPr>
          <p:cNvPr id="5" name="Slide Number Placeholder 4"/>
          <p:cNvSpPr>
            <a:spLocks noGrp="1"/>
          </p:cNvSpPr>
          <p:nvPr>
            <p:ph type="sldNum" sz="quarter" idx="11"/>
          </p:nvPr>
        </p:nvSpPr>
        <p:spPr/>
        <p:txBody>
          <a:bodyPr/>
          <a:lstStyle/>
          <a:p>
            <a:fld id="{5E8BC936-0928-C346-B13E-04BD58031644}" type="slidenum">
              <a:rPr lang="en-US" smtClean="0"/>
              <a:pPr/>
              <a:t>‹#›</a:t>
            </a:fld>
            <a:endParaRPr lang="en-US" dirty="0"/>
          </a:p>
        </p:txBody>
      </p:sp>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200" y="5376672"/>
            <a:ext cx="5916180" cy="1280163"/>
          </a:xfrm>
          <a:prstGeom prst="rect">
            <a:avLst/>
          </a:prstGeom>
        </p:spPr>
      </p:pic>
    </p:spTree>
    <p:extLst>
      <p:ext uri="{BB962C8B-B14F-4D97-AF65-F5344CB8AC3E}">
        <p14:creationId xmlns:p14="http://schemas.microsoft.com/office/powerpoint/2010/main" val="119271431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ptional Presentation Cov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8788" y="1373187"/>
            <a:ext cx="8229600" cy="4568825"/>
          </a:xfrm>
        </p:spPr>
        <p:txBody>
          <a:bodyPr>
            <a:noAutofit/>
          </a:bodyPr>
          <a:lstStyle>
            <a:lvl1pPr>
              <a:defRPr sz="4400" b="0" baseline="0">
                <a:solidFill>
                  <a:schemeClr val="accent1"/>
                </a:solidFill>
              </a:defRPr>
            </a:lvl1pPr>
          </a:lstStyle>
          <a:p>
            <a:r>
              <a:rPr lang="en-US" dirty="0" smtClean="0"/>
              <a:t>Optional Presentation Cover</a:t>
            </a:r>
            <a:endParaRPr lang="en-US" dirty="0"/>
          </a:p>
        </p:txBody>
      </p:sp>
      <p:sp>
        <p:nvSpPr>
          <p:cNvPr id="4" name="Date Placeholder 3"/>
          <p:cNvSpPr>
            <a:spLocks noGrp="1"/>
          </p:cNvSpPr>
          <p:nvPr>
            <p:ph type="dt" sz="half" idx="10"/>
          </p:nvPr>
        </p:nvSpPr>
        <p:spPr/>
        <p:txBody>
          <a:bodyPr/>
          <a:lstStyle/>
          <a:p>
            <a:r>
              <a:rPr lang="en-US" dirty="0" smtClean="0"/>
              <a:t>Month Day, Year</a:t>
            </a:r>
            <a:endParaRPr lang="en-US" dirty="0"/>
          </a:p>
        </p:txBody>
      </p:sp>
      <p:sp>
        <p:nvSpPr>
          <p:cNvPr id="5" name="Slide Number Placeholder 4"/>
          <p:cNvSpPr>
            <a:spLocks noGrp="1"/>
          </p:cNvSpPr>
          <p:nvPr>
            <p:ph type="sldNum" sz="quarter" idx="11"/>
          </p:nvPr>
        </p:nvSpPr>
        <p:spPr/>
        <p:txBody>
          <a:bodyPr/>
          <a:lstStyle/>
          <a:p>
            <a:fld id="{5E8BC936-0928-C346-B13E-04BD58031644}" type="slidenum">
              <a:rPr lang="en-US" smtClean="0"/>
              <a:pPr/>
              <a:t>‹#›</a:t>
            </a:fld>
            <a:endParaRPr lang="en-US"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382512"/>
            <a:ext cx="2837694" cy="323089"/>
          </a:xfrm>
          <a:prstGeom prst="rect">
            <a:avLst/>
          </a:prstGeom>
        </p:spPr>
      </p:pic>
    </p:spTree>
    <p:extLst>
      <p:ext uri="{BB962C8B-B14F-4D97-AF65-F5344CB8AC3E}">
        <p14:creationId xmlns:p14="http://schemas.microsoft.com/office/powerpoint/2010/main" val="396203207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gen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8788" y="1373188"/>
            <a:ext cx="8229600" cy="796925"/>
          </a:xfrm>
        </p:spPr>
        <p:txBody>
          <a:bodyPr>
            <a:noAutofit/>
          </a:bodyPr>
          <a:lstStyle>
            <a:lvl1pPr>
              <a:defRPr sz="4400" b="0">
                <a:solidFill>
                  <a:schemeClr val="accent1"/>
                </a:solidFill>
              </a:defRPr>
            </a:lvl1pPr>
          </a:lstStyle>
          <a:p>
            <a:r>
              <a:rPr lang="en-US" dirty="0" smtClean="0"/>
              <a:t>Today’s Agenda</a:t>
            </a:r>
            <a:endParaRPr lang="en-US" dirty="0"/>
          </a:p>
        </p:txBody>
      </p:sp>
      <p:sp>
        <p:nvSpPr>
          <p:cNvPr id="9" name="Content Placeholder 8"/>
          <p:cNvSpPr>
            <a:spLocks noGrp="1"/>
          </p:cNvSpPr>
          <p:nvPr>
            <p:ph sz="quarter" idx="12"/>
          </p:nvPr>
        </p:nvSpPr>
        <p:spPr>
          <a:xfrm>
            <a:off x="457200" y="2286000"/>
            <a:ext cx="8229600" cy="3657600"/>
          </a:xfrm>
        </p:spPr>
        <p:txBody>
          <a:bodyPr>
            <a:noAutofit/>
          </a:bodyPr>
          <a:lstStyle>
            <a:lvl1pPr marL="342900" indent="-342900">
              <a:buFont typeface="+mj-lt"/>
              <a:buAutoNum type="arabicPeriod"/>
              <a:defRPr sz="2800" baseline="0">
                <a:solidFill>
                  <a:schemeClr val="accent1"/>
                </a:solidFill>
              </a:defRPr>
            </a:lvl1pPr>
            <a:lvl2pPr marL="628650" indent="-284163">
              <a:buFont typeface="Arial" panose="020B0604020202020204" pitchFamily="34" charset="0"/>
              <a:buChar char="•"/>
              <a:defRPr sz="2800">
                <a:solidFill>
                  <a:schemeClr val="accent1"/>
                </a:solidFill>
              </a:defRPr>
            </a:lvl2pPr>
            <a:lvl3pPr marL="630936" indent="-283464">
              <a:buFont typeface="Arial" panose="020B0604020202020204" pitchFamily="34" charset="0"/>
              <a:buChar char="•"/>
              <a:defRPr sz="2800">
                <a:solidFill>
                  <a:schemeClr val="accent1"/>
                </a:solidFill>
              </a:defRPr>
            </a:lvl3pPr>
            <a:lvl4pPr marL="630936" indent="-283464">
              <a:buFont typeface="Arial" panose="020B0604020202020204" pitchFamily="34" charset="0"/>
              <a:buChar char="•"/>
              <a:defRPr sz="2800">
                <a:solidFill>
                  <a:srgbClr val="003CA5"/>
                </a:solidFill>
              </a:defRPr>
            </a:lvl4pPr>
            <a:lvl5pPr marL="630936" indent="-283464">
              <a:buFont typeface="Arial" panose="020B0604020202020204" pitchFamily="34" charset="0"/>
              <a:buChar char="•"/>
              <a:defRPr sz="2800">
                <a:solidFill>
                  <a:srgbClr val="003CA5"/>
                </a:solidFill>
              </a:defRPr>
            </a:lvl5pPr>
            <a:lvl6pPr marL="630936" indent="-283464">
              <a:buFont typeface="Arial" panose="020B0604020202020204" pitchFamily="34" charset="0"/>
              <a:buChar char="•"/>
              <a:defRPr sz="2800">
                <a:solidFill>
                  <a:schemeClr val="accent1"/>
                </a:solidFill>
              </a:defRPr>
            </a:lvl6pPr>
            <a:lvl7pPr marL="630936" indent="-283464">
              <a:buFont typeface="Arial" panose="020B0604020202020204" pitchFamily="34" charset="0"/>
              <a:buChar char="•"/>
              <a:defRPr sz="2800">
                <a:solidFill>
                  <a:srgbClr val="003CA5"/>
                </a:solidFill>
              </a:defRPr>
            </a:lvl7pPr>
            <a:lvl8pPr marL="630936" indent="-283464">
              <a:buFont typeface="Arial" panose="020B0604020202020204" pitchFamily="34" charset="0"/>
              <a:buChar char="•"/>
              <a:defRPr sz="2800">
                <a:solidFill>
                  <a:srgbClr val="003CA5"/>
                </a:solidFill>
              </a:defRPr>
            </a:lvl8pPr>
            <a:lvl9pPr marL="630936" indent="-283464">
              <a:buFont typeface="Arial" panose="020B0604020202020204" pitchFamily="34" charset="0"/>
              <a:buChar char="•"/>
              <a:defRPr sz="2800">
                <a:solidFill>
                  <a:srgbClr val="003CA5"/>
                </a:solidFill>
              </a:defRPr>
            </a:lvl9pPr>
          </a:lstStyle>
          <a:p>
            <a:pPr lvl="0"/>
            <a:r>
              <a:rPr lang="en-US" smtClean="0"/>
              <a:t>Click to edit Master text styles</a:t>
            </a:r>
          </a:p>
          <a:p>
            <a:pPr lvl="1"/>
            <a:r>
              <a:rPr lang="en-US" smtClean="0"/>
              <a:t>Second level</a:t>
            </a:r>
          </a:p>
        </p:txBody>
      </p:sp>
      <p:sp>
        <p:nvSpPr>
          <p:cNvPr id="4" name="Date Placeholder 3"/>
          <p:cNvSpPr>
            <a:spLocks noGrp="1"/>
          </p:cNvSpPr>
          <p:nvPr>
            <p:ph type="dt" sz="half" idx="13"/>
          </p:nvPr>
        </p:nvSpPr>
        <p:spPr/>
        <p:txBody>
          <a:bodyPr/>
          <a:lstStyle/>
          <a:p>
            <a:r>
              <a:rPr lang="en-US" dirty="0" smtClean="0"/>
              <a:t>Month Day, Year</a:t>
            </a:r>
            <a:endParaRPr lang="en-US" dirty="0"/>
          </a:p>
        </p:txBody>
      </p:sp>
      <p:sp>
        <p:nvSpPr>
          <p:cNvPr id="5" name="Slide Number Placeholder 4"/>
          <p:cNvSpPr>
            <a:spLocks noGrp="1"/>
          </p:cNvSpPr>
          <p:nvPr>
            <p:ph type="sldNum" sz="quarter" idx="14"/>
          </p:nvPr>
        </p:nvSpPr>
        <p:spPr/>
        <p:txBody>
          <a:bodyPr/>
          <a:lstStyle/>
          <a:p>
            <a:fld id="{5E8BC936-0928-C346-B13E-04BD58031644}" type="slidenum">
              <a:rPr lang="en-US" smtClean="0"/>
              <a:pPr/>
              <a:t>‹#›</a:t>
            </a:fld>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382512"/>
            <a:ext cx="2837694" cy="323089"/>
          </a:xfrm>
          <a:prstGeom prst="rect">
            <a:avLst/>
          </a:prstGeom>
        </p:spPr>
      </p:pic>
    </p:spTree>
    <p:extLst>
      <p:ext uri="{BB962C8B-B14F-4D97-AF65-F5344CB8AC3E}">
        <p14:creationId xmlns:p14="http://schemas.microsoft.com/office/powerpoint/2010/main" val="418300756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Quote Slide">
    <p:spTree>
      <p:nvGrpSpPr>
        <p:cNvPr id="1" name=""/>
        <p:cNvGrpSpPr/>
        <p:nvPr/>
      </p:nvGrpSpPr>
      <p:grpSpPr>
        <a:xfrm>
          <a:off x="0" y="0"/>
          <a:ext cx="0" cy="0"/>
          <a:chOff x="0" y="0"/>
          <a:chExt cx="0" cy="0"/>
        </a:xfrm>
      </p:grpSpPr>
      <p:sp>
        <p:nvSpPr>
          <p:cNvPr id="11" name="Picture Placeholder 10"/>
          <p:cNvSpPr>
            <a:spLocks noGrp="1"/>
          </p:cNvSpPr>
          <p:nvPr>
            <p:ph type="pic" sz="quarter" idx="17"/>
          </p:nvPr>
        </p:nvSpPr>
        <p:spPr>
          <a:xfrm>
            <a:off x="1" y="0"/>
            <a:ext cx="9143999" cy="6858000"/>
          </a:xfrm>
        </p:spPr>
        <p:txBody>
          <a:bodyPr/>
          <a:lstStyle/>
          <a:p>
            <a:r>
              <a:rPr lang="en-US" smtClean="0"/>
              <a:t>Click icon to add picture</a:t>
            </a:r>
            <a:endParaRPr lang="en-US"/>
          </a:p>
        </p:txBody>
      </p:sp>
      <p:sp>
        <p:nvSpPr>
          <p:cNvPr id="6" name="Text Placeholder 5"/>
          <p:cNvSpPr>
            <a:spLocks noGrp="1"/>
          </p:cNvSpPr>
          <p:nvPr>
            <p:ph type="body" sz="quarter" idx="16"/>
          </p:nvPr>
        </p:nvSpPr>
        <p:spPr>
          <a:xfrm>
            <a:off x="1" y="0"/>
            <a:ext cx="3024187" cy="6858000"/>
          </a:xfrm>
          <a:solidFill>
            <a:schemeClr val="accent1">
              <a:alpha val="63000"/>
            </a:schemeClr>
          </a:solidFill>
        </p:spPr>
        <p:txBody>
          <a:bodyPr lIns="457200" tIns="1280160" rIns="457200" bIns="914400">
            <a:noAutofit/>
          </a:bodyPr>
          <a:lstStyle>
            <a:lvl1pPr marL="0" indent="0">
              <a:tabLst/>
              <a:defRPr sz="2400">
                <a:solidFill>
                  <a:schemeClr val="bg2"/>
                </a:solidFill>
              </a:defRPr>
            </a:lvl1pPr>
            <a:lvl2pPr marL="164592" indent="-164592">
              <a:buFontTx/>
              <a:buNone/>
              <a:defRPr sz="2400">
                <a:solidFill>
                  <a:schemeClr val="bg2"/>
                </a:solidFill>
              </a:defRPr>
            </a:lvl2pPr>
            <a:lvl3pPr marL="164592" indent="-164592">
              <a:buFontTx/>
              <a:buNone/>
              <a:defRPr sz="2400">
                <a:solidFill>
                  <a:schemeClr val="bg2"/>
                </a:solidFill>
              </a:defRPr>
            </a:lvl3pPr>
            <a:lvl4pPr marL="164592" indent="-164592">
              <a:buFontTx/>
              <a:buNone/>
              <a:defRPr sz="2400">
                <a:solidFill>
                  <a:schemeClr val="bg2"/>
                </a:solidFill>
              </a:defRPr>
            </a:lvl4pPr>
            <a:lvl5pPr marL="164592" indent="-164592">
              <a:buFontTx/>
              <a:buNone/>
              <a:defRPr sz="2400">
                <a:solidFill>
                  <a:schemeClr val="bg2"/>
                </a:solidFill>
              </a:defRPr>
            </a:lvl5pPr>
            <a:lvl6pPr marL="164592" indent="-164592">
              <a:buFontTx/>
              <a:buNone/>
              <a:defRPr sz="2400">
                <a:solidFill>
                  <a:schemeClr val="bg2"/>
                </a:solidFill>
              </a:defRPr>
            </a:lvl6pPr>
            <a:lvl7pPr marL="164592" indent="-164592">
              <a:buFontTx/>
              <a:buNone/>
              <a:defRPr sz="2400">
                <a:solidFill>
                  <a:schemeClr val="bg2"/>
                </a:solidFill>
              </a:defRPr>
            </a:lvl7pPr>
            <a:lvl8pPr marL="164592" indent="-164592">
              <a:buFontTx/>
              <a:buNone/>
              <a:defRPr sz="2400">
                <a:solidFill>
                  <a:schemeClr val="bg2"/>
                </a:solidFill>
              </a:defRPr>
            </a:lvl8pPr>
            <a:lvl9pPr marL="164592" indent="-164592">
              <a:buFontTx/>
              <a:buNone/>
              <a:defRPr sz="2400">
                <a:solidFill>
                  <a:schemeClr val="bg2"/>
                </a:solidFill>
              </a:defRPr>
            </a:lvl9pPr>
          </a:lstStyle>
          <a:p>
            <a:pPr lvl="0"/>
            <a:r>
              <a:rPr lang="en-US" smtClean="0"/>
              <a:t>Click to edit Master text styles</a:t>
            </a:r>
          </a:p>
        </p:txBody>
      </p:sp>
    </p:spTree>
    <p:extLst>
      <p:ext uri="{BB962C8B-B14F-4D97-AF65-F5344CB8AC3E}">
        <p14:creationId xmlns:p14="http://schemas.microsoft.com/office/powerpoint/2010/main" val="339055513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ntro Slide Stack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US" dirty="0"/>
          </a:p>
        </p:txBody>
      </p:sp>
      <p:sp>
        <p:nvSpPr>
          <p:cNvPr id="9" name="Content Placeholder 8"/>
          <p:cNvSpPr>
            <a:spLocks noGrp="1"/>
          </p:cNvSpPr>
          <p:nvPr>
            <p:ph sz="quarter" idx="10"/>
          </p:nvPr>
        </p:nvSpPr>
        <p:spPr>
          <a:xfrm>
            <a:off x="458788" y="1373188"/>
            <a:ext cx="8228012" cy="2144712"/>
          </a:xfrm>
        </p:spPr>
        <p:txBody>
          <a:bodyPr>
            <a:noAutofit/>
          </a:bodyPr>
          <a:lstStyle>
            <a:lvl1pPr>
              <a:defRPr sz="2400">
                <a:solidFill>
                  <a:schemeClr val="tx2"/>
                </a:solidFill>
              </a:defRPr>
            </a:lvl1pPr>
            <a:lvl2pPr marL="173736" indent="-173736">
              <a:buFont typeface="Arial" panose="020B0604020202020204" pitchFamily="34" charset="0"/>
              <a:buChar char="•"/>
              <a:defRPr sz="2400">
                <a:solidFill>
                  <a:schemeClr val="tx2"/>
                </a:solidFill>
              </a:defRPr>
            </a:lvl2pPr>
            <a:lvl3pPr marL="173736" indent="-173736">
              <a:buFont typeface="Arial" panose="020B0604020202020204" pitchFamily="34" charset="0"/>
              <a:buChar char="•"/>
              <a:defRPr sz="2400">
                <a:solidFill>
                  <a:schemeClr val="tx2"/>
                </a:solidFill>
              </a:defRPr>
            </a:lvl3pPr>
            <a:lvl4pPr marL="173736" indent="-173736">
              <a:buFont typeface="Arial" panose="020B0604020202020204" pitchFamily="34" charset="0"/>
              <a:buChar char="•"/>
              <a:defRPr sz="2400">
                <a:solidFill>
                  <a:schemeClr val="tx2"/>
                </a:solidFill>
              </a:defRPr>
            </a:lvl4pPr>
            <a:lvl5pPr marL="173736" indent="-173736">
              <a:buFont typeface="Arial" panose="020B0604020202020204" pitchFamily="34" charset="0"/>
              <a:buChar char="•"/>
              <a:defRPr sz="2400">
                <a:solidFill>
                  <a:schemeClr val="tx2"/>
                </a:solidFill>
              </a:defRPr>
            </a:lvl5pPr>
            <a:lvl6pPr marL="173736" indent="-173736">
              <a:buFont typeface="Arial" panose="020B0604020202020204" pitchFamily="34" charset="0"/>
              <a:buChar char="•"/>
              <a:defRPr sz="2400">
                <a:solidFill>
                  <a:schemeClr val="tx2"/>
                </a:solidFill>
              </a:defRPr>
            </a:lvl6pPr>
            <a:lvl7pPr marL="173736" indent="-173736">
              <a:buFont typeface="Arial" panose="020B0604020202020204" pitchFamily="34" charset="0"/>
              <a:buChar char="•"/>
              <a:defRPr sz="2400">
                <a:solidFill>
                  <a:schemeClr val="tx2"/>
                </a:solidFill>
              </a:defRPr>
            </a:lvl7pPr>
            <a:lvl8pPr marL="173736" indent="-173736">
              <a:buFont typeface="Arial" panose="020B0604020202020204" pitchFamily="34" charset="0"/>
              <a:buChar char="•"/>
              <a:defRPr sz="2400">
                <a:solidFill>
                  <a:schemeClr val="tx2"/>
                </a:solidFill>
              </a:defRPr>
            </a:lvl8pPr>
            <a:lvl9pPr marL="173736" indent="-173736">
              <a:buFont typeface="Arial" panose="020B0604020202020204" pitchFamily="34" charset="0"/>
              <a:buChar char="•"/>
              <a:defRPr sz="2400">
                <a:solidFill>
                  <a:schemeClr val="tx2"/>
                </a:solidFill>
              </a:defRPr>
            </a:lvl9pPr>
          </a:lstStyle>
          <a:p>
            <a:pPr lvl="0"/>
            <a:r>
              <a:rPr lang="en-US" smtClean="0"/>
              <a:t>Click to edit Master text styles</a:t>
            </a:r>
          </a:p>
        </p:txBody>
      </p:sp>
      <p:sp>
        <p:nvSpPr>
          <p:cNvPr id="11" name="Content Placeholder 10"/>
          <p:cNvSpPr>
            <a:spLocks noGrp="1"/>
          </p:cNvSpPr>
          <p:nvPr>
            <p:ph sz="quarter" idx="11"/>
          </p:nvPr>
        </p:nvSpPr>
        <p:spPr>
          <a:xfrm>
            <a:off x="457200" y="3794124"/>
            <a:ext cx="8229600" cy="21488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3" name="Date Placeholder 2"/>
          <p:cNvSpPr>
            <a:spLocks noGrp="1"/>
          </p:cNvSpPr>
          <p:nvPr>
            <p:ph type="dt" sz="half" idx="12"/>
          </p:nvPr>
        </p:nvSpPr>
        <p:spPr/>
        <p:txBody>
          <a:bodyPr/>
          <a:lstStyle/>
          <a:p>
            <a:r>
              <a:rPr lang="en-US" dirty="0" smtClean="0"/>
              <a:t>Month Day, Year</a:t>
            </a:r>
            <a:endParaRPr lang="en-US" dirty="0"/>
          </a:p>
        </p:txBody>
      </p:sp>
      <p:sp>
        <p:nvSpPr>
          <p:cNvPr id="7" name="Slide Number Placeholder 6"/>
          <p:cNvSpPr>
            <a:spLocks noGrp="1"/>
          </p:cNvSpPr>
          <p:nvPr>
            <p:ph type="sldNum" sz="quarter" idx="13"/>
          </p:nvPr>
        </p:nvSpPr>
        <p:spPr/>
        <p:txBody>
          <a:bodyPr/>
          <a:lstStyle/>
          <a:p>
            <a:fld id="{5E8BC936-0928-C346-B13E-04BD58031644}" type="slidenum">
              <a:rPr lang="en-US" smtClean="0"/>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382512"/>
            <a:ext cx="2837694" cy="323089"/>
          </a:xfrm>
          <a:prstGeom prst="rect">
            <a:avLst/>
          </a:prstGeom>
        </p:spPr>
      </p:pic>
    </p:spTree>
    <p:extLst>
      <p:ext uri="{BB962C8B-B14F-4D97-AF65-F5344CB8AC3E}">
        <p14:creationId xmlns:p14="http://schemas.microsoft.com/office/powerpoint/2010/main" val="262336815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Intro Slide 2-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US" dirty="0"/>
          </a:p>
        </p:txBody>
      </p:sp>
      <p:sp>
        <p:nvSpPr>
          <p:cNvPr id="3" name="Date Placeholder 2"/>
          <p:cNvSpPr>
            <a:spLocks noGrp="1"/>
          </p:cNvSpPr>
          <p:nvPr>
            <p:ph type="dt" sz="half" idx="12"/>
          </p:nvPr>
        </p:nvSpPr>
        <p:spPr/>
        <p:txBody>
          <a:bodyPr/>
          <a:lstStyle/>
          <a:p>
            <a:r>
              <a:rPr lang="en-US" dirty="0" smtClean="0"/>
              <a:t>Month Day, Year</a:t>
            </a:r>
            <a:endParaRPr lang="en-US" dirty="0"/>
          </a:p>
        </p:txBody>
      </p:sp>
      <p:sp>
        <p:nvSpPr>
          <p:cNvPr id="7" name="Slide Number Placeholder 6"/>
          <p:cNvSpPr>
            <a:spLocks noGrp="1"/>
          </p:cNvSpPr>
          <p:nvPr>
            <p:ph type="sldNum" sz="quarter" idx="13"/>
          </p:nvPr>
        </p:nvSpPr>
        <p:spPr/>
        <p:txBody>
          <a:bodyPr/>
          <a:lstStyle/>
          <a:p>
            <a:fld id="{5E8BC936-0928-C346-B13E-04BD58031644}" type="slidenum">
              <a:rPr lang="en-US" smtClean="0"/>
              <a:pPr/>
              <a:t>‹#›</a:t>
            </a:fld>
            <a:endParaRPr lang="en-US" dirty="0"/>
          </a:p>
        </p:txBody>
      </p:sp>
      <p:sp>
        <p:nvSpPr>
          <p:cNvPr id="10" name="Content Placeholder 8"/>
          <p:cNvSpPr>
            <a:spLocks noGrp="1"/>
          </p:cNvSpPr>
          <p:nvPr>
            <p:ph sz="quarter" idx="14"/>
          </p:nvPr>
        </p:nvSpPr>
        <p:spPr>
          <a:xfrm>
            <a:off x="457200" y="1371600"/>
            <a:ext cx="3977640" cy="4572000"/>
          </a:xfrm>
        </p:spPr>
        <p:txBody>
          <a:bodyPr>
            <a:noAutofit/>
          </a:bodyPr>
          <a:lstStyle>
            <a:lvl1pPr>
              <a:defRPr sz="2400">
                <a:solidFill>
                  <a:schemeClr val="tx2"/>
                </a:solidFill>
              </a:defRPr>
            </a:lvl1pPr>
            <a:lvl2pPr marL="173736" indent="-173736">
              <a:buFont typeface="Arial" panose="020B0604020202020204" pitchFamily="34" charset="0"/>
              <a:buChar char="•"/>
              <a:defRPr sz="2400">
                <a:solidFill>
                  <a:schemeClr val="tx2"/>
                </a:solidFill>
              </a:defRPr>
            </a:lvl2pPr>
            <a:lvl3pPr marL="173736" indent="-173736">
              <a:buFont typeface="Arial" panose="020B0604020202020204" pitchFamily="34" charset="0"/>
              <a:buChar char="•"/>
              <a:defRPr sz="2400">
                <a:solidFill>
                  <a:schemeClr val="tx2"/>
                </a:solidFill>
              </a:defRPr>
            </a:lvl3pPr>
            <a:lvl4pPr marL="173736" indent="-173736">
              <a:buFont typeface="Arial" panose="020B0604020202020204" pitchFamily="34" charset="0"/>
              <a:buChar char="•"/>
              <a:defRPr sz="2400">
                <a:solidFill>
                  <a:schemeClr val="tx2"/>
                </a:solidFill>
              </a:defRPr>
            </a:lvl4pPr>
            <a:lvl5pPr marL="173736" indent="-173736">
              <a:buFont typeface="Arial" panose="020B0604020202020204" pitchFamily="34" charset="0"/>
              <a:buChar char="•"/>
              <a:defRPr sz="2400">
                <a:solidFill>
                  <a:schemeClr val="tx2"/>
                </a:solidFill>
              </a:defRPr>
            </a:lvl5pPr>
            <a:lvl6pPr marL="173736" indent="-173736">
              <a:buFont typeface="Arial" panose="020B0604020202020204" pitchFamily="34" charset="0"/>
              <a:buChar char="•"/>
              <a:defRPr sz="2400">
                <a:solidFill>
                  <a:schemeClr val="tx2"/>
                </a:solidFill>
              </a:defRPr>
            </a:lvl6pPr>
            <a:lvl7pPr marL="173736" indent="-173736">
              <a:buFont typeface="Arial" panose="020B0604020202020204" pitchFamily="34" charset="0"/>
              <a:buChar char="•"/>
              <a:defRPr sz="2400">
                <a:solidFill>
                  <a:schemeClr val="tx2"/>
                </a:solidFill>
              </a:defRPr>
            </a:lvl7pPr>
            <a:lvl8pPr marL="173736" indent="-173736">
              <a:buFont typeface="Arial" panose="020B0604020202020204" pitchFamily="34" charset="0"/>
              <a:buChar char="•"/>
              <a:defRPr sz="2400">
                <a:solidFill>
                  <a:schemeClr val="tx2"/>
                </a:solidFill>
              </a:defRPr>
            </a:lvl8pPr>
            <a:lvl9pPr marL="173736" indent="-173736">
              <a:buFont typeface="Arial" panose="020B0604020202020204" pitchFamily="34" charset="0"/>
              <a:buChar char="•"/>
              <a:defRPr sz="2400">
                <a:solidFill>
                  <a:schemeClr val="tx2"/>
                </a:solidFill>
              </a:defRPr>
            </a:lvl9pPr>
          </a:lstStyle>
          <a:p>
            <a:pPr lvl="0"/>
            <a:r>
              <a:rPr lang="en-US" smtClean="0"/>
              <a:t>Click to edit Master text styles</a:t>
            </a:r>
          </a:p>
          <a:p>
            <a:pPr lvl="1"/>
            <a:r>
              <a:rPr lang="en-US" smtClean="0"/>
              <a:t>Second level</a:t>
            </a:r>
          </a:p>
        </p:txBody>
      </p:sp>
      <p:sp>
        <p:nvSpPr>
          <p:cNvPr id="12" name="Content Placeholder 8"/>
          <p:cNvSpPr>
            <a:spLocks noGrp="1"/>
          </p:cNvSpPr>
          <p:nvPr>
            <p:ph sz="quarter" idx="15"/>
          </p:nvPr>
        </p:nvSpPr>
        <p:spPr>
          <a:xfrm>
            <a:off x="4707621" y="1371600"/>
            <a:ext cx="3977640" cy="4572000"/>
          </a:xfrm>
        </p:spPr>
        <p:txBody>
          <a:bodyPr>
            <a:noAutofit/>
          </a:bodyPr>
          <a:lstStyle>
            <a:lvl1pPr>
              <a:defRPr sz="2400">
                <a:solidFill>
                  <a:schemeClr val="tx2"/>
                </a:solidFill>
              </a:defRPr>
            </a:lvl1pPr>
            <a:lvl2pPr marL="173736" indent="-173736">
              <a:buFont typeface="Arial" panose="020B0604020202020204" pitchFamily="34" charset="0"/>
              <a:buChar char="•"/>
              <a:defRPr sz="2400">
                <a:solidFill>
                  <a:schemeClr val="tx2"/>
                </a:solidFill>
              </a:defRPr>
            </a:lvl2pPr>
            <a:lvl3pPr marL="173736" indent="-173736">
              <a:buFont typeface="Arial" panose="020B0604020202020204" pitchFamily="34" charset="0"/>
              <a:buChar char="•"/>
              <a:defRPr sz="2400">
                <a:solidFill>
                  <a:schemeClr val="tx2"/>
                </a:solidFill>
              </a:defRPr>
            </a:lvl3pPr>
            <a:lvl4pPr marL="173736" indent="-173736">
              <a:buFont typeface="Arial" panose="020B0604020202020204" pitchFamily="34" charset="0"/>
              <a:buChar char="•"/>
              <a:defRPr sz="2400">
                <a:solidFill>
                  <a:schemeClr val="tx2"/>
                </a:solidFill>
              </a:defRPr>
            </a:lvl4pPr>
            <a:lvl5pPr marL="173736" indent="-173736">
              <a:buFont typeface="Arial" panose="020B0604020202020204" pitchFamily="34" charset="0"/>
              <a:buChar char="•"/>
              <a:defRPr sz="2400">
                <a:solidFill>
                  <a:schemeClr val="tx2"/>
                </a:solidFill>
              </a:defRPr>
            </a:lvl5pPr>
            <a:lvl6pPr marL="173736" indent="-173736">
              <a:buFont typeface="Arial" panose="020B0604020202020204" pitchFamily="34" charset="0"/>
              <a:buChar char="•"/>
              <a:defRPr sz="2400">
                <a:solidFill>
                  <a:schemeClr val="tx2"/>
                </a:solidFill>
              </a:defRPr>
            </a:lvl6pPr>
            <a:lvl7pPr marL="173736" indent="-173736">
              <a:buFont typeface="Arial" panose="020B0604020202020204" pitchFamily="34" charset="0"/>
              <a:buChar char="•"/>
              <a:defRPr sz="2400">
                <a:solidFill>
                  <a:schemeClr val="tx2"/>
                </a:solidFill>
              </a:defRPr>
            </a:lvl7pPr>
            <a:lvl8pPr marL="173736" indent="-173736">
              <a:buFont typeface="Arial" panose="020B0604020202020204" pitchFamily="34" charset="0"/>
              <a:buChar char="•"/>
              <a:defRPr sz="2400">
                <a:solidFill>
                  <a:schemeClr val="tx2"/>
                </a:solidFill>
              </a:defRPr>
            </a:lvl8pPr>
            <a:lvl9pPr marL="173736" indent="-173736">
              <a:buFont typeface="Arial" panose="020B0604020202020204" pitchFamily="34" charset="0"/>
              <a:buChar char="•"/>
              <a:defRPr sz="2400">
                <a:solidFill>
                  <a:schemeClr val="tx2"/>
                </a:solidFill>
              </a:defRPr>
            </a:lvl9pPr>
          </a:lstStyle>
          <a:p>
            <a:pPr lvl="0"/>
            <a:r>
              <a:rPr lang="en-US" smtClean="0"/>
              <a:t>Click to edit Master text styles</a:t>
            </a:r>
          </a:p>
          <a:p>
            <a:pPr lvl="1"/>
            <a:r>
              <a:rPr lang="en-US" smtClean="0"/>
              <a:t>Second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382512"/>
            <a:ext cx="2837694" cy="323089"/>
          </a:xfrm>
          <a:prstGeom prst="rect">
            <a:avLst/>
          </a:prstGeom>
        </p:spPr>
      </p:pic>
    </p:spTree>
    <p:extLst>
      <p:ext uri="{BB962C8B-B14F-4D97-AF65-F5344CB8AC3E}">
        <p14:creationId xmlns:p14="http://schemas.microsoft.com/office/powerpoint/2010/main" val="353069568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Column Stack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US" dirty="0"/>
          </a:p>
        </p:txBody>
      </p:sp>
      <p:sp>
        <p:nvSpPr>
          <p:cNvPr id="9" name="Content Placeholder 8"/>
          <p:cNvSpPr>
            <a:spLocks noGrp="1"/>
          </p:cNvSpPr>
          <p:nvPr>
            <p:ph sz="quarter" idx="10"/>
          </p:nvPr>
        </p:nvSpPr>
        <p:spPr>
          <a:xfrm>
            <a:off x="458788" y="1373188"/>
            <a:ext cx="8228012" cy="214471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1"/>
          </p:nvPr>
        </p:nvSpPr>
        <p:spPr>
          <a:xfrm>
            <a:off x="457200" y="3794124"/>
            <a:ext cx="3976687" cy="21488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quarter" idx="14"/>
          </p:nvPr>
        </p:nvSpPr>
        <p:spPr>
          <a:xfrm>
            <a:off x="4710113" y="3794125"/>
            <a:ext cx="3976687" cy="21488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3" name="Date Placeholder 2"/>
          <p:cNvSpPr>
            <a:spLocks noGrp="1"/>
          </p:cNvSpPr>
          <p:nvPr>
            <p:ph type="dt" sz="half" idx="15"/>
          </p:nvPr>
        </p:nvSpPr>
        <p:spPr/>
        <p:txBody>
          <a:bodyPr/>
          <a:lstStyle/>
          <a:p>
            <a:r>
              <a:rPr lang="en-US" dirty="0" smtClean="0"/>
              <a:t>Month Day, Year</a:t>
            </a:r>
            <a:endParaRPr lang="en-US" dirty="0"/>
          </a:p>
        </p:txBody>
      </p:sp>
      <p:sp>
        <p:nvSpPr>
          <p:cNvPr id="8" name="Slide Number Placeholder 7"/>
          <p:cNvSpPr>
            <a:spLocks noGrp="1"/>
          </p:cNvSpPr>
          <p:nvPr>
            <p:ph type="sldNum" sz="quarter" idx="16"/>
          </p:nvPr>
        </p:nvSpPr>
        <p:spPr/>
        <p:txBody>
          <a:bodyPr/>
          <a:lstStyle/>
          <a:p>
            <a:fld id="{5E8BC936-0928-C346-B13E-04BD58031644}" type="slidenum">
              <a:rPr lang="en-US" smtClean="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382512"/>
            <a:ext cx="2837694" cy="323089"/>
          </a:xfrm>
          <a:prstGeom prst="rect">
            <a:avLst/>
          </a:prstGeom>
        </p:spPr>
      </p:pic>
    </p:spTree>
    <p:extLst>
      <p:ext uri="{BB962C8B-B14F-4D97-AF65-F5344CB8AC3E}">
        <p14:creationId xmlns:p14="http://schemas.microsoft.com/office/powerpoint/2010/main" val="313391077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
        <p:nvSpPr>
          <p:cNvPr id="8" name="Rectangle 7"/>
          <p:cNvSpPr/>
          <p:nvPr userDrawn="1"/>
        </p:nvSpPr>
        <p:spPr bwMode="hidden">
          <a:xfrm>
            <a:off x="0" y="-2"/>
            <a:ext cx="9144000" cy="6858000"/>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lvl1pPr>
              <a:defRPr>
                <a:solidFill>
                  <a:schemeClr val="bg1"/>
                </a:solidFill>
              </a:defRPr>
            </a:lvl1pPr>
          </a:lstStyle>
          <a:p>
            <a:r>
              <a:rPr lang="en-US" dirty="0" smtClean="0"/>
              <a:t>Month Day, Year</a:t>
            </a:r>
            <a:endParaRPr lang="en-US" dirty="0"/>
          </a:p>
        </p:txBody>
      </p:sp>
      <p:sp>
        <p:nvSpPr>
          <p:cNvPr id="6" name="Slide Number Placeholder 5"/>
          <p:cNvSpPr>
            <a:spLocks noGrp="1"/>
          </p:cNvSpPr>
          <p:nvPr>
            <p:ph type="sldNum" sz="quarter" idx="11"/>
          </p:nvPr>
        </p:nvSpPr>
        <p:spPr/>
        <p:txBody>
          <a:bodyPr/>
          <a:lstStyle>
            <a:lvl1pPr>
              <a:defRPr>
                <a:solidFill>
                  <a:schemeClr val="bg1"/>
                </a:solidFill>
              </a:defRPr>
            </a:lvl1pPr>
          </a:lstStyle>
          <a:p>
            <a:fld id="{5E8BC936-0928-C346-B13E-04BD58031644}" type="slidenum">
              <a:rPr lang="en-US" smtClean="0"/>
              <a:pPr/>
              <a:t>‹#›</a:t>
            </a:fld>
            <a:endParaRPr lang="en-US" dirty="0"/>
          </a:p>
        </p:txBody>
      </p:sp>
      <p:sp>
        <p:nvSpPr>
          <p:cNvPr id="12" name="Text Placeholder 10"/>
          <p:cNvSpPr>
            <a:spLocks noGrp="1"/>
          </p:cNvSpPr>
          <p:nvPr>
            <p:ph type="body" sz="quarter" idx="12" hasCustomPrompt="1"/>
          </p:nvPr>
        </p:nvSpPr>
        <p:spPr>
          <a:xfrm>
            <a:off x="458787" y="1373188"/>
            <a:ext cx="5392737" cy="4572000"/>
          </a:xfrm>
        </p:spPr>
        <p:txBody>
          <a:bodyPr>
            <a:noAutofit/>
          </a:bodyPr>
          <a:lstStyle>
            <a:lvl1pPr>
              <a:defRPr sz="4400" baseline="0">
                <a:solidFill>
                  <a:schemeClr val="bg2"/>
                </a:solidFill>
              </a:defRPr>
            </a:lvl1pPr>
            <a:lvl2pPr marL="285750" marR="0" indent="-285750" algn="l" defTabSz="0" rtl="0" eaLnBrk="1" fontAlgn="auto" latinLnBrk="0" hangingPunct="1">
              <a:lnSpc>
                <a:spcPct val="100000"/>
              </a:lnSpc>
              <a:spcBef>
                <a:spcPts val="0"/>
              </a:spcBef>
              <a:spcAft>
                <a:spcPts val="300"/>
              </a:spcAft>
              <a:buClrTx/>
              <a:buSzTx/>
              <a:buFont typeface="Arial" panose="020B0604020202020204" pitchFamily="34" charset="0"/>
              <a:buChar char="•"/>
              <a:tabLst/>
              <a:defRPr sz="3600">
                <a:solidFill>
                  <a:schemeClr val="bg2"/>
                </a:solidFill>
              </a:defRPr>
            </a:lvl2pPr>
            <a:lvl3pPr marL="287338" indent="-285750">
              <a:buFont typeface="Arial" panose="020B0604020202020204" pitchFamily="34" charset="0"/>
              <a:buChar char="•"/>
              <a:defRPr sz="3600">
                <a:solidFill>
                  <a:schemeClr val="bg1"/>
                </a:solidFill>
              </a:defRPr>
            </a:lvl3pPr>
            <a:lvl4pPr marL="283464" indent="-284163">
              <a:buFont typeface="Arial" panose="020B0604020202020204" pitchFamily="34" charset="0"/>
              <a:buChar char="•"/>
              <a:defRPr sz="3600">
                <a:solidFill>
                  <a:schemeClr val="bg1"/>
                </a:solidFill>
              </a:defRPr>
            </a:lvl4pPr>
            <a:lvl5pPr marL="283464" indent="-284163">
              <a:buFont typeface="Arial" panose="020B0604020202020204" pitchFamily="34" charset="0"/>
              <a:buChar char="•"/>
              <a:defRPr sz="3600">
                <a:solidFill>
                  <a:schemeClr val="bg1"/>
                </a:solidFill>
              </a:defRPr>
            </a:lvl5pPr>
            <a:lvl6pPr marL="287338" marR="0" indent="-285750" algn="l" defTabSz="0" rtl="0" eaLnBrk="1" fontAlgn="auto" latinLnBrk="0" hangingPunct="1">
              <a:lnSpc>
                <a:spcPct val="100000"/>
              </a:lnSpc>
              <a:spcBef>
                <a:spcPts val="0"/>
              </a:spcBef>
              <a:spcAft>
                <a:spcPts val="300"/>
              </a:spcAft>
              <a:buClrTx/>
              <a:buSzTx/>
              <a:buFont typeface="Arial" panose="020B0604020202020204" pitchFamily="34" charset="0"/>
              <a:buChar char="•"/>
              <a:tabLst/>
              <a:defRPr sz="3600">
                <a:solidFill>
                  <a:schemeClr val="bg2"/>
                </a:solidFill>
              </a:defRPr>
            </a:lvl6pPr>
            <a:lvl7pPr marL="287338" marR="0" indent="-285750" algn="l" defTabSz="0" rtl="0" eaLnBrk="1" fontAlgn="auto" latinLnBrk="0" hangingPunct="1">
              <a:lnSpc>
                <a:spcPct val="100000"/>
              </a:lnSpc>
              <a:spcBef>
                <a:spcPts val="0"/>
              </a:spcBef>
              <a:spcAft>
                <a:spcPts val="300"/>
              </a:spcAft>
              <a:buClrTx/>
              <a:buSzTx/>
              <a:buFont typeface="Arial" panose="020B0604020202020204" pitchFamily="34" charset="0"/>
              <a:buChar char="•"/>
              <a:tabLst/>
              <a:defRPr sz="3600">
                <a:solidFill>
                  <a:schemeClr val="bg2"/>
                </a:solidFill>
              </a:defRPr>
            </a:lvl7pPr>
            <a:lvl8pPr marL="285750" marR="0" indent="-285750" algn="l" defTabSz="0" rtl="0" eaLnBrk="1" fontAlgn="auto" latinLnBrk="0" hangingPunct="1">
              <a:lnSpc>
                <a:spcPct val="100000"/>
              </a:lnSpc>
              <a:spcBef>
                <a:spcPts val="0"/>
              </a:spcBef>
              <a:spcAft>
                <a:spcPts val="300"/>
              </a:spcAft>
              <a:buClrTx/>
              <a:buSzTx/>
              <a:buFont typeface="Arial" panose="020B0604020202020204" pitchFamily="34" charset="0"/>
              <a:buChar char="•"/>
              <a:tabLst/>
              <a:defRPr sz="3600">
                <a:solidFill>
                  <a:schemeClr val="bg1"/>
                </a:solidFill>
              </a:defRPr>
            </a:lvl8pPr>
            <a:lvl9pPr marL="287338" indent="-285750">
              <a:buFont typeface="Arial" panose="020B0604020202020204" pitchFamily="34" charset="0"/>
              <a:buChar char="•"/>
              <a:defRPr sz="3600">
                <a:solidFill>
                  <a:schemeClr val="bg1"/>
                </a:solidFill>
              </a:defRPr>
            </a:lvl9pPr>
          </a:lstStyle>
          <a:p>
            <a:pPr lvl="0"/>
            <a:r>
              <a:rPr lang="en-US" dirty="0" smtClean="0"/>
              <a:t>Thank You</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63993"/>
          <a:stretch/>
        </p:blipFill>
        <p:spPr bwMode="black">
          <a:xfrm>
            <a:off x="5851523" y="-1"/>
            <a:ext cx="3292475" cy="6857998"/>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382512"/>
            <a:ext cx="2837693" cy="32308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hidden">
          <a:xfrm>
            <a:off x="457200" y="6382512"/>
            <a:ext cx="2837693" cy="323089"/>
          </a:xfrm>
          <a:prstGeom prst="rect">
            <a:avLst/>
          </a:prstGeom>
        </p:spPr>
      </p:pic>
    </p:spTree>
    <p:extLst>
      <p:ext uri="{BB962C8B-B14F-4D97-AF65-F5344CB8AC3E}">
        <p14:creationId xmlns:p14="http://schemas.microsoft.com/office/powerpoint/2010/main" val="134031774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lgn="l"/>
            <a:r>
              <a:rPr lang="en-US" smtClean="0"/>
              <a:t>Month Day, Year</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8BC936-0928-C346-B13E-04BD58031644}" type="slidenum">
              <a:rPr lang="en-US" smtClean="0"/>
              <a:pPr/>
              <a:t>‹#›</a:t>
            </a:fld>
            <a:endParaRPr lang="en-US" dirty="0"/>
          </a:p>
        </p:txBody>
      </p:sp>
    </p:spTree>
    <p:extLst>
      <p:ext uri="{BB962C8B-B14F-4D97-AF65-F5344CB8AC3E}">
        <p14:creationId xmlns:p14="http://schemas.microsoft.com/office/powerpoint/2010/main" val="1334571724"/>
      </p:ext>
    </p:extLst>
  </p:cSld>
  <p:clrMapOvr>
    <a:masterClrMapping/>
  </p:clrMapOvr>
  <p:hf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pPr algn="l"/>
            <a:r>
              <a:rPr lang="en-US" smtClean="0"/>
              <a:t>Month Day, Year</a:t>
            </a:r>
            <a:endParaRPr lang="en-US" dirty="0"/>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FFFFFF">
                    <a:alpha val="20000"/>
                  </a:srgbClr>
                </a:solidFill>
              </a:defRPr>
            </a:lvl1pPr>
          </a:lstStyle>
          <a:p>
            <a:fld id="{5E8BC936-0928-C346-B13E-04BD58031644}" type="slidenum">
              <a:rPr lang="en-US" smtClean="0"/>
              <a:pPr/>
              <a:t>‹#›</a:t>
            </a:fld>
            <a:endParaRPr lang="en-US" dirty="0"/>
          </a:p>
        </p:txBody>
      </p:sp>
    </p:spTree>
    <p:extLst>
      <p:ext uri="{BB962C8B-B14F-4D97-AF65-F5344CB8AC3E}">
        <p14:creationId xmlns:p14="http://schemas.microsoft.com/office/powerpoint/2010/main" val="3268667441"/>
      </p:ext>
    </p:extLst>
  </p:cSld>
  <p:clrMapOvr>
    <a:masterClrMapping/>
  </p:clrMapOvr>
  <p:hf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lgn="l"/>
            <a:r>
              <a:rPr lang="en-US" smtClean="0"/>
              <a:t>Month Day, Year</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8BC936-0928-C346-B13E-04BD58031644}" type="slidenum">
              <a:rPr lang="en-US" smtClean="0"/>
              <a:pPr/>
              <a:t>‹#›</a:t>
            </a:fld>
            <a:endParaRPr lang="en-US" dirty="0"/>
          </a:p>
        </p:txBody>
      </p:sp>
    </p:spTree>
    <p:extLst>
      <p:ext uri="{BB962C8B-B14F-4D97-AF65-F5344CB8AC3E}">
        <p14:creationId xmlns:p14="http://schemas.microsoft.com/office/powerpoint/2010/main" val="2090807250"/>
      </p:ext>
    </p:extLst>
  </p:cSld>
  <p:clrMapOvr>
    <a:masterClrMapping/>
  </p:clrMapOvr>
  <p:hf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lgn="l"/>
            <a:r>
              <a:rPr lang="en-US" smtClean="0"/>
              <a:t>Month Day, Year</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8BC936-0928-C346-B13E-04BD58031644}" type="slidenum">
              <a:rPr lang="en-US" smtClean="0"/>
              <a:pPr/>
              <a:t>‹#›</a:t>
            </a:fld>
            <a:endParaRPr lang="en-US" dirty="0"/>
          </a:p>
        </p:txBody>
      </p:sp>
    </p:spTree>
    <p:extLst>
      <p:ext uri="{BB962C8B-B14F-4D97-AF65-F5344CB8AC3E}">
        <p14:creationId xmlns:p14="http://schemas.microsoft.com/office/powerpoint/2010/main" val="3475226942"/>
      </p:ext>
    </p:extLst>
  </p:cSld>
  <p:clrMapOvr>
    <a:masterClrMapping/>
  </p:clrMapOvr>
  <p:hf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lgn="l"/>
            <a:r>
              <a:rPr lang="en-US" smtClean="0"/>
              <a:t>Month Day, Year</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8BC936-0928-C346-B13E-04BD58031644}" type="slidenum">
              <a:rPr lang="en-US" smtClean="0"/>
              <a:pPr/>
              <a:t>‹#›</a:t>
            </a:fld>
            <a:endParaRPr lang="en-US" dirty="0"/>
          </a:p>
        </p:txBody>
      </p:sp>
    </p:spTree>
    <p:extLst>
      <p:ext uri="{BB962C8B-B14F-4D97-AF65-F5344CB8AC3E}">
        <p14:creationId xmlns:p14="http://schemas.microsoft.com/office/powerpoint/2010/main" val="1693132326"/>
      </p:ext>
    </p:extLst>
  </p:cSld>
  <p:clrMapOvr>
    <a:masterClrMapping/>
  </p:clrMapOvr>
  <p:hf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lgn="l"/>
            <a:r>
              <a:rPr lang="en-US" smtClean="0"/>
              <a:t>Month Day, Year</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E8BC936-0928-C346-B13E-04BD58031644}" type="slidenum">
              <a:rPr lang="en-US" smtClean="0"/>
              <a:pPr/>
              <a:t>‹#›</a:t>
            </a:fld>
            <a:endParaRPr lang="en-US" dirty="0"/>
          </a:p>
        </p:txBody>
      </p:sp>
    </p:spTree>
    <p:extLst>
      <p:ext uri="{BB962C8B-B14F-4D97-AF65-F5344CB8AC3E}">
        <p14:creationId xmlns:p14="http://schemas.microsoft.com/office/powerpoint/2010/main" val="2769239791"/>
      </p:ext>
    </p:extLst>
  </p:cSld>
  <p:clrMapOvr>
    <a:masterClrMapping/>
  </p:clrMapOvr>
  <p:hf hdr="0" ftr="0"/>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lgn="l"/>
            <a:r>
              <a:rPr lang="en-US" smtClean="0"/>
              <a:t>Month Day, Year</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E8BC936-0928-C346-B13E-04BD58031644}" type="slidenum">
              <a:rPr lang="en-US" smtClean="0"/>
              <a:pPr/>
              <a:t>‹#›</a:t>
            </a:fld>
            <a:endParaRPr lang="en-US" dirty="0"/>
          </a:p>
        </p:txBody>
      </p:sp>
    </p:spTree>
    <p:extLst>
      <p:ext uri="{BB962C8B-B14F-4D97-AF65-F5344CB8AC3E}">
        <p14:creationId xmlns:p14="http://schemas.microsoft.com/office/powerpoint/2010/main" val="1730741341"/>
      </p:ext>
    </p:extLst>
  </p:cSld>
  <p:clrMapOvr>
    <a:masterClrMapping/>
  </p:clrMapOvr>
  <p:hf hdr="0" ftr="0"/>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l"/>
            <a:r>
              <a:rPr lang="en-US" smtClean="0"/>
              <a:t>Month Day, Year</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E8BC936-0928-C346-B13E-04BD58031644}" type="slidenum">
              <a:rPr lang="en-US" smtClean="0"/>
              <a:pPr/>
              <a:t>‹#›</a:t>
            </a:fld>
            <a:endParaRPr lang="en-US" dirty="0"/>
          </a:p>
        </p:txBody>
      </p:sp>
    </p:spTree>
    <p:extLst>
      <p:ext uri="{BB962C8B-B14F-4D97-AF65-F5344CB8AC3E}">
        <p14:creationId xmlns:p14="http://schemas.microsoft.com/office/powerpoint/2010/main" val="380199096"/>
      </p:ext>
    </p:extLst>
  </p:cSld>
  <p:clrMapOvr>
    <a:masterClrMapping/>
  </p:clrMapOvr>
  <p:hf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5" name="Date Placeholder 4"/>
          <p:cNvSpPr>
            <a:spLocks noGrp="1"/>
          </p:cNvSpPr>
          <p:nvPr>
            <p:ph type="dt" sz="half" idx="10"/>
          </p:nvPr>
        </p:nvSpPr>
        <p:spPr/>
        <p:txBody>
          <a:bodyPr/>
          <a:lstStyle/>
          <a:p>
            <a:pPr algn="l"/>
            <a:r>
              <a:rPr lang="en-US" smtClean="0"/>
              <a:t>Month Day, Year</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5E8BC936-0928-C346-B13E-04BD58031644}" type="slidenum">
              <a:rPr lang="en-US" smtClean="0"/>
              <a:pPr/>
              <a:t>‹#›</a:t>
            </a:fld>
            <a:endParaRPr lang="en-US" dirty="0"/>
          </a:p>
        </p:txBody>
      </p:sp>
    </p:spTree>
    <p:extLst>
      <p:ext uri="{BB962C8B-B14F-4D97-AF65-F5344CB8AC3E}">
        <p14:creationId xmlns:p14="http://schemas.microsoft.com/office/powerpoint/2010/main" val="632798320"/>
      </p:ext>
    </p:extLst>
  </p:cSld>
  <p:clrMapOvr>
    <a:masterClrMapping/>
  </p:clrMapOvr>
  <p:hf hdr="0" ftr="0"/>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pPr algn="l"/>
            <a:r>
              <a:rPr lang="en-US" smtClean="0"/>
              <a:t>Month Day, Year</a:t>
            </a:r>
            <a:endParaRPr lang="en-US" dirty="0"/>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5E8BC936-0928-C346-B13E-04BD58031644}" type="slidenum">
              <a:rPr lang="en-US" smtClean="0"/>
              <a:pPr/>
              <a:t>‹#›</a:t>
            </a:fld>
            <a:endParaRPr lang="en-US" dirty="0"/>
          </a:p>
        </p:txBody>
      </p:sp>
    </p:spTree>
    <p:extLst>
      <p:ext uri="{BB962C8B-B14F-4D97-AF65-F5344CB8AC3E}">
        <p14:creationId xmlns:p14="http://schemas.microsoft.com/office/powerpoint/2010/main" val="3636654890"/>
      </p:ext>
    </p:extLst>
  </p:cSld>
  <p:clrMapOvr>
    <a:overrideClrMapping bg1="dk1" tx1="lt1" bg2="dk2" tx2="lt2" accent1="accent1" accent2="accent2" accent3="accent3" accent4="accent4" accent5="accent5" accent6="accent6" hlink="hlink" folHlink="folHlink"/>
  </p:clrMapOvr>
  <p:hf hdr="0" ftr="0"/>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lgn="l"/>
            <a:r>
              <a:rPr lang="en-US" smtClean="0"/>
              <a:t>Month Day, Year</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8BC936-0928-C346-B13E-04BD58031644}" type="slidenum">
              <a:rPr lang="en-US" smtClean="0"/>
              <a:pPr/>
              <a:t>‹#›</a:t>
            </a:fld>
            <a:endParaRPr lang="en-US" dirty="0"/>
          </a:p>
        </p:txBody>
      </p:sp>
    </p:spTree>
    <p:extLst>
      <p:ext uri="{BB962C8B-B14F-4D97-AF65-F5344CB8AC3E}">
        <p14:creationId xmlns:p14="http://schemas.microsoft.com/office/powerpoint/2010/main" val="994288648"/>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lgn="l"/>
            <a:r>
              <a:rPr lang="en-US" smtClean="0"/>
              <a:t>Month Day, Year</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8BC936-0928-C346-B13E-04BD58031644}" type="slidenum">
              <a:rPr lang="en-US" smtClean="0"/>
              <a:pPr/>
              <a:t>‹#›</a:t>
            </a:fld>
            <a:endParaRPr lang="en-US" dirty="0"/>
          </a:p>
        </p:txBody>
      </p:sp>
    </p:spTree>
    <p:extLst>
      <p:ext uri="{BB962C8B-B14F-4D97-AF65-F5344CB8AC3E}">
        <p14:creationId xmlns:p14="http://schemas.microsoft.com/office/powerpoint/2010/main" val="3891410554"/>
      </p:ext>
    </p:extLst>
  </p:cSld>
  <p:clrMapOvr>
    <a:masterClrMapping/>
  </p:clrMapOvr>
  <p:hf hdr="0" ftr="0"/>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lgn="l"/>
            <a:r>
              <a:rPr lang="en-US" smtClean="0"/>
              <a:t>Month Day, Year</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8BC936-0928-C346-B13E-04BD58031644}" type="slidenum">
              <a:rPr lang="en-US" smtClean="0"/>
              <a:pPr/>
              <a:t>‹#›</a:t>
            </a:fld>
            <a:endParaRPr lang="en-US" dirty="0"/>
          </a:p>
        </p:txBody>
      </p:sp>
    </p:spTree>
    <p:extLst>
      <p:ext uri="{BB962C8B-B14F-4D97-AF65-F5344CB8AC3E}">
        <p14:creationId xmlns:p14="http://schemas.microsoft.com/office/powerpoint/2010/main" val="862629356"/>
      </p:ext>
    </p:extLst>
  </p:cSld>
  <p:clrMapOvr>
    <a:masterClrMapping/>
  </p:clrMapOvr>
  <p:hf hdr="0" ftr="0"/>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0" y="3678"/>
            <a:ext cx="9143997" cy="6864077"/>
          </a:xfrm>
          <a:prstGeom prst="rect">
            <a:avLst/>
          </a:prstGeom>
        </p:spPr>
      </p:pic>
      <p:sp>
        <p:nvSpPr>
          <p:cNvPr id="2" name="Title 1"/>
          <p:cNvSpPr>
            <a:spLocks noGrp="1"/>
          </p:cNvSpPr>
          <p:nvPr>
            <p:ph type="ctrTitle"/>
          </p:nvPr>
        </p:nvSpPr>
        <p:spPr>
          <a:xfrm>
            <a:off x="4710112" y="2103120"/>
            <a:ext cx="3976687" cy="1898429"/>
          </a:xfrm>
        </p:spPr>
        <p:txBody>
          <a:bodyPr>
            <a:noAutofit/>
          </a:bodyPr>
          <a:lstStyle>
            <a:lvl1pPr>
              <a:defRPr sz="3000">
                <a:solidFill>
                  <a:schemeClr val="tx1"/>
                </a:solidFill>
              </a:defRPr>
            </a:lvl1pPr>
          </a:lstStyle>
          <a:p>
            <a:r>
              <a:rPr lang="en-US" smtClean="0"/>
              <a:t>Click to edit Master title style</a:t>
            </a:r>
            <a:endParaRPr lang="en-US" dirty="0"/>
          </a:p>
        </p:txBody>
      </p:sp>
      <p:sp>
        <p:nvSpPr>
          <p:cNvPr id="4" name="Date Placeholder 3"/>
          <p:cNvSpPr>
            <a:spLocks noGrp="1"/>
          </p:cNvSpPr>
          <p:nvPr>
            <p:ph type="dt" sz="half" idx="10"/>
          </p:nvPr>
        </p:nvSpPr>
        <p:spPr>
          <a:xfrm>
            <a:off x="4710112" y="4331020"/>
            <a:ext cx="3976687" cy="580938"/>
          </a:xfrm>
        </p:spPr>
        <p:txBody>
          <a:bodyPr anchor="t" anchorCtr="0"/>
          <a:lstStyle>
            <a:lvl1pPr marL="0" indent="0" algn="l" defTabSz="457200" rtl="0" eaLnBrk="1" latinLnBrk="0" hangingPunct="1">
              <a:spcBef>
                <a:spcPts val="0"/>
              </a:spcBef>
              <a:buFontTx/>
              <a:buNone/>
              <a:defRPr lang="en-US" sz="1600" b="0" kern="1200" smtClean="0">
                <a:solidFill>
                  <a:schemeClr val="tx1"/>
                </a:solidFill>
                <a:latin typeface="Calibri" panose="020F0502020204030204" pitchFamily="34" charset="0"/>
                <a:ea typeface="+mn-ea"/>
                <a:cs typeface="Calibri" panose="020F0502020204030204" pitchFamily="34" charset="0"/>
              </a:defRPr>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indent="-3657600"/>
            <a:r>
              <a:rPr lang="en-US" smtClean="0"/>
              <a:t>Month Day, Year</a:t>
            </a:r>
            <a:endParaRPr lang="en-US" dirty="0"/>
          </a:p>
        </p:txBody>
      </p:sp>
      <p:sp>
        <p:nvSpPr>
          <p:cNvPr id="5" name="Slide Number Placeholder 4"/>
          <p:cNvSpPr>
            <a:spLocks noGrp="1"/>
          </p:cNvSpPr>
          <p:nvPr>
            <p:ph type="sldNum" sz="quarter" idx="11"/>
          </p:nvPr>
        </p:nvSpPr>
        <p:spPr/>
        <p:txBody>
          <a:bodyPr/>
          <a:lstStyle/>
          <a:p>
            <a:fld id="{5E8BC936-0928-C346-B13E-04BD58031644}" type="slidenum">
              <a:rPr lang="en-US" smtClean="0"/>
              <a:pPr/>
              <a:t>‹#›</a:t>
            </a:fld>
            <a:endParaRPr lang="en-US" dirty="0"/>
          </a:p>
        </p:txBody>
      </p:sp>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200" y="5376672"/>
            <a:ext cx="5916180" cy="1280163"/>
          </a:xfrm>
          <a:prstGeom prst="rect">
            <a:avLst/>
          </a:prstGeom>
        </p:spPr>
      </p:pic>
    </p:spTree>
    <p:extLst>
      <p:ext uri="{BB962C8B-B14F-4D97-AF65-F5344CB8AC3E}">
        <p14:creationId xmlns:p14="http://schemas.microsoft.com/office/powerpoint/2010/main" val="2107800988"/>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Optional Presentation Cov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8788" y="1373187"/>
            <a:ext cx="8229600" cy="4568825"/>
          </a:xfrm>
        </p:spPr>
        <p:txBody>
          <a:bodyPr>
            <a:noAutofit/>
          </a:bodyPr>
          <a:lstStyle>
            <a:lvl1pPr>
              <a:defRPr sz="4400" b="0" baseline="0">
                <a:solidFill>
                  <a:schemeClr val="accent1"/>
                </a:solidFill>
              </a:defRPr>
            </a:lvl1pPr>
          </a:lstStyle>
          <a:p>
            <a:r>
              <a:rPr lang="en-US" dirty="0" smtClean="0"/>
              <a:t>Optional Presentation Cover</a:t>
            </a:r>
            <a:endParaRPr lang="en-US" dirty="0"/>
          </a:p>
        </p:txBody>
      </p:sp>
      <p:sp>
        <p:nvSpPr>
          <p:cNvPr id="4" name="Date Placeholder 3"/>
          <p:cNvSpPr>
            <a:spLocks noGrp="1"/>
          </p:cNvSpPr>
          <p:nvPr>
            <p:ph type="dt" sz="half" idx="10"/>
          </p:nvPr>
        </p:nvSpPr>
        <p:spPr/>
        <p:txBody>
          <a:bodyPr/>
          <a:lstStyle/>
          <a:p>
            <a:r>
              <a:rPr lang="en-US" dirty="0" smtClean="0"/>
              <a:t>Month Day, Year</a:t>
            </a:r>
            <a:endParaRPr lang="en-US" dirty="0"/>
          </a:p>
        </p:txBody>
      </p:sp>
      <p:sp>
        <p:nvSpPr>
          <p:cNvPr id="5" name="Slide Number Placeholder 4"/>
          <p:cNvSpPr>
            <a:spLocks noGrp="1"/>
          </p:cNvSpPr>
          <p:nvPr>
            <p:ph type="sldNum" sz="quarter" idx="11"/>
          </p:nvPr>
        </p:nvSpPr>
        <p:spPr/>
        <p:txBody>
          <a:bodyPr/>
          <a:lstStyle/>
          <a:p>
            <a:fld id="{5E8BC936-0928-C346-B13E-04BD58031644}" type="slidenum">
              <a:rPr lang="en-US" smtClean="0"/>
              <a:pPr/>
              <a:t>‹#›</a:t>
            </a:fld>
            <a:endParaRPr lang="en-US"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382512"/>
            <a:ext cx="2837694" cy="323089"/>
          </a:xfrm>
          <a:prstGeom prst="rect">
            <a:avLst/>
          </a:prstGeom>
        </p:spPr>
      </p:pic>
    </p:spTree>
    <p:extLst>
      <p:ext uri="{BB962C8B-B14F-4D97-AF65-F5344CB8AC3E}">
        <p14:creationId xmlns:p14="http://schemas.microsoft.com/office/powerpoint/2010/main" val="3760107937"/>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Agen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8788" y="1373188"/>
            <a:ext cx="8229600" cy="796925"/>
          </a:xfrm>
        </p:spPr>
        <p:txBody>
          <a:bodyPr>
            <a:noAutofit/>
          </a:bodyPr>
          <a:lstStyle>
            <a:lvl1pPr>
              <a:defRPr sz="4400" b="0">
                <a:solidFill>
                  <a:schemeClr val="accent1"/>
                </a:solidFill>
              </a:defRPr>
            </a:lvl1pPr>
          </a:lstStyle>
          <a:p>
            <a:r>
              <a:rPr lang="en-US" dirty="0" smtClean="0"/>
              <a:t>Today’s Agenda</a:t>
            </a:r>
            <a:endParaRPr lang="en-US" dirty="0"/>
          </a:p>
        </p:txBody>
      </p:sp>
      <p:sp>
        <p:nvSpPr>
          <p:cNvPr id="9" name="Content Placeholder 8"/>
          <p:cNvSpPr>
            <a:spLocks noGrp="1"/>
          </p:cNvSpPr>
          <p:nvPr>
            <p:ph sz="quarter" idx="12"/>
          </p:nvPr>
        </p:nvSpPr>
        <p:spPr>
          <a:xfrm>
            <a:off x="457200" y="2286000"/>
            <a:ext cx="8229600" cy="3657600"/>
          </a:xfrm>
        </p:spPr>
        <p:txBody>
          <a:bodyPr>
            <a:noAutofit/>
          </a:bodyPr>
          <a:lstStyle>
            <a:lvl1pPr marL="342900" indent="-342900">
              <a:buFont typeface="+mj-lt"/>
              <a:buAutoNum type="arabicPeriod"/>
              <a:defRPr sz="2800" baseline="0">
                <a:solidFill>
                  <a:schemeClr val="accent1"/>
                </a:solidFill>
              </a:defRPr>
            </a:lvl1pPr>
            <a:lvl2pPr marL="628650" indent="-284163">
              <a:buFont typeface="Arial" panose="020B0604020202020204" pitchFamily="34" charset="0"/>
              <a:buChar char="•"/>
              <a:defRPr sz="2800">
                <a:solidFill>
                  <a:schemeClr val="accent1"/>
                </a:solidFill>
              </a:defRPr>
            </a:lvl2pPr>
            <a:lvl3pPr marL="630936" indent="-283464">
              <a:buFont typeface="Arial" panose="020B0604020202020204" pitchFamily="34" charset="0"/>
              <a:buChar char="•"/>
              <a:defRPr sz="2800">
                <a:solidFill>
                  <a:schemeClr val="accent1"/>
                </a:solidFill>
              </a:defRPr>
            </a:lvl3pPr>
            <a:lvl4pPr marL="630936" indent="-283464">
              <a:buFont typeface="Arial" panose="020B0604020202020204" pitchFamily="34" charset="0"/>
              <a:buChar char="•"/>
              <a:defRPr sz="2800">
                <a:solidFill>
                  <a:srgbClr val="003CA5"/>
                </a:solidFill>
              </a:defRPr>
            </a:lvl4pPr>
            <a:lvl5pPr marL="630936" indent="-283464">
              <a:buFont typeface="Arial" panose="020B0604020202020204" pitchFamily="34" charset="0"/>
              <a:buChar char="•"/>
              <a:defRPr sz="2800">
                <a:solidFill>
                  <a:srgbClr val="003CA5"/>
                </a:solidFill>
              </a:defRPr>
            </a:lvl5pPr>
            <a:lvl6pPr marL="630936" indent="-283464">
              <a:buFont typeface="Arial" panose="020B0604020202020204" pitchFamily="34" charset="0"/>
              <a:buChar char="•"/>
              <a:defRPr sz="2800">
                <a:solidFill>
                  <a:schemeClr val="accent1"/>
                </a:solidFill>
              </a:defRPr>
            </a:lvl6pPr>
            <a:lvl7pPr marL="630936" indent="-283464">
              <a:buFont typeface="Arial" panose="020B0604020202020204" pitchFamily="34" charset="0"/>
              <a:buChar char="•"/>
              <a:defRPr sz="2800">
                <a:solidFill>
                  <a:srgbClr val="003CA5"/>
                </a:solidFill>
              </a:defRPr>
            </a:lvl7pPr>
            <a:lvl8pPr marL="630936" indent="-283464">
              <a:buFont typeface="Arial" panose="020B0604020202020204" pitchFamily="34" charset="0"/>
              <a:buChar char="•"/>
              <a:defRPr sz="2800">
                <a:solidFill>
                  <a:srgbClr val="003CA5"/>
                </a:solidFill>
              </a:defRPr>
            </a:lvl8pPr>
            <a:lvl9pPr marL="630936" indent="-283464">
              <a:buFont typeface="Arial" panose="020B0604020202020204" pitchFamily="34" charset="0"/>
              <a:buChar char="•"/>
              <a:defRPr sz="2800">
                <a:solidFill>
                  <a:srgbClr val="003CA5"/>
                </a:solidFill>
              </a:defRPr>
            </a:lvl9pPr>
          </a:lstStyle>
          <a:p>
            <a:pPr lvl="0"/>
            <a:r>
              <a:rPr lang="en-US" smtClean="0"/>
              <a:t>Click to edit Master text styles</a:t>
            </a:r>
          </a:p>
          <a:p>
            <a:pPr lvl="1"/>
            <a:r>
              <a:rPr lang="en-US" smtClean="0"/>
              <a:t>Second level</a:t>
            </a:r>
          </a:p>
        </p:txBody>
      </p:sp>
      <p:sp>
        <p:nvSpPr>
          <p:cNvPr id="4" name="Date Placeholder 3"/>
          <p:cNvSpPr>
            <a:spLocks noGrp="1"/>
          </p:cNvSpPr>
          <p:nvPr>
            <p:ph type="dt" sz="half" idx="13"/>
          </p:nvPr>
        </p:nvSpPr>
        <p:spPr/>
        <p:txBody>
          <a:bodyPr/>
          <a:lstStyle/>
          <a:p>
            <a:r>
              <a:rPr lang="en-US" dirty="0" smtClean="0"/>
              <a:t>Month Day, Year</a:t>
            </a:r>
            <a:endParaRPr lang="en-US" dirty="0"/>
          </a:p>
        </p:txBody>
      </p:sp>
      <p:sp>
        <p:nvSpPr>
          <p:cNvPr id="5" name="Slide Number Placeholder 4"/>
          <p:cNvSpPr>
            <a:spLocks noGrp="1"/>
          </p:cNvSpPr>
          <p:nvPr>
            <p:ph type="sldNum" sz="quarter" idx="14"/>
          </p:nvPr>
        </p:nvSpPr>
        <p:spPr/>
        <p:txBody>
          <a:bodyPr/>
          <a:lstStyle/>
          <a:p>
            <a:fld id="{5E8BC936-0928-C346-B13E-04BD58031644}" type="slidenum">
              <a:rPr lang="en-US" smtClean="0"/>
              <a:pPr/>
              <a:t>‹#›</a:t>
            </a:fld>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382512"/>
            <a:ext cx="2837694" cy="323089"/>
          </a:xfrm>
          <a:prstGeom prst="rect">
            <a:avLst/>
          </a:prstGeom>
        </p:spPr>
      </p:pic>
    </p:spTree>
    <p:extLst>
      <p:ext uri="{BB962C8B-B14F-4D97-AF65-F5344CB8AC3E}">
        <p14:creationId xmlns:p14="http://schemas.microsoft.com/office/powerpoint/2010/main" val="276759824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Quote Slide">
    <p:spTree>
      <p:nvGrpSpPr>
        <p:cNvPr id="1" name=""/>
        <p:cNvGrpSpPr/>
        <p:nvPr/>
      </p:nvGrpSpPr>
      <p:grpSpPr>
        <a:xfrm>
          <a:off x="0" y="0"/>
          <a:ext cx="0" cy="0"/>
          <a:chOff x="0" y="0"/>
          <a:chExt cx="0" cy="0"/>
        </a:xfrm>
      </p:grpSpPr>
      <p:sp>
        <p:nvSpPr>
          <p:cNvPr id="11" name="Picture Placeholder 10"/>
          <p:cNvSpPr>
            <a:spLocks noGrp="1"/>
          </p:cNvSpPr>
          <p:nvPr>
            <p:ph type="pic" sz="quarter" idx="17"/>
          </p:nvPr>
        </p:nvSpPr>
        <p:spPr>
          <a:xfrm>
            <a:off x="1" y="0"/>
            <a:ext cx="9143999" cy="6858000"/>
          </a:xfrm>
        </p:spPr>
        <p:txBody>
          <a:bodyPr/>
          <a:lstStyle/>
          <a:p>
            <a:r>
              <a:rPr lang="en-US" smtClean="0"/>
              <a:t>Click icon to add picture</a:t>
            </a:r>
            <a:endParaRPr lang="en-US"/>
          </a:p>
        </p:txBody>
      </p:sp>
      <p:sp>
        <p:nvSpPr>
          <p:cNvPr id="6" name="Text Placeholder 5"/>
          <p:cNvSpPr>
            <a:spLocks noGrp="1"/>
          </p:cNvSpPr>
          <p:nvPr>
            <p:ph type="body" sz="quarter" idx="16"/>
          </p:nvPr>
        </p:nvSpPr>
        <p:spPr>
          <a:xfrm>
            <a:off x="1" y="0"/>
            <a:ext cx="3024187" cy="6858000"/>
          </a:xfrm>
          <a:solidFill>
            <a:schemeClr val="accent1">
              <a:alpha val="63000"/>
            </a:schemeClr>
          </a:solidFill>
        </p:spPr>
        <p:txBody>
          <a:bodyPr lIns="457200" tIns="1280160" rIns="457200" bIns="914400">
            <a:noAutofit/>
          </a:bodyPr>
          <a:lstStyle>
            <a:lvl1pPr marL="0" indent="0">
              <a:tabLst/>
              <a:defRPr sz="2400">
                <a:solidFill>
                  <a:schemeClr val="bg2"/>
                </a:solidFill>
              </a:defRPr>
            </a:lvl1pPr>
            <a:lvl2pPr marL="164592" indent="-164592">
              <a:buFontTx/>
              <a:buNone/>
              <a:defRPr sz="2400">
                <a:solidFill>
                  <a:schemeClr val="bg2"/>
                </a:solidFill>
              </a:defRPr>
            </a:lvl2pPr>
            <a:lvl3pPr marL="164592" indent="-164592">
              <a:buFontTx/>
              <a:buNone/>
              <a:defRPr sz="2400">
                <a:solidFill>
                  <a:schemeClr val="bg2"/>
                </a:solidFill>
              </a:defRPr>
            </a:lvl3pPr>
            <a:lvl4pPr marL="164592" indent="-164592">
              <a:buFontTx/>
              <a:buNone/>
              <a:defRPr sz="2400">
                <a:solidFill>
                  <a:schemeClr val="bg2"/>
                </a:solidFill>
              </a:defRPr>
            </a:lvl4pPr>
            <a:lvl5pPr marL="164592" indent="-164592">
              <a:buFontTx/>
              <a:buNone/>
              <a:defRPr sz="2400">
                <a:solidFill>
                  <a:schemeClr val="bg2"/>
                </a:solidFill>
              </a:defRPr>
            </a:lvl5pPr>
            <a:lvl6pPr marL="164592" indent="-164592">
              <a:buFontTx/>
              <a:buNone/>
              <a:defRPr sz="2400">
                <a:solidFill>
                  <a:schemeClr val="bg2"/>
                </a:solidFill>
              </a:defRPr>
            </a:lvl6pPr>
            <a:lvl7pPr marL="164592" indent="-164592">
              <a:buFontTx/>
              <a:buNone/>
              <a:defRPr sz="2400">
                <a:solidFill>
                  <a:schemeClr val="bg2"/>
                </a:solidFill>
              </a:defRPr>
            </a:lvl7pPr>
            <a:lvl8pPr marL="164592" indent="-164592">
              <a:buFontTx/>
              <a:buNone/>
              <a:defRPr sz="2400">
                <a:solidFill>
                  <a:schemeClr val="bg2"/>
                </a:solidFill>
              </a:defRPr>
            </a:lvl8pPr>
            <a:lvl9pPr marL="164592" indent="-164592">
              <a:buFontTx/>
              <a:buNone/>
              <a:defRPr sz="2400">
                <a:solidFill>
                  <a:schemeClr val="bg2"/>
                </a:solidFill>
              </a:defRPr>
            </a:lvl9pPr>
          </a:lstStyle>
          <a:p>
            <a:pPr lvl="0"/>
            <a:r>
              <a:rPr lang="en-US" smtClean="0"/>
              <a:t>Click to edit Master text styles</a:t>
            </a:r>
          </a:p>
        </p:txBody>
      </p:sp>
    </p:spTree>
    <p:extLst>
      <p:ext uri="{BB962C8B-B14F-4D97-AF65-F5344CB8AC3E}">
        <p14:creationId xmlns:p14="http://schemas.microsoft.com/office/powerpoint/2010/main" val="2763536675"/>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Intro Slide Stack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US" dirty="0"/>
          </a:p>
        </p:txBody>
      </p:sp>
      <p:sp>
        <p:nvSpPr>
          <p:cNvPr id="9" name="Content Placeholder 8"/>
          <p:cNvSpPr>
            <a:spLocks noGrp="1"/>
          </p:cNvSpPr>
          <p:nvPr>
            <p:ph sz="quarter" idx="10"/>
          </p:nvPr>
        </p:nvSpPr>
        <p:spPr>
          <a:xfrm>
            <a:off x="458788" y="1373188"/>
            <a:ext cx="8228012" cy="2144712"/>
          </a:xfrm>
        </p:spPr>
        <p:txBody>
          <a:bodyPr>
            <a:noAutofit/>
          </a:bodyPr>
          <a:lstStyle>
            <a:lvl1pPr>
              <a:defRPr sz="2400">
                <a:solidFill>
                  <a:schemeClr val="tx2"/>
                </a:solidFill>
              </a:defRPr>
            </a:lvl1pPr>
            <a:lvl2pPr marL="173736" indent="-173736">
              <a:buFont typeface="Arial" panose="020B0604020202020204" pitchFamily="34" charset="0"/>
              <a:buChar char="•"/>
              <a:defRPr sz="2400">
                <a:solidFill>
                  <a:schemeClr val="tx2"/>
                </a:solidFill>
              </a:defRPr>
            </a:lvl2pPr>
            <a:lvl3pPr marL="173736" indent="-173736">
              <a:buFont typeface="Arial" panose="020B0604020202020204" pitchFamily="34" charset="0"/>
              <a:buChar char="•"/>
              <a:defRPr sz="2400">
                <a:solidFill>
                  <a:schemeClr val="tx2"/>
                </a:solidFill>
              </a:defRPr>
            </a:lvl3pPr>
            <a:lvl4pPr marL="173736" indent="-173736">
              <a:buFont typeface="Arial" panose="020B0604020202020204" pitchFamily="34" charset="0"/>
              <a:buChar char="•"/>
              <a:defRPr sz="2400">
                <a:solidFill>
                  <a:schemeClr val="tx2"/>
                </a:solidFill>
              </a:defRPr>
            </a:lvl4pPr>
            <a:lvl5pPr marL="173736" indent="-173736">
              <a:buFont typeface="Arial" panose="020B0604020202020204" pitchFamily="34" charset="0"/>
              <a:buChar char="•"/>
              <a:defRPr sz="2400">
                <a:solidFill>
                  <a:schemeClr val="tx2"/>
                </a:solidFill>
              </a:defRPr>
            </a:lvl5pPr>
            <a:lvl6pPr marL="173736" indent="-173736">
              <a:buFont typeface="Arial" panose="020B0604020202020204" pitchFamily="34" charset="0"/>
              <a:buChar char="•"/>
              <a:defRPr sz="2400">
                <a:solidFill>
                  <a:schemeClr val="tx2"/>
                </a:solidFill>
              </a:defRPr>
            </a:lvl6pPr>
            <a:lvl7pPr marL="173736" indent="-173736">
              <a:buFont typeface="Arial" panose="020B0604020202020204" pitchFamily="34" charset="0"/>
              <a:buChar char="•"/>
              <a:defRPr sz="2400">
                <a:solidFill>
                  <a:schemeClr val="tx2"/>
                </a:solidFill>
              </a:defRPr>
            </a:lvl7pPr>
            <a:lvl8pPr marL="173736" indent="-173736">
              <a:buFont typeface="Arial" panose="020B0604020202020204" pitchFamily="34" charset="0"/>
              <a:buChar char="•"/>
              <a:defRPr sz="2400">
                <a:solidFill>
                  <a:schemeClr val="tx2"/>
                </a:solidFill>
              </a:defRPr>
            </a:lvl8pPr>
            <a:lvl9pPr marL="173736" indent="-173736">
              <a:buFont typeface="Arial" panose="020B0604020202020204" pitchFamily="34" charset="0"/>
              <a:buChar char="•"/>
              <a:defRPr sz="2400">
                <a:solidFill>
                  <a:schemeClr val="tx2"/>
                </a:solidFill>
              </a:defRPr>
            </a:lvl9pPr>
          </a:lstStyle>
          <a:p>
            <a:pPr lvl="0"/>
            <a:r>
              <a:rPr lang="en-US" smtClean="0"/>
              <a:t>Click to edit Master text styles</a:t>
            </a:r>
          </a:p>
        </p:txBody>
      </p:sp>
      <p:sp>
        <p:nvSpPr>
          <p:cNvPr id="11" name="Content Placeholder 10"/>
          <p:cNvSpPr>
            <a:spLocks noGrp="1"/>
          </p:cNvSpPr>
          <p:nvPr>
            <p:ph sz="quarter" idx="11"/>
          </p:nvPr>
        </p:nvSpPr>
        <p:spPr>
          <a:xfrm>
            <a:off x="457200" y="3794124"/>
            <a:ext cx="8229600" cy="21488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3" name="Date Placeholder 2"/>
          <p:cNvSpPr>
            <a:spLocks noGrp="1"/>
          </p:cNvSpPr>
          <p:nvPr>
            <p:ph type="dt" sz="half" idx="12"/>
          </p:nvPr>
        </p:nvSpPr>
        <p:spPr/>
        <p:txBody>
          <a:bodyPr/>
          <a:lstStyle/>
          <a:p>
            <a:r>
              <a:rPr lang="en-US" dirty="0" smtClean="0"/>
              <a:t>Month Day, Year</a:t>
            </a:r>
            <a:endParaRPr lang="en-US" dirty="0"/>
          </a:p>
        </p:txBody>
      </p:sp>
      <p:sp>
        <p:nvSpPr>
          <p:cNvPr id="7" name="Slide Number Placeholder 6"/>
          <p:cNvSpPr>
            <a:spLocks noGrp="1"/>
          </p:cNvSpPr>
          <p:nvPr>
            <p:ph type="sldNum" sz="quarter" idx="13"/>
          </p:nvPr>
        </p:nvSpPr>
        <p:spPr/>
        <p:txBody>
          <a:bodyPr/>
          <a:lstStyle/>
          <a:p>
            <a:fld id="{5E8BC936-0928-C346-B13E-04BD58031644}" type="slidenum">
              <a:rPr lang="en-US" smtClean="0"/>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382512"/>
            <a:ext cx="2837694" cy="323089"/>
          </a:xfrm>
          <a:prstGeom prst="rect">
            <a:avLst/>
          </a:prstGeom>
        </p:spPr>
      </p:pic>
    </p:spTree>
    <p:extLst>
      <p:ext uri="{BB962C8B-B14F-4D97-AF65-F5344CB8AC3E}">
        <p14:creationId xmlns:p14="http://schemas.microsoft.com/office/powerpoint/2010/main" val="8446277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Intro Slide 2-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US" dirty="0"/>
          </a:p>
        </p:txBody>
      </p:sp>
      <p:sp>
        <p:nvSpPr>
          <p:cNvPr id="3" name="Date Placeholder 2"/>
          <p:cNvSpPr>
            <a:spLocks noGrp="1"/>
          </p:cNvSpPr>
          <p:nvPr>
            <p:ph type="dt" sz="half" idx="12"/>
          </p:nvPr>
        </p:nvSpPr>
        <p:spPr/>
        <p:txBody>
          <a:bodyPr/>
          <a:lstStyle/>
          <a:p>
            <a:r>
              <a:rPr lang="en-US" dirty="0" smtClean="0"/>
              <a:t>Month Day, Year</a:t>
            </a:r>
            <a:endParaRPr lang="en-US" dirty="0"/>
          </a:p>
        </p:txBody>
      </p:sp>
      <p:sp>
        <p:nvSpPr>
          <p:cNvPr id="7" name="Slide Number Placeholder 6"/>
          <p:cNvSpPr>
            <a:spLocks noGrp="1"/>
          </p:cNvSpPr>
          <p:nvPr>
            <p:ph type="sldNum" sz="quarter" idx="13"/>
          </p:nvPr>
        </p:nvSpPr>
        <p:spPr/>
        <p:txBody>
          <a:bodyPr/>
          <a:lstStyle/>
          <a:p>
            <a:fld id="{5E8BC936-0928-C346-B13E-04BD58031644}" type="slidenum">
              <a:rPr lang="en-US" smtClean="0"/>
              <a:pPr/>
              <a:t>‹#›</a:t>
            </a:fld>
            <a:endParaRPr lang="en-US" dirty="0"/>
          </a:p>
        </p:txBody>
      </p:sp>
      <p:sp>
        <p:nvSpPr>
          <p:cNvPr id="10" name="Content Placeholder 8"/>
          <p:cNvSpPr>
            <a:spLocks noGrp="1"/>
          </p:cNvSpPr>
          <p:nvPr>
            <p:ph sz="quarter" idx="14"/>
          </p:nvPr>
        </p:nvSpPr>
        <p:spPr>
          <a:xfrm>
            <a:off x="457200" y="1371600"/>
            <a:ext cx="3977640" cy="4572000"/>
          </a:xfrm>
        </p:spPr>
        <p:txBody>
          <a:bodyPr>
            <a:noAutofit/>
          </a:bodyPr>
          <a:lstStyle>
            <a:lvl1pPr>
              <a:defRPr sz="2400">
                <a:solidFill>
                  <a:schemeClr val="tx2"/>
                </a:solidFill>
              </a:defRPr>
            </a:lvl1pPr>
            <a:lvl2pPr marL="173736" indent="-173736">
              <a:buFont typeface="Arial" panose="020B0604020202020204" pitchFamily="34" charset="0"/>
              <a:buChar char="•"/>
              <a:defRPr sz="2400">
                <a:solidFill>
                  <a:schemeClr val="tx2"/>
                </a:solidFill>
              </a:defRPr>
            </a:lvl2pPr>
            <a:lvl3pPr marL="173736" indent="-173736">
              <a:buFont typeface="Arial" panose="020B0604020202020204" pitchFamily="34" charset="0"/>
              <a:buChar char="•"/>
              <a:defRPr sz="2400">
                <a:solidFill>
                  <a:schemeClr val="tx2"/>
                </a:solidFill>
              </a:defRPr>
            </a:lvl3pPr>
            <a:lvl4pPr marL="173736" indent="-173736">
              <a:buFont typeface="Arial" panose="020B0604020202020204" pitchFamily="34" charset="0"/>
              <a:buChar char="•"/>
              <a:defRPr sz="2400">
                <a:solidFill>
                  <a:schemeClr val="tx2"/>
                </a:solidFill>
              </a:defRPr>
            </a:lvl4pPr>
            <a:lvl5pPr marL="173736" indent="-173736">
              <a:buFont typeface="Arial" panose="020B0604020202020204" pitchFamily="34" charset="0"/>
              <a:buChar char="•"/>
              <a:defRPr sz="2400">
                <a:solidFill>
                  <a:schemeClr val="tx2"/>
                </a:solidFill>
              </a:defRPr>
            </a:lvl5pPr>
            <a:lvl6pPr marL="173736" indent="-173736">
              <a:buFont typeface="Arial" panose="020B0604020202020204" pitchFamily="34" charset="0"/>
              <a:buChar char="•"/>
              <a:defRPr sz="2400">
                <a:solidFill>
                  <a:schemeClr val="tx2"/>
                </a:solidFill>
              </a:defRPr>
            </a:lvl6pPr>
            <a:lvl7pPr marL="173736" indent="-173736">
              <a:buFont typeface="Arial" panose="020B0604020202020204" pitchFamily="34" charset="0"/>
              <a:buChar char="•"/>
              <a:defRPr sz="2400">
                <a:solidFill>
                  <a:schemeClr val="tx2"/>
                </a:solidFill>
              </a:defRPr>
            </a:lvl7pPr>
            <a:lvl8pPr marL="173736" indent="-173736">
              <a:buFont typeface="Arial" panose="020B0604020202020204" pitchFamily="34" charset="0"/>
              <a:buChar char="•"/>
              <a:defRPr sz="2400">
                <a:solidFill>
                  <a:schemeClr val="tx2"/>
                </a:solidFill>
              </a:defRPr>
            </a:lvl8pPr>
            <a:lvl9pPr marL="173736" indent="-173736">
              <a:buFont typeface="Arial" panose="020B0604020202020204" pitchFamily="34" charset="0"/>
              <a:buChar char="•"/>
              <a:defRPr sz="2400">
                <a:solidFill>
                  <a:schemeClr val="tx2"/>
                </a:solidFill>
              </a:defRPr>
            </a:lvl9pPr>
          </a:lstStyle>
          <a:p>
            <a:pPr lvl="0"/>
            <a:r>
              <a:rPr lang="en-US" smtClean="0"/>
              <a:t>Click to edit Master text styles</a:t>
            </a:r>
          </a:p>
          <a:p>
            <a:pPr lvl="1"/>
            <a:r>
              <a:rPr lang="en-US" smtClean="0"/>
              <a:t>Second level</a:t>
            </a:r>
          </a:p>
        </p:txBody>
      </p:sp>
      <p:sp>
        <p:nvSpPr>
          <p:cNvPr id="12" name="Content Placeholder 8"/>
          <p:cNvSpPr>
            <a:spLocks noGrp="1"/>
          </p:cNvSpPr>
          <p:nvPr>
            <p:ph sz="quarter" idx="15"/>
          </p:nvPr>
        </p:nvSpPr>
        <p:spPr>
          <a:xfrm>
            <a:off x="4707621" y="1371600"/>
            <a:ext cx="3977640" cy="4572000"/>
          </a:xfrm>
        </p:spPr>
        <p:txBody>
          <a:bodyPr>
            <a:noAutofit/>
          </a:bodyPr>
          <a:lstStyle>
            <a:lvl1pPr>
              <a:defRPr sz="2400">
                <a:solidFill>
                  <a:schemeClr val="tx2"/>
                </a:solidFill>
              </a:defRPr>
            </a:lvl1pPr>
            <a:lvl2pPr marL="173736" indent="-173736">
              <a:buFont typeface="Arial" panose="020B0604020202020204" pitchFamily="34" charset="0"/>
              <a:buChar char="•"/>
              <a:defRPr sz="2400">
                <a:solidFill>
                  <a:schemeClr val="tx2"/>
                </a:solidFill>
              </a:defRPr>
            </a:lvl2pPr>
            <a:lvl3pPr marL="173736" indent="-173736">
              <a:buFont typeface="Arial" panose="020B0604020202020204" pitchFamily="34" charset="0"/>
              <a:buChar char="•"/>
              <a:defRPr sz="2400">
                <a:solidFill>
                  <a:schemeClr val="tx2"/>
                </a:solidFill>
              </a:defRPr>
            </a:lvl3pPr>
            <a:lvl4pPr marL="173736" indent="-173736">
              <a:buFont typeface="Arial" panose="020B0604020202020204" pitchFamily="34" charset="0"/>
              <a:buChar char="•"/>
              <a:defRPr sz="2400">
                <a:solidFill>
                  <a:schemeClr val="tx2"/>
                </a:solidFill>
              </a:defRPr>
            </a:lvl4pPr>
            <a:lvl5pPr marL="173736" indent="-173736">
              <a:buFont typeface="Arial" panose="020B0604020202020204" pitchFamily="34" charset="0"/>
              <a:buChar char="•"/>
              <a:defRPr sz="2400">
                <a:solidFill>
                  <a:schemeClr val="tx2"/>
                </a:solidFill>
              </a:defRPr>
            </a:lvl5pPr>
            <a:lvl6pPr marL="173736" indent="-173736">
              <a:buFont typeface="Arial" panose="020B0604020202020204" pitchFamily="34" charset="0"/>
              <a:buChar char="•"/>
              <a:defRPr sz="2400">
                <a:solidFill>
                  <a:schemeClr val="tx2"/>
                </a:solidFill>
              </a:defRPr>
            </a:lvl6pPr>
            <a:lvl7pPr marL="173736" indent="-173736">
              <a:buFont typeface="Arial" panose="020B0604020202020204" pitchFamily="34" charset="0"/>
              <a:buChar char="•"/>
              <a:defRPr sz="2400">
                <a:solidFill>
                  <a:schemeClr val="tx2"/>
                </a:solidFill>
              </a:defRPr>
            </a:lvl7pPr>
            <a:lvl8pPr marL="173736" indent="-173736">
              <a:buFont typeface="Arial" panose="020B0604020202020204" pitchFamily="34" charset="0"/>
              <a:buChar char="•"/>
              <a:defRPr sz="2400">
                <a:solidFill>
                  <a:schemeClr val="tx2"/>
                </a:solidFill>
              </a:defRPr>
            </a:lvl8pPr>
            <a:lvl9pPr marL="173736" indent="-173736">
              <a:buFont typeface="Arial" panose="020B0604020202020204" pitchFamily="34" charset="0"/>
              <a:buChar char="•"/>
              <a:defRPr sz="2400">
                <a:solidFill>
                  <a:schemeClr val="tx2"/>
                </a:solidFill>
              </a:defRPr>
            </a:lvl9pPr>
          </a:lstStyle>
          <a:p>
            <a:pPr lvl="0"/>
            <a:r>
              <a:rPr lang="en-US" smtClean="0"/>
              <a:t>Click to edit Master text styles</a:t>
            </a:r>
          </a:p>
          <a:p>
            <a:pPr lvl="1"/>
            <a:r>
              <a:rPr lang="en-US" smtClean="0"/>
              <a:t>Second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382512"/>
            <a:ext cx="2837694" cy="323089"/>
          </a:xfrm>
          <a:prstGeom prst="rect">
            <a:avLst/>
          </a:prstGeom>
        </p:spPr>
      </p:pic>
    </p:spTree>
    <p:extLst>
      <p:ext uri="{BB962C8B-B14F-4D97-AF65-F5344CB8AC3E}">
        <p14:creationId xmlns:p14="http://schemas.microsoft.com/office/powerpoint/2010/main" val="2284325287"/>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Column Stack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US" dirty="0"/>
          </a:p>
        </p:txBody>
      </p:sp>
      <p:sp>
        <p:nvSpPr>
          <p:cNvPr id="9" name="Content Placeholder 8"/>
          <p:cNvSpPr>
            <a:spLocks noGrp="1"/>
          </p:cNvSpPr>
          <p:nvPr>
            <p:ph sz="quarter" idx="10"/>
          </p:nvPr>
        </p:nvSpPr>
        <p:spPr>
          <a:xfrm>
            <a:off x="458788" y="1373188"/>
            <a:ext cx="8228012" cy="214471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1"/>
          </p:nvPr>
        </p:nvSpPr>
        <p:spPr>
          <a:xfrm>
            <a:off x="457200" y="3794124"/>
            <a:ext cx="3976687" cy="21488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quarter" idx="14"/>
          </p:nvPr>
        </p:nvSpPr>
        <p:spPr>
          <a:xfrm>
            <a:off x="4710113" y="3794125"/>
            <a:ext cx="3976687" cy="21488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3" name="Date Placeholder 2"/>
          <p:cNvSpPr>
            <a:spLocks noGrp="1"/>
          </p:cNvSpPr>
          <p:nvPr>
            <p:ph type="dt" sz="half" idx="15"/>
          </p:nvPr>
        </p:nvSpPr>
        <p:spPr/>
        <p:txBody>
          <a:bodyPr/>
          <a:lstStyle/>
          <a:p>
            <a:r>
              <a:rPr lang="en-US" dirty="0" smtClean="0"/>
              <a:t>Month Day, Year</a:t>
            </a:r>
            <a:endParaRPr lang="en-US" dirty="0"/>
          </a:p>
        </p:txBody>
      </p:sp>
      <p:sp>
        <p:nvSpPr>
          <p:cNvPr id="8" name="Slide Number Placeholder 7"/>
          <p:cNvSpPr>
            <a:spLocks noGrp="1"/>
          </p:cNvSpPr>
          <p:nvPr>
            <p:ph type="sldNum" sz="quarter" idx="16"/>
          </p:nvPr>
        </p:nvSpPr>
        <p:spPr/>
        <p:txBody>
          <a:bodyPr/>
          <a:lstStyle/>
          <a:p>
            <a:fld id="{5E8BC936-0928-C346-B13E-04BD58031644}" type="slidenum">
              <a:rPr lang="en-US" smtClean="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382512"/>
            <a:ext cx="2837694" cy="323089"/>
          </a:xfrm>
          <a:prstGeom prst="rect">
            <a:avLst/>
          </a:prstGeom>
        </p:spPr>
      </p:pic>
    </p:spTree>
    <p:extLst>
      <p:ext uri="{BB962C8B-B14F-4D97-AF65-F5344CB8AC3E}">
        <p14:creationId xmlns:p14="http://schemas.microsoft.com/office/powerpoint/2010/main" val="2651827979"/>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
        <p:nvSpPr>
          <p:cNvPr id="8" name="Rectangle 7"/>
          <p:cNvSpPr/>
          <p:nvPr userDrawn="1"/>
        </p:nvSpPr>
        <p:spPr bwMode="hidden">
          <a:xfrm>
            <a:off x="0" y="-2"/>
            <a:ext cx="9144000" cy="6858000"/>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lvl1pPr>
              <a:defRPr>
                <a:solidFill>
                  <a:schemeClr val="bg1"/>
                </a:solidFill>
              </a:defRPr>
            </a:lvl1pPr>
          </a:lstStyle>
          <a:p>
            <a:r>
              <a:rPr lang="en-US" dirty="0" smtClean="0"/>
              <a:t>Month Day, Year</a:t>
            </a:r>
            <a:endParaRPr lang="en-US" dirty="0"/>
          </a:p>
        </p:txBody>
      </p:sp>
      <p:sp>
        <p:nvSpPr>
          <p:cNvPr id="6" name="Slide Number Placeholder 5"/>
          <p:cNvSpPr>
            <a:spLocks noGrp="1"/>
          </p:cNvSpPr>
          <p:nvPr>
            <p:ph type="sldNum" sz="quarter" idx="11"/>
          </p:nvPr>
        </p:nvSpPr>
        <p:spPr/>
        <p:txBody>
          <a:bodyPr/>
          <a:lstStyle>
            <a:lvl1pPr>
              <a:defRPr>
                <a:solidFill>
                  <a:schemeClr val="bg1"/>
                </a:solidFill>
              </a:defRPr>
            </a:lvl1pPr>
          </a:lstStyle>
          <a:p>
            <a:fld id="{5E8BC936-0928-C346-B13E-04BD58031644}" type="slidenum">
              <a:rPr lang="en-US" smtClean="0"/>
              <a:pPr/>
              <a:t>‹#›</a:t>
            </a:fld>
            <a:endParaRPr lang="en-US" dirty="0"/>
          </a:p>
        </p:txBody>
      </p:sp>
      <p:sp>
        <p:nvSpPr>
          <p:cNvPr id="12" name="Text Placeholder 10"/>
          <p:cNvSpPr>
            <a:spLocks noGrp="1"/>
          </p:cNvSpPr>
          <p:nvPr>
            <p:ph type="body" sz="quarter" idx="12" hasCustomPrompt="1"/>
          </p:nvPr>
        </p:nvSpPr>
        <p:spPr>
          <a:xfrm>
            <a:off x="458787" y="1373188"/>
            <a:ext cx="5392737" cy="4572000"/>
          </a:xfrm>
        </p:spPr>
        <p:txBody>
          <a:bodyPr>
            <a:noAutofit/>
          </a:bodyPr>
          <a:lstStyle>
            <a:lvl1pPr>
              <a:defRPr sz="4400" baseline="0">
                <a:solidFill>
                  <a:schemeClr val="bg2"/>
                </a:solidFill>
              </a:defRPr>
            </a:lvl1pPr>
            <a:lvl2pPr marL="285750" marR="0" indent="-285750" algn="l" defTabSz="0" rtl="0" eaLnBrk="1" fontAlgn="auto" latinLnBrk="0" hangingPunct="1">
              <a:lnSpc>
                <a:spcPct val="100000"/>
              </a:lnSpc>
              <a:spcBef>
                <a:spcPts val="0"/>
              </a:spcBef>
              <a:spcAft>
                <a:spcPts val="300"/>
              </a:spcAft>
              <a:buClrTx/>
              <a:buSzTx/>
              <a:buFont typeface="Arial" panose="020B0604020202020204" pitchFamily="34" charset="0"/>
              <a:buChar char="•"/>
              <a:tabLst/>
              <a:defRPr sz="3600">
                <a:solidFill>
                  <a:schemeClr val="bg2"/>
                </a:solidFill>
              </a:defRPr>
            </a:lvl2pPr>
            <a:lvl3pPr marL="287338" indent="-285750">
              <a:buFont typeface="Arial" panose="020B0604020202020204" pitchFamily="34" charset="0"/>
              <a:buChar char="•"/>
              <a:defRPr sz="3600">
                <a:solidFill>
                  <a:schemeClr val="bg1"/>
                </a:solidFill>
              </a:defRPr>
            </a:lvl3pPr>
            <a:lvl4pPr marL="283464" indent="-284163">
              <a:buFont typeface="Arial" panose="020B0604020202020204" pitchFamily="34" charset="0"/>
              <a:buChar char="•"/>
              <a:defRPr sz="3600">
                <a:solidFill>
                  <a:schemeClr val="bg1"/>
                </a:solidFill>
              </a:defRPr>
            </a:lvl4pPr>
            <a:lvl5pPr marL="283464" indent="-284163">
              <a:buFont typeface="Arial" panose="020B0604020202020204" pitchFamily="34" charset="0"/>
              <a:buChar char="•"/>
              <a:defRPr sz="3600">
                <a:solidFill>
                  <a:schemeClr val="bg1"/>
                </a:solidFill>
              </a:defRPr>
            </a:lvl5pPr>
            <a:lvl6pPr marL="287338" marR="0" indent="-285750" algn="l" defTabSz="0" rtl="0" eaLnBrk="1" fontAlgn="auto" latinLnBrk="0" hangingPunct="1">
              <a:lnSpc>
                <a:spcPct val="100000"/>
              </a:lnSpc>
              <a:spcBef>
                <a:spcPts val="0"/>
              </a:spcBef>
              <a:spcAft>
                <a:spcPts val="300"/>
              </a:spcAft>
              <a:buClrTx/>
              <a:buSzTx/>
              <a:buFont typeface="Arial" panose="020B0604020202020204" pitchFamily="34" charset="0"/>
              <a:buChar char="•"/>
              <a:tabLst/>
              <a:defRPr sz="3600">
                <a:solidFill>
                  <a:schemeClr val="bg2"/>
                </a:solidFill>
              </a:defRPr>
            </a:lvl6pPr>
            <a:lvl7pPr marL="287338" marR="0" indent="-285750" algn="l" defTabSz="0" rtl="0" eaLnBrk="1" fontAlgn="auto" latinLnBrk="0" hangingPunct="1">
              <a:lnSpc>
                <a:spcPct val="100000"/>
              </a:lnSpc>
              <a:spcBef>
                <a:spcPts val="0"/>
              </a:spcBef>
              <a:spcAft>
                <a:spcPts val="300"/>
              </a:spcAft>
              <a:buClrTx/>
              <a:buSzTx/>
              <a:buFont typeface="Arial" panose="020B0604020202020204" pitchFamily="34" charset="0"/>
              <a:buChar char="•"/>
              <a:tabLst/>
              <a:defRPr sz="3600">
                <a:solidFill>
                  <a:schemeClr val="bg2"/>
                </a:solidFill>
              </a:defRPr>
            </a:lvl7pPr>
            <a:lvl8pPr marL="285750" marR="0" indent="-285750" algn="l" defTabSz="0" rtl="0" eaLnBrk="1" fontAlgn="auto" latinLnBrk="0" hangingPunct="1">
              <a:lnSpc>
                <a:spcPct val="100000"/>
              </a:lnSpc>
              <a:spcBef>
                <a:spcPts val="0"/>
              </a:spcBef>
              <a:spcAft>
                <a:spcPts val="300"/>
              </a:spcAft>
              <a:buClrTx/>
              <a:buSzTx/>
              <a:buFont typeface="Arial" panose="020B0604020202020204" pitchFamily="34" charset="0"/>
              <a:buChar char="•"/>
              <a:tabLst/>
              <a:defRPr sz="3600">
                <a:solidFill>
                  <a:schemeClr val="bg1"/>
                </a:solidFill>
              </a:defRPr>
            </a:lvl8pPr>
            <a:lvl9pPr marL="287338" indent="-285750">
              <a:buFont typeface="Arial" panose="020B0604020202020204" pitchFamily="34" charset="0"/>
              <a:buChar char="•"/>
              <a:defRPr sz="3600">
                <a:solidFill>
                  <a:schemeClr val="bg1"/>
                </a:solidFill>
              </a:defRPr>
            </a:lvl9pPr>
          </a:lstStyle>
          <a:p>
            <a:pPr lvl="0"/>
            <a:r>
              <a:rPr lang="en-US" dirty="0" smtClean="0"/>
              <a:t>Thank You</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63993"/>
          <a:stretch/>
        </p:blipFill>
        <p:spPr bwMode="black">
          <a:xfrm>
            <a:off x="5851523" y="-1"/>
            <a:ext cx="3292475" cy="6857998"/>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382512"/>
            <a:ext cx="2837693" cy="32308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hidden">
          <a:xfrm>
            <a:off x="457200" y="6382512"/>
            <a:ext cx="2837693" cy="323089"/>
          </a:xfrm>
          <a:prstGeom prst="rect">
            <a:avLst/>
          </a:prstGeom>
        </p:spPr>
      </p:pic>
    </p:spTree>
    <p:extLst>
      <p:ext uri="{BB962C8B-B14F-4D97-AF65-F5344CB8AC3E}">
        <p14:creationId xmlns:p14="http://schemas.microsoft.com/office/powerpoint/2010/main" val="3618355366"/>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pPr algn="l"/>
            <a:r>
              <a:rPr lang="en-US" smtClean="0"/>
              <a:t>Month Day, Year</a:t>
            </a:r>
            <a:endParaRPr lang="en-US" dirty="0"/>
          </a:p>
        </p:txBody>
      </p:sp>
      <p:sp>
        <p:nvSpPr>
          <p:cNvPr id="5" name="Footer Placeholder 4"/>
          <p:cNvSpPr>
            <a:spLocks noGrp="1"/>
          </p:cNvSpPr>
          <p:nvPr>
            <p:ph type="ftr" sz="quarter" idx="11"/>
          </p:nvPr>
        </p:nvSpPr>
        <p:spPr>
          <a:xfrm>
            <a:off x="3623733" y="6117336"/>
            <a:ext cx="3609438" cy="365125"/>
          </a:xfrm>
        </p:spPr>
        <p:txBody>
          <a:bodyPr/>
          <a:lstStyle/>
          <a:p>
            <a:endParaRPr lang="en-US" dirty="0"/>
          </a:p>
        </p:txBody>
      </p:sp>
      <p:sp>
        <p:nvSpPr>
          <p:cNvPr id="6" name="Slide Number Placeholder 5"/>
          <p:cNvSpPr>
            <a:spLocks noGrp="1"/>
          </p:cNvSpPr>
          <p:nvPr>
            <p:ph type="sldNum" sz="quarter" idx="12"/>
          </p:nvPr>
        </p:nvSpPr>
        <p:spPr>
          <a:xfrm>
            <a:off x="8275320" y="6117336"/>
            <a:ext cx="411480" cy="365125"/>
          </a:xfrm>
        </p:spPr>
        <p:txBody>
          <a:bodyPr/>
          <a:lstStyle/>
          <a:p>
            <a:fld id="{5E8BC936-0928-C346-B13E-04BD58031644}" type="slidenum">
              <a:rPr lang="en-US" smtClean="0"/>
              <a:pPr/>
              <a:t>‹#›</a:t>
            </a:fld>
            <a:endParaRPr lang="en-US" dirty="0"/>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Tree>
    <p:extLst>
      <p:ext uri="{BB962C8B-B14F-4D97-AF65-F5344CB8AC3E}">
        <p14:creationId xmlns:p14="http://schemas.microsoft.com/office/powerpoint/2010/main" val="1788272553"/>
      </p:ext>
    </p:extLst>
  </p:cSld>
  <p:clrMapOvr>
    <a:masterClrMapping/>
  </p:clrMapOvr>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lgn="l"/>
            <a:r>
              <a:rPr lang="en-US" smtClean="0"/>
              <a:t>Month Day, Year</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8BC936-0928-C346-B13E-04BD58031644}" type="slidenum">
              <a:rPr lang="en-US" smtClean="0"/>
              <a:pPr/>
              <a:t>‹#›</a:t>
            </a:fld>
            <a:endParaRPr lang="en-US" dirty="0"/>
          </a:p>
        </p:txBody>
      </p:sp>
    </p:spTree>
    <p:extLst>
      <p:ext uri="{BB962C8B-B14F-4D97-AF65-F5344CB8AC3E}">
        <p14:creationId xmlns:p14="http://schemas.microsoft.com/office/powerpoint/2010/main" val="1640384740"/>
      </p:ext>
    </p:extLst>
  </p:cSld>
  <p:clrMapOvr>
    <a:masterClrMapping/>
  </p:clrMapOvr>
  <p:hf hdr="0" ftr="0"/>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pPr algn="l"/>
            <a:r>
              <a:rPr lang="en-US" smtClean="0"/>
              <a:t>Month Day, Year</a:t>
            </a:r>
            <a:endParaRPr lang="en-US" dirty="0"/>
          </a:p>
        </p:txBody>
      </p:sp>
      <p:sp>
        <p:nvSpPr>
          <p:cNvPr id="5" name="Footer Placeholder 4"/>
          <p:cNvSpPr>
            <a:spLocks noGrp="1"/>
          </p:cNvSpPr>
          <p:nvPr>
            <p:ph type="ftr" sz="quarter" idx="11"/>
          </p:nvPr>
        </p:nvSpPr>
        <p:spPr>
          <a:xfrm>
            <a:off x="1972647" y="6108173"/>
            <a:ext cx="5314517" cy="365125"/>
          </a:xfrm>
        </p:spPr>
        <p:txBody>
          <a:bodyPr/>
          <a:lstStyle/>
          <a:p>
            <a:endParaRPr lang="en-US" dirty="0"/>
          </a:p>
        </p:txBody>
      </p:sp>
      <p:sp>
        <p:nvSpPr>
          <p:cNvPr id="6" name="Slide Number Placeholder 5"/>
          <p:cNvSpPr>
            <a:spLocks noGrp="1"/>
          </p:cNvSpPr>
          <p:nvPr>
            <p:ph type="sldNum" sz="quarter" idx="12"/>
          </p:nvPr>
        </p:nvSpPr>
        <p:spPr>
          <a:xfrm>
            <a:off x="8258967" y="6108173"/>
            <a:ext cx="427833" cy="365125"/>
          </a:xfrm>
        </p:spPr>
        <p:txBody>
          <a:bodyPr/>
          <a:lstStyle/>
          <a:p>
            <a:fld id="{5E8BC936-0928-C346-B13E-04BD58031644}" type="slidenum">
              <a:rPr lang="en-US" smtClean="0"/>
              <a:pPr/>
              <a:t>‹#›</a:t>
            </a:fld>
            <a:endParaRPr lang="en-US" dirty="0"/>
          </a:p>
        </p:txBody>
      </p:sp>
    </p:spTree>
    <p:extLst>
      <p:ext uri="{BB962C8B-B14F-4D97-AF65-F5344CB8AC3E}">
        <p14:creationId xmlns:p14="http://schemas.microsoft.com/office/powerpoint/2010/main" val="815180815"/>
      </p:ext>
    </p:extLst>
  </p:cSld>
  <p:clrMapOvr>
    <a:masterClrMapping/>
  </p:clrMapOvr>
  <p:hf hdr="0" ftr="0"/>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lgn="l"/>
            <a:r>
              <a:rPr lang="en-US" smtClean="0"/>
              <a:t>Month Day, Year</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273317" y="6116070"/>
            <a:ext cx="413483" cy="365125"/>
          </a:xfrm>
        </p:spPr>
        <p:txBody>
          <a:bodyPr/>
          <a:lstStyle/>
          <a:p>
            <a:fld id="{5E8BC936-0928-C346-B13E-04BD58031644}" type="slidenum">
              <a:rPr lang="en-US" smtClean="0"/>
              <a:pPr/>
              <a:t>‹#›</a:t>
            </a:fld>
            <a:endParaRPr lang="en-US" dirty="0"/>
          </a:p>
        </p:txBody>
      </p:sp>
    </p:spTree>
    <p:extLst>
      <p:ext uri="{BB962C8B-B14F-4D97-AF65-F5344CB8AC3E}">
        <p14:creationId xmlns:p14="http://schemas.microsoft.com/office/powerpoint/2010/main" val="1375543767"/>
      </p:ext>
    </p:extLst>
  </p:cSld>
  <p:clrMapOvr>
    <a:masterClrMapping/>
  </p:clrMapOvr>
  <p:hf hdr="0" ftr="0"/>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lgn="l"/>
            <a:r>
              <a:rPr lang="en-US" smtClean="0"/>
              <a:t>Month Day, Year</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8BC936-0928-C346-B13E-04BD58031644}" type="slidenum">
              <a:rPr lang="en-US" smtClean="0"/>
              <a:pPr/>
              <a:t>‹#›</a:t>
            </a:fld>
            <a:endParaRPr lang="en-US" dirty="0"/>
          </a:p>
        </p:txBody>
      </p:sp>
    </p:spTree>
    <p:extLst>
      <p:ext uri="{BB962C8B-B14F-4D97-AF65-F5344CB8AC3E}">
        <p14:creationId xmlns:p14="http://schemas.microsoft.com/office/powerpoint/2010/main" val="1018580760"/>
      </p:ext>
    </p:extLst>
  </p:cSld>
  <p:clrMapOvr>
    <a:masterClrMapping/>
  </p:clrMapOvr>
  <p:hf hdr="0" ftr="0"/>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lgn="l"/>
            <a:r>
              <a:rPr lang="en-US" smtClean="0"/>
              <a:t>Month Day, Year</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E8BC936-0928-C346-B13E-04BD58031644}" type="slidenum">
              <a:rPr lang="en-US" smtClean="0"/>
              <a:pPr/>
              <a:t>‹#›</a:t>
            </a:fld>
            <a:endParaRPr lang="en-US" dirty="0"/>
          </a:p>
        </p:txBody>
      </p:sp>
    </p:spTree>
    <p:extLst>
      <p:ext uri="{BB962C8B-B14F-4D97-AF65-F5344CB8AC3E}">
        <p14:creationId xmlns:p14="http://schemas.microsoft.com/office/powerpoint/2010/main" val="1892403261"/>
      </p:ext>
    </p:extLst>
  </p:cSld>
  <p:clrMapOvr>
    <a:masterClrMapping/>
  </p:clrMapOvr>
  <p:hf hdr="0" ftr="0"/>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lgn="l"/>
            <a:r>
              <a:rPr lang="en-US" smtClean="0"/>
              <a:t>Month Day, Year</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E8BC936-0928-C346-B13E-04BD58031644}" type="slidenum">
              <a:rPr lang="en-US" smtClean="0"/>
              <a:pPr/>
              <a:t>‹#›</a:t>
            </a:fld>
            <a:endParaRPr lang="en-US" dirty="0"/>
          </a:p>
        </p:txBody>
      </p:sp>
    </p:spTree>
    <p:extLst>
      <p:ext uri="{BB962C8B-B14F-4D97-AF65-F5344CB8AC3E}">
        <p14:creationId xmlns:p14="http://schemas.microsoft.com/office/powerpoint/2010/main" val="779789604"/>
      </p:ext>
    </p:extLst>
  </p:cSld>
  <p:clrMapOvr>
    <a:masterClrMapping/>
  </p:clrMapOvr>
  <p:hf hdr="0" ftr="0"/>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l"/>
            <a:r>
              <a:rPr lang="en-US" smtClean="0"/>
              <a:t>Month Day, Year</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E8BC936-0928-C346-B13E-04BD58031644}" type="slidenum">
              <a:rPr lang="en-US" smtClean="0"/>
              <a:pPr/>
              <a:t>‹#›</a:t>
            </a:fld>
            <a:endParaRPr lang="en-US" dirty="0"/>
          </a:p>
        </p:txBody>
      </p:sp>
    </p:spTree>
    <p:extLst>
      <p:ext uri="{BB962C8B-B14F-4D97-AF65-F5344CB8AC3E}">
        <p14:creationId xmlns:p14="http://schemas.microsoft.com/office/powerpoint/2010/main" val="535689013"/>
      </p:ext>
    </p:extLst>
  </p:cSld>
  <p:clrMapOvr>
    <a:masterClrMapping/>
  </p:clrMapOvr>
  <p:hf hdr="0" ftr="0"/>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lgn="l"/>
            <a:r>
              <a:rPr lang="en-US" smtClean="0"/>
              <a:t>Month Day, Year</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8BC936-0928-C346-B13E-04BD58031644}" type="slidenum">
              <a:rPr lang="en-US" smtClean="0"/>
              <a:pPr/>
              <a:t>‹#›</a:t>
            </a:fld>
            <a:endParaRPr lang="en-US" dirty="0"/>
          </a:p>
        </p:txBody>
      </p:sp>
    </p:spTree>
    <p:extLst>
      <p:ext uri="{BB962C8B-B14F-4D97-AF65-F5344CB8AC3E}">
        <p14:creationId xmlns:p14="http://schemas.microsoft.com/office/powerpoint/2010/main" val="2158989526"/>
      </p:ext>
    </p:extLst>
  </p:cSld>
  <p:clrMapOvr>
    <a:masterClrMapping/>
  </p:clrMapOvr>
  <p:hf hdr="0" ftr="0"/>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lgn="l"/>
            <a:r>
              <a:rPr lang="en-US" smtClean="0"/>
              <a:t>Month Day, Year</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8BC936-0928-C346-B13E-04BD58031644}" type="slidenum">
              <a:rPr lang="en-US" smtClean="0"/>
              <a:pPr/>
              <a:t>‹#›</a:t>
            </a:fld>
            <a:endParaRPr lang="en-US" dirty="0"/>
          </a:p>
        </p:txBody>
      </p:sp>
    </p:spTree>
    <p:extLst>
      <p:ext uri="{BB962C8B-B14F-4D97-AF65-F5344CB8AC3E}">
        <p14:creationId xmlns:p14="http://schemas.microsoft.com/office/powerpoint/2010/main" val="1676064071"/>
      </p:ext>
    </p:extLst>
  </p:cSld>
  <p:clrMapOvr>
    <a:masterClrMapping/>
  </p:clrMapOvr>
  <p:hf hdr="0" ftr="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lgn="l"/>
            <a:r>
              <a:rPr lang="en-US" smtClean="0"/>
              <a:t>Month Day, Year</a:t>
            </a:r>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8BC936-0928-C346-B13E-04BD58031644}" type="slidenum">
              <a:rPr lang="en-US" smtClean="0"/>
              <a:pPr/>
              <a:t>‹#›</a:t>
            </a:fld>
            <a:endParaRPr lang="en-US" dirty="0"/>
          </a:p>
        </p:txBody>
      </p:sp>
    </p:spTree>
    <p:extLst>
      <p:ext uri="{BB962C8B-B14F-4D97-AF65-F5344CB8AC3E}">
        <p14:creationId xmlns:p14="http://schemas.microsoft.com/office/powerpoint/2010/main" val="3093169226"/>
      </p:ext>
    </p:extLst>
  </p:cSld>
  <p:clrMapOvr>
    <a:masterClrMapping/>
  </p:clrMapOvr>
  <p:hf hdr="0" ftr="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lgn="l"/>
            <a:r>
              <a:rPr lang="en-US" smtClean="0"/>
              <a:t>Month Day, Year</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8BC936-0928-C346-B13E-04BD58031644}" type="slidenum">
              <a:rPr lang="en-US" smtClean="0"/>
              <a:pPr/>
              <a:t>‹#›</a:t>
            </a:fld>
            <a:endParaRPr lang="en-US" dirty="0"/>
          </a:p>
        </p:txBody>
      </p:sp>
    </p:spTree>
    <p:extLst>
      <p:ext uri="{BB962C8B-B14F-4D97-AF65-F5344CB8AC3E}">
        <p14:creationId xmlns:p14="http://schemas.microsoft.com/office/powerpoint/2010/main" val="403499226"/>
      </p:ext>
    </p:extLst>
  </p:cSld>
  <p:clrMapOvr>
    <a:masterClrMapping/>
  </p:clrMapOvr>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lgn="l"/>
            <a:r>
              <a:rPr lang="en-US" smtClean="0"/>
              <a:t>Month Day, Year</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E8BC936-0928-C346-B13E-04BD58031644}" type="slidenum">
              <a:rPr lang="en-US" smtClean="0"/>
              <a:pPr/>
              <a:t>‹#›</a:t>
            </a:fld>
            <a:endParaRPr lang="en-US" dirty="0"/>
          </a:p>
        </p:txBody>
      </p:sp>
    </p:spTree>
    <p:extLst>
      <p:ext uri="{BB962C8B-B14F-4D97-AF65-F5344CB8AC3E}">
        <p14:creationId xmlns:p14="http://schemas.microsoft.com/office/powerpoint/2010/main" val="2960835702"/>
      </p:ext>
    </p:extLst>
  </p:cSld>
  <p:clrMapOvr>
    <a:masterClrMapping/>
  </p:clrMapOvr>
  <p:hf hdr="0" ftr="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lgn="l"/>
            <a:r>
              <a:rPr lang="en-US" smtClean="0"/>
              <a:t>Month Day, Year</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8BC936-0928-C346-B13E-04BD58031644}" type="slidenum">
              <a:rPr lang="en-US" smtClean="0"/>
              <a:pPr/>
              <a:t>‹#›</a:t>
            </a:fld>
            <a:endParaRPr lang="en-US" dirty="0"/>
          </a:p>
        </p:txBody>
      </p:sp>
    </p:spTree>
    <p:extLst>
      <p:ext uri="{BB962C8B-B14F-4D97-AF65-F5344CB8AC3E}">
        <p14:creationId xmlns:p14="http://schemas.microsoft.com/office/powerpoint/2010/main" val="323455604"/>
      </p:ext>
    </p:extLst>
  </p:cSld>
  <p:clrMapOvr>
    <a:masterClrMapping/>
  </p:clrMapOvr>
  <p:hf hdr="0" ftr="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lgn="l"/>
            <a:r>
              <a:rPr lang="en-US" smtClean="0"/>
              <a:t>Month Day, Year</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8BC936-0928-C346-B13E-04BD58031644}" type="slidenum">
              <a:rPr lang="en-US" smtClean="0"/>
              <a:pPr/>
              <a:t>‹#›</a:t>
            </a:fld>
            <a:endParaRPr lang="en-US" dirty="0"/>
          </a:p>
        </p:txBody>
      </p:sp>
    </p:spTree>
    <p:extLst>
      <p:ext uri="{BB962C8B-B14F-4D97-AF65-F5344CB8AC3E}">
        <p14:creationId xmlns:p14="http://schemas.microsoft.com/office/powerpoint/2010/main" val="4289344374"/>
      </p:ext>
    </p:extLst>
  </p:cSld>
  <p:clrMapOvr>
    <a:masterClrMapping/>
  </p:clrMapOvr>
  <p:hf hdr="0" ftr="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lgn="l"/>
            <a:r>
              <a:rPr lang="en-US" smtClean="0"/>
              <a:t>Month Day, Year</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8BC936-0928-C346-B13E-04BD58031644}" type="slidenum">
              <a:rPr lang="en-US" smtClean="0"/>
              <a:pPr/>
              <a:t>‹#›</a:t>
            </a:fld>
            <a:endParaRPr lang="en-US" dirty="0"/>
          </a:p>
        </p:txBody>
      </p:sp>
    </p:spTree>
    <p:extLst>
      <p:ext uri="{BB962C8B-B14F-4D97-AF65-F5344CB8AC3E}">
        <p14:creationId xmlns:p14="http://schemas.microsoft.com/office/powerpoint/2010/main" val="1653523789"/>
      </p:ext>
    </p:extLst>
  </p:cSld>
  <p:clrMapOvr>
    <a:masterClrMapping/>
  </p:clrMapOvr>
  <p:hf hdr="0" ftr="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lgn="l"/>
            <a:r>
              <a:rPr lang="en-US" smtClean="0"/>
              <a:t>Month Day, Year</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8BC936-0928-C346-B13E-04BD58031644}" type="slidenum">
              <a:rPr lang="en-US" smtClean="0"/>
              <a:pPr/>
              <a:t>‹#›</a:t>
            </a:fld>
            <a:endParaRPr lang="en-US" dirty="0"/>
          </a:p>
        </p:txBody>
      </p:sp>
    </p:spTree>
    <p:extLst>
      <p:ext uri="{BB962C8B-B14F-4D97-AF65-F5344CB8AC3E}">
        <p14:creationId xmlns:p14="http://schemas.microsoft.com/office/powerpoint/2010/main" val="304116367"/>
      </p:ext>
    </p:extLst>
  </p:cSld>
  <p:clrMapOvr>
    <a:masterClrMapping/>
  </p:clrMapOvr>
  <p:hf hdr="0" ftr="0"/>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lgn="l"/>
            <a:r>
              <a:rPr lang="en-US" smtClean="0"/>
              <a:t>Month Day, Year</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8BC936-0928-C346-B13E-04BD58031644}" type="slidenum">
              <a:rPr lang="en-US" smtClean="0"/>
              <a:pPr/>
              <a:t>‹#›</a:t>
            </a:fld>
            <a:endParaRPr lang="en-US" dirty="0"/>
          </a:p>
        </p:txBody>
      </p:sp>
    </p:spTree>
    <p:extLst>
      <p:ext uri="{BB962C8B-B14F-4D97-AF65-F5344CB8AC3E}">
        <p14:creationId xmlns:p14="http://schemas.microsoft.com/office/powerpoint/2010/main" val="2263166357"/>
      </p:ext>
    </p:extLst>
  </p:cSld>
  <p:clrMapOvr>
    <a:masterClrMapping/>
  </p:clrMapOvr>
  <p:hf hdr="0" ftr="0"/>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lgn="l"/>
            <a:r>
              <a:rPr lang="en-US" smtClean="0"/>
              <a:t>Month Day, Year</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8BC936-0928-C346-B13E-04BD58031644}" type="slidenum">
              <a:rPr lang="en-US" smtClean="0"/>
              <a:pPr/>
              <a:t>‹#›</a:t>
            </a:fld>
            <a:endParaRPr lang="en-US" dirty="0"/>
          </a:p>
        </p:txBody>
      </p:sp>
    </p:spTree>
    <p:extLst>
      <p:ext uri="{BB962C8B-B14F-4D97-AF65-F5344CB8AC3E}">
        <p14:creationId xmlns:p14="http://schemas.microsoft.com/office/powerpoint/2010/main" val="625169310"/>
      </p:ext>
    </p:extLst>
  </p:cSld>
  <p:clrMapOvr>
    <a:masterClrMapping/>
  </p:clrMapOvr>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lgn="l"/>
            <a:r>
              <a:rPr lang="en-US" smtClean="0"/>
              <a:t>Month Day, Year</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E8BC936-0928-C346-B13E-04BD58031644}" type="slidenum">
              <a:rPr lang="en-US" smtClean="0"/>
              <a:pPr/>
              <a:t>‹#›</a:t>
            </a:fld>
            <a:endParaRPr lang="en-US" dirty="0"/>
          </a:p>
        </p:txBody>
      </p:sp>
    </p:spTree>
    <p:extLst>
      <p:ext uri="{BB962C8B-B14F-4D97-AF65-F5344CB8AC3E}">
        <p14:creationId xmlns:p14="http://schemas.microsoft.com/office/powerpoint/2010/main" val="2131697833"/>
      </p:ext>
    </p:extLst>
  </p:cSld>
  <p:clrMapOvr>
    <a:masterClrMapping/>
  </p:clrMapOvr>
  <p:hf hdr="0" ft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l"/>
            <a:r>
              <a:rPr lang="en-US" smtClean="0"/>
              <a:t>Month Day, Year</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E8BC936-0928-C346-B13E-04BD58031644}" type="slidenum">
              <a:rPr lang="en-US" smtClean="0"/>
              <a:pPr/>
              <a:t>‹#›</a:t>
            </a:fld>
            <a:endParaRPr lang="en-US" dirty="0"/>
          </a:p>
        </p:txBody>
      </p:sp>
    </p:spTree>
    <p:extLst>
      <p:ext uri="{BB962C8B-B14F-4D97-AF65-F5344CB8AC3E}">
        <p14:creationId xmlns:p14="http://schemas.microsoft.com/office/powerpoint/2010/main" val="3784463778"/>
      </p:ext>
    </p:extLst>
  </p:cSld>
  <p:clrMapOvr>
    <a:masterClrMapping/>
  </p:clrMapOvr>
  <p:hf hdr="0" ft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lgn="l"/>
            <a:r>
              <a:rPr lang="en-US" smtClean="0"/>
              <a:t>Month Day, Year</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8BC936-0928-C346-B13E-04BD58031644}" type="slidenum">
              <a:rPr lang="en-US" smtClean="0"/>
              <a:pPr/>
              <a:t>‹#›</a:t>
            </a:fld>
            <a:endParaRPr lang="en-US" dirty="0"/>
          </a:p>
        </p:txBody>
      </p:sp>
    </p:spTree>
    <p:extLst>
      <p:ext uri="{BB962C8B-B14F-4D97-AF65-F5344CB8AC3E}">
        <p14:creationId xmlns:p14="http://schemas.microsoft.com/office/powerpoint/2010/main" val="160430357"/>
      </p:ext>
    </p:extLst>
  </p:cSld>
  <p:clrMapOvr>
    <a:masterClrMapping/>
  </p:clrMapOvr>
  <p:hf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lgn="l"/>
            <a:r>
              <a:rPr lang="en-US" smtClean="0"/>
              <a:t>Month Day, Year</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8BC936-0928-C346-B13E-04BD58031644}" type="slidenum">
              <a:rPr lang="en-US" smtClean="0"/>
              <a:pPr/>
              <a:t>‹#›</a:t>
            </a:fld>
            <a:endParaRPr lang="en-US" dirty="0"/>
          </a:p>
        </p:txBody>
      </p:sp>
    </p:spTree>
    <p:extLst>
      <p:ext uri="{BB962C8B-B14F-4D97-AF65-F5344CB8AC3E}">
        <p14:creationId xmlns:p14="http://schemas.microsoft.com/office/powerpoint/2010/main" val="3472904295"/>
      </p:ext>
    </p:extLst>
  </p:cSld>
  <p:clrMapOvr>
    <a:masterClrMapping/>
  </p:clrMapOvr>
  <p:hf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theme" Target="../theme/theme3.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lgn="l"/>
            <a:r>
              <a:rPr lang="en-US" smtClean="0"/>
              <a:t>Month Day, Year</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E8BC936-0928-C346-B13E-04BD58031644}" type="slidenum">
              <a:rPr lang="en-US" smtClean="0"/>
              <a:pPr/>
              <a:t>‹#›</a:t>
            </a:fld>
            <a:endParaRPr lang="en-US" dirty="0"/>
          </a:p>
        </p:txBody>
      </p:sp>
    </p:spTree>
    <p:extLst>
      <p:ext uri="{BB962C8B-B14F-4D97-AF65-F5344CB8AC3E}">
        <p14:creationId xmlns:p14="http://schemas.microsoft.com/office/powerpoint/2010/main" val="4226331842"/>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Lst>
  <p:hf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pPr algn="l"/>
            <a:r>
              <a:rPr lang="en-US" smtClean="0"/>
              <a:t>Month Day, Year</a:t>
            </a:r>
            <a:endParaRPr lang="en-US" dirty="0"/>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fld id="{5E8BC936-0928-C346-B13E-04BD58031644}" type="slidenum">
              <a:rPr lang="en-US" smtClean="0"/>
              <a:pPr/>
              <a:t>‹#›</a:t>
            </a:fld>
            <a:endParaRPr lang="en-US" dirty="0"/>
          </a:p>
        </p:txBody>
      </p:sp>
    </p:spTree>
    <p:extLst>
      <p:ext uri="{BB962C8B-B14F-4D97-AF65-F5344CB8AC3E}">
        <p14:creationId xmlns:p14="http://schemas.microsoft.com/office/powerpoint/2010/main" val="4157594862"/>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Lst>
  <p:hf hdr="0" ftr="0"/>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lgn="l"/>
            <a:r>
              <a:rPr lang="en-US" smtClean="0"/>
              <a:t>Month Day, Year</a:t>
            </a:r>
            <a:endParaRPr lang="en-US" dirty="0"/>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E8BC936-0928-C346-B13E-04BD58031644}" type="slidenum">
              <a:rPr lang="en-US" smtClean="0"/>
              <a:pPr/>
              <a:t>‹#›</a:t>
            </a:fld>
            <a:endParaRPr lang="en-US" dirty="0"/>
          </a:p>
        </p:txBody>
      </p:sp>
    </p:spTree>
    <p:extLst>
      <p:ext uri="{BB962C8B-B14F-4D97-AF65-F5344CB8AC3E}">
        <p14:creationId xmlns:p14="http://schemas.microsoft.com/office/powerpoint/2010/main" val="2955265413"/>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2" r:id="rId14"/>
    <p:sldLayoutId id="2147483933" r:id="rId15"/>
    <p:sldLayoutId id="2147483934" r:id="rId16"/>
    <p:sldLayoutId id="2147483935" r:id="rId17"/>
  </p:sldLayoutIdLst>
  <p:hf hdr="0" ftr="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8.jpeg"/><Relationship Id="rId1" Type="http://schemas.openxmlformats.org/officeDocument/2006/relationships/slideLayout" Target="../slideLayouts/slideLayout4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E0F9"/>
        </a:solidFill>
        <a:effectLst/>
      </p:bgPr>
    </p:bg>
    <p:spTree>
      <p:nvGrpSpPr>
        <p:cNvPr id="1" name="Shape 83"/>
        <p:cNvGrpSpPr/>
        <p:nvPr/>
      </p:nvGrpSpPr>
      <p:grpSpPr>
        <a:xfrm>
          <a:off x="0" y="0"/>
          <a:ext cx="0" cy="0"/>
          <a:chOff x="0" y="0"/>
          <a:chExt cx="0" cy="0"/>
        </a:xfrm>
      </p:grpSpPr>
      <p:sp>
        <p:nvSpPr>
          <p:cNvPr id="84" name="Shape 84"/>
          <p:cNvSpPr txBox="1">
            <a:spLocks noGrp="1"/>
          </p:cNvSpPr>
          <p:nvPr>
            <p:ph type="ctrTitle"/>
          </p:nvPr>
        </p:nvSpPr>
        <p:spPr>
          <a:xfrm>
            <a:off x="779463" y="1082338"/>
            <a:ext cx="7678737" cy="1446550"/>
          </a:xfrm>
        </p:spPr>
        <p:txBody>
          <a:bodyPr>
            <a:normAutofit fontScale="90000"/>
          </a:bodyPr>
          <a:lstStyle/>
          <a:p>
            <a:pPr lvl="0"/>
            <a:r>
              <a:rPr lang="en-US" dirty="0" smtClean="0">
                <a:sym typeface="Calibri"/>
              </a:rPr>
              <a:t>Body Image &amp; Sexuality After Breast Cancer</a:t>
            </a:r>
            <a:endParaRPr lang="en-US" dirty="0">
              <a:sym typeface="Calibri"/>
            </a:endParaRPr>
          </a:p>
        </p:txBody>
      </p:sp>
      <p:sp>
        <p:nvSpPr>
          <p:cNvPr id="85" name="Shape 85"/>
          <p:cNvSpPr txBox="1">
            <a:spLocks noGrp="1"/>
          </p:cNvSpPr>
          <p:nvPr>
            <p:ph type="subTitle" idx="1"/>
          </p:nvPr>
        </p:nvSpPr>
        <p:spPr>
          <a:xfrm>
            <a:off x="3886200" y="2860675"/>
            <a:ext cx="4572000" cy="3114675"/>
          </a:xfrm>
        </p:spPr>
        <p:txBody>
          <a:bodyPr/>
          <a:lstStyle/>
          <a:p>
            <a:pPr lvl="0"/>
            <a:r>
              <a:rPr lang="en-US" sz="2800" dirty="0" smtClean="0">
                <a:sym typeface="Calibri"/>
              </a:rPr>
              <a:t>Lori Legrand, LCSW-R</a:t>
            </a:r>
          </a:p>
          <a:p>
            <a:pPr lvl="0"/>
            <a:r>
              <a:rPr lang="en-US" sz="2800" dirty="0" smtClean="0"/>
              <a:t>Chris Karampahtsis, MD</a:t>
            </a:r>
          </a:p>
          <a:p>
            <a:pPr lvl="0"/>
            <a:r>
              <a:rPr lang="en-US" sz="2800" dirty="0" smtClean="0"/>
              <a:t>Carole Filangieri, PhD</a:t>
            </a:r>
          </a:p>
          <a:p>
            <a:pPr lvl="0"/>
            <a:endParaRPr lang="en-US" dirty="0" smtClean="0">
              <a:sym typeface="Calibri"/>
            </a:endParaRPr>
          </a:p>
          <a:p>
            <a:endParaRPr lang="en-US" dirty="0">
              <a:sym typeface="Calibri"/>
            </a:endParaRPr>
          </a:p>
        </p:txBody>
      </p:sp>
      <p:sp>
        <p:nvSpPr>
          <p:cNvPr id="45058" name="AutoShape 2" descr="Image result for winthrop university hospita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60" name="AutoShape 4" descr="Image result for winthrop university hospita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 name="Picture 6" descr="Winthrop_logo_TwoColorTM_NOTAG_RGB.jpg"/>
          <p:cNvPicPr/>
          <p:nvPr/>
        </p:nvPicPr>
        <p:blipFill>
          <a:blip r:embed="rId3" cstate="print"/>
          <a:stretch>
            <a:fillRect/>
          </a:stretch>
        </p:blipFill>
        <p:spPr>
          <a:xfrm>
            <a:off x="1143000" y="5181600"/>
            <a:ext cx="2209800" cy="685800"/>
          </a:xfrm>
          <a:prstGeom prst="rect">
            <a:avLst/>
          </a:prstGeom>
        </p:spPr>
      </p:pic>
      <p:sp>
        <p:nvSpPr>
          <p:cNvPr id="10" name="Rectangle 9"/>
          <p:cNvSpPr/>
          <p:nvPr/>
        </p:nvSpPr>
        <p:spPr>
          <a:xfrm>
            <a:off x="990600" y="5943600"/>
            <a:ext cx="3429000" cy="523220"/>
          </a:xfrm>
          <a:prstGeom prst="rect">
            <a:avLst/>
          </a:prstGeom>
        </p:spPr>
        <p:txBody>
          <a:bodyPr wrap="square">
            <a:spAutoFit/>
          </a:bodyPr>
          <a:lstStyle/>
          <a:p>
            <a:r>
              <a:rPr lang="en-US" sz="1400" dirty="0" smtClean="0">
                <a:latin typeface="+mj-lt"/>
                <a:sym typeface="Calibri"/>
              </a:rPr>
              <a:t>Department of Behavioral Health</a:t>
            </a:r>
            <a:endParaRPr lang="en-US" sz="1400" dirty="0" smtClean="0">
              <a:latin typeface="+mj-lt"/>
            </a:endParaRPr>
          </a:p>
          <a:p>
            <a:pPr lvl="0"/>
            <a:r>
              <a:rPr lang="en-US" sz="1400" dirty="0" smtClean="0">
                <a:latin typeface="+mj-lt"/>
                <a:sym typeface="Calibri"/>
              </a:rPr>
              <a:t>516-663-2691</a:t>
            </a:r>
            <a:endParaRPr lang="en-US" sz="1400" dirty="0">
              <a:latin typeface="+mj-lt"/>
            </a:endParaRPr>
          </a:p>
        </p:txBody>
      </p:sp>
    </p:spTree>
    <p:extLst>
      <p:ext uri="{BB962C8B-B14F-4D97-AF65-F5344CB8AC3E}">
        <p14:creationId xmlns:p14="http://schemas.microsoft.com/office/powerpoint/2010/main" val="40357596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DE0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1" y="267950"/>
            <a:ext cx="7467600" cy="1446550"/>
          </a:xfrm>
        </p:spPr>
        <p:txBody>
          <a:bodyPr/>
          <a:lstStyle/>
          <a:p>
            <a:r>
              <a:rPr lang="en-US" dirty="0" smtClean="0"/>
              <a:t>Society and the</a:t>
            </a:r>
            <a:br>
              <a:rPr lang="en-US" dirty="0" smtClean="0"/>
            </a:br>
            <a:r>
              <a:rPr lang="en-US" dirty="0" smtClean="0"/>
              <a:t>Importance of Breasts</a:t>
            </a:r>
            <a:endParaRPr lang="en-US" dirty="0"/>
          </a:p>
        </p:txBody>
      </p:sp>
      <p:sp>
        <p:nvSpPr>
          <p:cNvPr id="3" name="Content Placeholder 2"/>
          <p:cNvSpPr>
            <a:spLocks noGrp="1"/>
          </p:cNvSpPr>
          <p:nvPr>
            <p:ph idx="1"/>
          </p:nvPr>
        </p:nvSpPr>
        <p:spPr>
          <a:xfrm>
            <a:off x="912813" y="1905000"/>
            <a:ext cx="4040187" cy="4191000"/>
          </a:xfrm>
        </p:spPr>
        <p:txBody>
          <a:bodyPr/>
          <a:lstStyle/>
          <a:p>
            <a:pPr marL="0" indent="0">
              <a:spcBef>
                <a:spcPts val="0"/>
              </a:spcBef>
              <a:buNone/>
            </a:pPr>
            <a:r>
              <a:rPr lang="en-US" sz="2400" b="1" dirty="0" smtClean="0"/>
              <a:t>1600s Europe </a:t>
            </a:r>
          </a:p>
          <a:p>
            <a:pPr marL="0" indent="0">
              <a:spcBef>
                <a:spcPts val="0"/>
              </a:spcBef>
              <a:buNone/>
            </a:pPr>
            <a:r>
              <a:rPr lang="en-US" sz="2400" dirty="0" smtClean="0"/>
              <a:t>The time of “fleshy ladies”, though breasts were still meant to stay small and humble. </a:t>
            </a:r>
          </a:p>
        </p:txBody>
      </p:sp>
      <p:pic>
        <p:nvPicPr>
          <p:cNvPr id="32770" name="Picture 2" descr="https://typeset-beta.imgix.net/rehost%2F2016%2F9%2F29%2F3ba1b36c-fa6d-4064-bc23-b17c6fc1870a.jpg?w=740&amp;h=670&amp;fit=crop&amp;crop=faces&amp;auto=format&amp;q=70"/>
          <p:cNvPicPr>
            <a:picLocks noChangeAspect="1" noChangeArrowheads="1"/>
          </p:cNvPicPr>
          <p:nvPr/>
        </p:nvPicPr>
        <p:blipFill>
          <a:blip r:embed="rId2" cstate="print"/>
          <a:srcRect/>
          <a:stretch>
            <a:fillRect/>
          </a:stretch>
        </p:blipFill>
        <p:spPr bwMode="auto">
          <a:xfrm>
            <a:off x="5168900" y="2057400"/>
            <a:ext cx="3441700" cy="3116134"/>
          </a:xfrm>
          <a:prstGeom prst="rect">
            <a:avLst/>
          </a:prstGeom>
          <a:noFill/>
        </p:spPr>
      </p:pic>
    </p:spTree>
    <p:extLst>
      <p:ext uri="{BB962C8B-B14F-4D97-AF65-F5344CB8AC3E}">
        <p14:creationId xmlns:p14="http://schemas.microsoft.com/office/powerpoint/2010/main" val="24404926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DE0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1" y="267950"/>
            <a:ext cx="7467600" cy="1446550"/>
          </a:xfrm>
        </p:spPr>
        <p:txBody>
          <a:bodyPr/>
          <a:lstStyle/>
          <a:p>
            <a:r>
              <a:rPr lang="en-US" dirty="0" smtClean="0"/>
              <a:t>Society and the</a:t>
            </a:r>
            <a:br>
              <a:rPr lang="en-US" dirty="0" smtClean="0"/>
            </a:br>
            <a:r>
              <a:rPr lang="en-US" dirty="0" smtClean="0"/>
              <a:t>Importance of Breasts</a:t>
            </a:r>
            <a:endParaRPr lang="en-US" dirty="0"/>
          </a:p>
        </p:txBody>
      </p:sp>
      <p:sp>
        <p:nvSpPr>
          <p:cNvPr id="3" name="Content Placeholder 2"/>
          <p:cNvSpPr>
            <a:spLocks noGrp="1"/>
          </p:cNvSpPr>
          <p:nvPr>
            <p:ph idx="1"/>
          </p:nvPr>
        </p:nvSpPr>
        <p:spPr>
          <a:xfrm>
            <a:off x="912813" y="1905000"/>
            <a:ext cx="4497387" cy="4191000"/>
          </a:xfrm>
        </p:spPr>
        <p:txBody>
          <a:bodyPr/>
          <a:lstStyle/>
          <a:p>
            <a:pPr marL="0" indent="0">
              <a:spcBef>
                <a:spcPts val="0"/>
              </a:spcBef>
              <a:buNone/>
            </a:pPr>
            <a:r>
              <a:rPr lang="en-US" sz="2400" b="1" dirty="0" smtClean="0"/>
              <a:t>19th Century France</a:t>
            </a:r>
          </a:p>
          <a:p>
            <a:pPr marL="0" indent="0">
              <a:spcBef>
                <a:spcPts val="0"/>
              </a:spcBef>
              <a:buNone/>
            </a:pPr>
            <a:r>
              <a:rPr lang="en-US" sz="2400" dirty="0" smtClean="0"/>
              <a:t>Perhaps the first depiction of “realistic” breasts. Small, but with a slightly sagging shape that came to a point with pronounced nipples. </a:t>
            </a:r>
            <a:endParaRPr lang="en-US" sz="2400" b="1" dirty="0" smtClean="0"/>
          </a:p>
        </p:txBody>
      </p:sp>
      <p:pic>
        <p:nvPicPr>
          <p:cNvPr id="31746" name="Picture 2" descr="https://typeset-beta.imgix.net/rehost%2F2016%2F9%2F29%2F3a33d6b4-b4a3-4b29-ba5f-b4fc9a3dcf47.jpg?w=740&amp;h=896&amp;fit=crop&amp;crop=faces&amp;auto=format&amp;q=70"/>
          <p:cNvPicPr>
            <a:picLocks noChangeAspect="1" noChangeArrowheads="1"/>
          </p:cNvPicPr>
          <p:nvPr/>
        </p:nvPicPr>
        <p:blipFill>
          <a:blip r:embed="rId2" cstate="print"/>
          <a:srcRect/>
          <a:stretch>
            <a:fillRect/>
          </a:stretch>
        </p:blipFill>
        <p:spPr bwMode="auto">
          <a:xfrm>
            <a:off x="5715000" y="2057400"/>
            <a:ext cx="2769054" cy="3352800"/>
          </a:xfrm>
          <a:prstGeom prst="rect">
            <a:avLst/>
          </a:prstGeom>
          <a:noFill/>
        </p:spPr>
      </p:pic>
    </p:spTree>
    <p:extLst>
      <p:ext uri="{BB962C8B-B14F-4D97-AF65-F5344CB8AC3E}">
        <p14:creationId xmlns:p14="http://schemas.microsoft.com/office/powerpoint/2010/main" val="17918026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DE0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1" y="267950"/>
            <a:ext cx="7467600" cy="1446550"/>
          </a:xfrm>
        </p:spPr>
        <p:txBody>
          <a:bodyPr/>
          <a:lstStyle/>
          <a:p>
            <a:r>
              <a:rPr lang="en-US" dirty="0" smtClean="0"/>
              <a:t>Society and the</a:t>
            </a:r>
            <a:br>
              <a:rPr lang="en-US" dirty="0" smtClean="0"/>
            </a:br>
            <a:r>
              <a:rPr lang="en-US" dirty="0" smtClean="0"/>
              <a:t>Importance of Breasts</a:t>
            </a:r>
            <a:endParaRPr lang="en-US" dirty="0"/>
          </a:p>
        </p:txBody>
      </p:sp>
      <p:sp>
        <p:nvSpPr>
          <p:cNvPr id="3" name="Content Placeholder 2"/>
          <p:cNvSpPr>
            <a:spLocks noGrp="1"/>
          </p:cNvSpPr>
          <p:nvPr>
            <p:ph idx="1"/>
          </p:nvPr>
        </p:nvSpPr>
        <p:spPr>
          <a:xfrm>
            <a:off x="912813" y="1905000"/>
            <a:ext cx="3659187" cy="4191000"/>
          </a:xfrm>
        </p:spPr>
        <p:txBody>
          <a:bodyPr/>
          <a:lstStyle/>
          <a:p>
            <a:pPr marL="0" indent="0">
              <a:spcBef>
                <a:spcPts val="0"/>
              </a:spcBef>
              <a:buNone/>
            </a:pPr>
            <a:r>
              <a:rPr lang="en-US" sz="2400" b="1" dirty="0" smtClean="0"/>
              <a:t>Victorian England</a:t>
            </a:r>
          </a:p>
          <a:p>
            <a:pPr marL="0" indent="0">
              <a:spcBef>
                <a:spcPts val="0"/>
              </a:spcBef>
              <a:buNone/>
            </a:pPr>
            <a:r>
              <a:rPr lang="en-US" sz="2400" dirty="0" smtClean="0"/>
              <a:t>Women were supposed to have a slight swell in their chests to indicate the possible presence of breasts, but anything more were considered vulgar. </a:t>
            </a:r>
          </a:p>
          <a:p>
            <a:endParaRPr lang="en-US" dirty="0"/>
          </a:p>
        </p:txBody>
      </p:sp>
      <p:pic>
        <p:nvPicPr>
          <p:cNvPr id="37890" name="Picture 2" descr="https://typeset-beta.imgix.net/rehost%2F2016%2F11%2F10%2F28106542-b6ab-4e55-a33f-cd1477876e4a.jpg?w=740&amp;h=592&amp;fit=crop&amp;crop=faces&amp;auto=format&amp;q=70"/>
          <p:cNvPicPr>
            <a:picLocks noChangeAspect="1" noChangeArrowheads="1"/>
          </p:cNvPicPr>
          <p:nvPr/>
        </p:nvPicPr>
        <p:blipFill>
          <a:blip r:embed="rId2" cstate="print"/>
          <a:srcRect/>
          <a:stretch>
            <a:fillRect/>
          </a:stretch>
        </p:blipFill>
        <p:spPr bwMode="auto">
          <a:xfrm>
            <a:off x="4648200" y="2057400"/>
            <a:ext cx="4203700" cy="3362960"/>
          </a:xfrm>
          <a:prstGeom prst="rect">
            <a:avLst/>
          </a:prstGeom>
          <a:noFill/>
        </p:spPr>
      </p:pic>
    </p:spTree>
    <p:extLst>
      <p:ext uri="{BB962C8B-B14F-4D97-AF65-F5344CB8AC3E}">
        <p14:creationId xmlns:p14="http://schemas.microsoft.com/office/powerpoint/2010/main" val="29727582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DE0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1" y="267950"/>
            <a:ext cx="7467600" cy="1446550"/>
          </a:xfrm>
        </p:spPr>
        <p:txBody>
          <a:bodyPr/>
          <a:lstStyle/>
          <a:p>
            <a:r>
              <a:rPr lang="en-US" dirty="0" smtClean="0"/>
              <a:t>Society and the</a:t>
            </a:r>
            <a:br>
              <a:rPr lang="en-US" dirty="0" smtClean="0"/>
            </a:br>
            <a:r>
              <a:rPr lang="en-US" dirty="0" smtClean="0"/>
              <a:t>Importance of Breasts</a:t>
            </a:r>
            <a:endParaRPr lang="en-US" dirty="0"/>
          </a:p>
        </p:txBody>
      </p:sp>
      <p:sp>
        <p:nvSpPr>
          <p:cNvPr id="3" name="Content Placeholder 2"/>
          <p:cNvSpPr>
            <a:spLocks noGrp="1"/>
          </p:cNvSpPr>
          <p:nvPr>
            <p:ph idx="1"/>
          </p:nvPr>
        </p:nvSpPr>
        <p:spPr>
          <a:xfrm>
            <a:off x="684213" y="2246523"/>
            <a:ext cx="3887787" cy="4191000"/>
          </a:xfrm>
        </p:spPr>
        <p:txBody>
          <a:bodyPr>
            <a:normAutofit/>
          </a:bodyPr>
          <a:lstStyle/>
          <a:p>
            <a:pPr marL="0" indent="0">
              <a:spcBef>
                <a:spcPts val="0"/>
              </a:spcBef>
              <a:buNone/>
            </a:pPr>
            <a:r>
              <a:rPr lang="en-US" sz="2400" b="1" dirty="0" smtClean="0"/>
              <a:t>Early 20th Century America</a:t>
            </a:r>
          </a:p>
          <a:p>
            <a:pPr marL="0" indent="0">
              <a:spcBef>
                <a:spcPts val="0"/>
              </a:spcBef>
              <a:buNone/>
            </a:pPr>
            <a:r>
              <a:rPr lang="en-US" sz="2400" dirty="0" smtClean="0"/>
              <a:t>Illustrator Charles Gibson’s “Gibson Girls” set the beauty ideals for the time, and women of the period were supposed to wear pinched corsets, with their breast hanging over the top. </a:t>
            </a:r>
          </a:p>
          <a:p>
            <a:endParaRPr lang="en-US" dirty="0"/>
          </a:p>
        </p:txBody>
      </p:sp>
      <p:pic>
        <p:nvPicPr>
          <p:cNvPr id="35842" name="Picture 2" descr="https://typeset-beta.imgix.net/rehost%2F2016%2F11%2F10%2Fedaf2054-b195-42bb-aee2-0b00d7da7738.jpg?w=740&amp;h=430&amp;fit=crop&amp;crop=faces&amp;auto=format&amp;q=70"/>
          <p:cNvPicPr>
            <a:picLocks noChangeAspect="1" noChangeArrowheads="1"/>
          </p:cNvPicPr>
          <p:nvPr/>
        </p:nvPicPr>
        <p:blipFill>
          <a:blip r:embed="rId2" cstate="print"/>
          <a:srcRect/>
          <a:stretch>
            <a:fillRect/>
          </a:stretch>
        </p:blipFill>
        <p:spPr bwMode="auto">
          <a:xfrm>
            <a:off x="4495800" y="2514600"/>
            <a:ext cx="4508500" cy="2619805"/>
          </a:xfrm>
          <a:prstGeom prst="rect">
            <a:avLst/>
          </a:prstGeom>
          <a:noFill/>
        </p:spPr>
      </p:pic>
    </p:spTree>
    <p:extLst>
      <p:ext uri="{BB962C8B-B14F-4D97-AF65-F5344CB8AC3E}">
        <p14:creationId xmlns:p14="http://schemas.microsoft.com/office/powerpoint/2010/main" val="7916362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DE0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1" y="267950"/>
            <a:ext cx="7467600" cy="1446550"/>
          </a:xfrm>
        </p:spPr>
        <p:txBody>
          <a:bodyPr/>
          <a:lstStyle/>
          <a:p>
            <a:r>
              <a:rPr lang="en-US" dirty="0" smtClean="0"/>
              <a:t>Society and the</a:t>
            </a:r>
            <a:br>
              <a:rPr lang="en-US" dirty="0" smtClean="0"/>
            </a:br>
            <a:r>
              <a:rPr lang="en-US" dirty="0" smtClean="0"/>
              <a:t>Importance of Breasts</a:t>
            </a:r>
            <a:endParaRPr lang="en-US" dirty="0"/>
          </a:p>
        </p:txBody>
      </p:sp>
      <p:sp>
        <p:nvSpPr>
          <p:cNvPr id="3" name="Content Placeholder 2"/>
          <p:cNvSpPr>
            <a:spLocks noGrp="1"/>
          </p:cNvSpPr>
          <p:nvPr>
            <p:ph idx="1"/>
          </p:nvPr>
        </p:nvSpPr>
        <p:spPr>
          <a:xfrm>
            <a:off x="912813" y="1905000"/>
            <a:ext cx="4116387" cy="4191000"/>
          </a:xfrm>
        </p:spPr>
        <p:txBody>
          <a:bodyPr/>
          <a:lstStyle/>
          <a:p>
            <a:pPr marL="0" indent="0">
              <a:spcBef>
                <a:spcPts val="0"/>
              </a:spcBef>
              <a:buNone/>
            </a:pPr>
            <a:r>
              <a:rPr lang="en-US" sz="2400" b="1" dirty="0" smtClean="0"/>
              <a:t>The 1920’s and 30’s </a:t>
            </a:r>
            <a:r>
              <a:rPr lang="en-US" sz="2400" dirty="0" smtClean="0"/>
              <a:t>Flapper style dresses left no room for breasts, “wash-board flat chests” were most desirable. </a:t>
            </a:r>
            <a:endParaRPr lang="en-US" sz="2400" dirty="0"/>
          </a:p>
        </p:txBody>
      </p:sp>
      <p:pic>
        <p:nvPicPr>
          <p:cNvPr id="39938" name="Picture 2" descr="https://typeset-beta.imgix.net/rehost%2F2016%2F9%2F29%2Fee8706dc-7a12-4d18-ae32-e02c99668804.jpg?w=740&amp;h=1078&amp;fit=crop&amp;crop=faces&amp;auto=format&amp;q=70"/>
          <p:cNvPicPr>
            <a:picLocks noChangeAspect="1" noChangeArrowheads="1"/>
          </p:cNvPicPr>
          <p:nvPr/>
        </p:nvPicPr>
        <p:blipFill>
          <a:blip r:embed="rId2" cstate="print"/>
          <a:srcRect/>
          <a:stretch>
            <a:fillRect/>
          </a:stretch>
        </p:blipFill>
        <p:spPr bwMode="auto">
          <a:xfrm>
            <a:off x="5562600" y="2060575"/>
            <a:ext cx="2613219" cy="3806825"/>
          </a:xfrm>
          <a:prstGeom prst="rect">
            <a:avLst/>
          </a:prstGeom>
          <a:noFill/>
        </p:spPr>
      </p:pic>
    </p:spTree>
    <p:extLst>
      <p:ext uri="{BB962C8B-B14F-4D97-AF65-F5344CB8AC3E}">
        <p14:creationId xmlns:p14="http://schemas.microsoft.com/office/powerpoint/2010/main" val="28539164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E0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1" y="267950"/>
            <a:ext cx="7467600" cy="1446550"/>
          </a:xfrm>
        </p:spPr>
        <p:txBody>
          <a:bodyPr/>
          <a:lstStyle/>
          <a:p>
            <a:r>
              <a:rPr lang="en-US" dirty="0" smtClean="0"/>
              <a:t>Society and the</a:t>
            </a:r>
            <a:br>
              <a:rPr lang="en-US" dirty="0" smtClean="0"/>
            </a:br>
            <a:r>
              <a:rPr lang="en-US" dirty="0" smtClean="0"/>
              <a:t>Importance of Breasts</a:t>
            </a:r>
            <a:endParaRPr lang="en-US" dirty="0"/>
          </a:p>
        </p:txBody>
      </p:sp>
      <p:sp>
        <p:nvSpPr>
          <p:cNvPr id="3" name="Content Placeholder 2"/>
          <p:cNvSpPr>
            <a:spLocks noGrp="1"/>
          </p:cNvSpPr>
          <p:nvPr>
            <p:ph idx="1"/>
          </p:nvPr>
        </p:nvSpPr>
        <p:spPr>
          <a:xfrm>
            <a:off x="912813" y="1905000"/>
            <a:ext cx="4954587" cy="4191000"/>
          </a:xfrm>
        </p:spPr>
        <p:txBody>
          <a:bodyPr/>
          <a:lstStyle/>
          <a:p>
            <a:pPr marL="0" indent="0">
              <a:spcBef>
                <a:spcPts val="0"/>
              </a:spcBef>
              <a:buNone/>
            </a:pPr>
            <a:r>
              <a:rPr lang="en-US" sz="2400" b="1" dirty="0" smtClean="0"/>
              <a:t>The 1950s</a:t>
            </a:r>
          </a:p>
          <a:p>
            <a:pPr marL="0" indent="0">
              <a:spcBef>
                <a:spcPts val="0"/>
              </a:spcBef>
              <a:buNone/>
            </a:pPr>
            <a:r>
              <a:rPr lang="en-US" sz="2400" dirty="0" smtClean="0"/>
              <a:t>The age of the </a:t>
            </a:r>
            <a:r>
              <a:rPr lang="en-US" sz="2400" dirty="0" err="1" smtClean="0"/>
              <a:t>Maidenform</a:t>
            </a:r>
            <a:r>
              <a:rPr lang="en-US" sz="2400" dirty="0" smtClean="0"/>
              <a:t> bra, and the girdle. Breasts supposed to be perky, held in place with lingerie meant to rig, and separate them, and make them look as pointed as possible.</a:t>
            </a:r>
          </a:p>
          <a:p>
            <a:pPr>
              <a:buNone/>
            </a:pPr>
            <a:endParaRPr lang="en-US" sz="2400" dirty="0"/>
          </a:p>
        </p:txBody>
      </p:sp>
      <p:pic>
        <p:nvPicPr>
          <p:cNvPr id="36866" name="Picture 2" descr="https://typeset-beta.imgix.net/rehost%2F2016%2F9%2F29%2Fc17af637-770a-4b8a-86bd-e6429f1a523d.jpg?w=740&amp;h=953&amp;fit=crop&amp;crop=faces&amp;auto=format&amp;q=70"/>
          <p:cNvPicPr>
            <a:picLocks noChangeAspect="1" noChangeArrowheads="1"/>
          </p:cNvPicPr>
          <p:nvPr/>
        </p:nvPicPr>
        <p:blipFill>
          <a:blip r:embed="rId2" cstate="print"/>
          <a:srcRect/>
          <a:stretch>
            <a:fillRect/>
          </a:stretch>
        </p:blipFill>
        <p:spPr bwMode="auto">
          <a:xfrm>
            <a:off x="6019800" y="2057400"/>
            <a:ext cx="2445650" cy="3149600"/>
          </a:xfrm>
          <a:prstGeom prst="rect">
            <a:avLst/>
          </a:prstGeom>
          <a:noFill/>
        </p:spPr>
      </p:pic>
    </p:spTree>
    <p:extLst>
      <p:ext uri="{BB962C8B-B14F-4D97-AF65-F5344CB8AC3E}">
        <p14:creationId xmlns:p14="http://schemas.microsoft.com/office/powerpoint/2010/main" val="33095656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DE0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1" y="267950"/>
            <a:ext cx="7467600" cy="1446550"/>
          </a:xfrm>
        </p:spPr>
        <p:txBody>
          <a:bodyPr/>
          <a:lstStyle/>
          <a:p>
            <a:r>
              <a:rPr lang="en-US" dirty="0" smtClean="0"/>
              <a:t>Society and the</a:t>
            </a:r>
            <a:br>
              <a:rPr lang="en-US" dirty="0" smtClean="0"/>
            </a:br>
            <a:r>
              <a:rPr lang="en-US" dirty="0" smtClean="0"/>
              <a:t>Importance of Breasts</a:t>
            </a:r>
            <a:endParaRPr lang="en-US" dirty="0"/>
          </a:p>
        </p:txBody>
      </p:sp>
      <p:sp>
        <p:nvSpPr>
          <p:cNvPr id="3" name="Content Placeholder 2"/>
          <p:cNvSpPr>
            <a:spLocks noGrp="1"/>
          </p:cNvSpPr>
          <p:nvPr>
            <p:ph idx="1"/>
          </p:nvPr>
        </p:nvSpPr>
        <p:spPr>
          <a:xfrm>
            <a:off x="912813" y="2413687"/>
            <a:ext cx="4573587" cy="4191000"/>
          </a:xfrm>
        </p:spPr>
        <p:txBody>
          <a:bodyPr/>
          <a:lstStyle/>
          <a:p>
            <a:pPr marL="0" indent="0">
              <a:spcBef>
                <a:spcPts val="0"/>
              </a:spcBef>
              <a:buNone/>
            </a:pPr>
            <a:r>
              <a:rPr lang="en-US" sz="2400" b="1" dirty="0" smtClean="0"/>
              <a:t>The 1960s</a:t>
            </a:r>
          </a:p>
          <a:p>
            <a:pPr marL="0" indent="0">
              <a:spcBef>
                <a:spcPts val="0"/>
              </a:spcBef>
              <a:buNone/>
            </a:pPr>
            <a:r>
              <a:rPr lang="en-US" sz="2400" dirty="0" smtClean="0"/>
              <a:t>The female beauty icons of the ’60s were lithe rather than traditionally sexual, and their breasts were saggy (as bras were skipped) and small (to fit into shift dresses). The biggest model of the era, Twiggy, had an angular body and small breasts.</a:t>
            </a:r>
          </a:p>
          <a:p>
            <a:pPr>
              <a:buNone/>
            </a:pPr>
            <a:endParaRPr lang="en-US" b="1" dirty="0" smtClean="0"/>
          </a:p>
          <a:p>
            <a:endParaRPr lang="en-US" dirty="0"/>
          </a:p>
        </p:txBody>
      </p:sp>
      <p:pic>
        <p:nvPicPr>
          <p:cNvPr id="38914" name="Picture 2" descr="https://typeset-beta.imgix.net/rehost%2F2016%2F9%2F29%2Ffe943ca4-45c7-4748-a7f1-c8fc763da83b.jpg?w=740&amp;h=709&amp;fit=crop&amp;crop=faces&amp;auto=format&amp;q=70"/>
          <p:cNvPicPr>
            <a:picLocks noChangeAspect="1" noChangeArrowheads="1"/>
          </p:cNvPicPr>
          <p:nvPr/>
        </p:nvPicPr>
        <p:blipFill>
          <a:blip r:embed="rId2" cstate="print"/>
          <a:srcRect/>
          <a:stretch>
            <a:fillRect/>
          </a:stretch>
        </p:blipFill>
        <p:spPr bwMode="auto">
          <a:xfrm>
            <a:off x="5715000" y="2413687"/>
            <a:ext cx="3048000" cy="2920313"/>
          </a:xfrm>
          <a:prstGeom prst="rect">
            <a:avLst/>
          </a:prstGeom>
          <a:noFill/>
        </p:spPr>
      </p:pic>
    </p:spTree>
    <p:extLst>
      <p:ext uri="{BB962C8B-B14F-4D97-AF65-F5344CB8AC3E}">
        <p14:creationId xmlns:p14="http://schemas.microsoft.com/office/powerpoint/2010/main" val="28121032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DE0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1" y="267950"/>
            <a:ext cx="7467600" cy="1446550"/>
          </a:xfrm>
        </p:spPr>
        <p:txBody>
          <a:bodyPr/>
          <a:lstStyle/>
          <a:p>
            <a:r>
              <a:rPr lang="en-US" dirty="0" smtClean="0"/>
              <a:t>Society and the</a:t>
            </a:r>
            <a:br>
              <a:rPr lang="en-US" dirty="0" smtClean="0"/>
            </a:br>
            <a:r>
              <a:rPr lang="en-US" dirty="0" smtClean="0"/>
              <a:t>Importance of Breasts</a:t>
            </a:r>
            <a:endParaRPr lang="en-US" dirty="0"/>
          </a:p>
        </p:txBody>
      </p:sp>
      <p:sp>
        <p:nvSpPr>
          <p:cNvPr id="3" name="Content Placeholder 2"/>
          <p:cNvSpPr>
            <a:spLocks noGrp="1"/>
          </p:cNvSpPr>
          <p:nvPr>
            <p:ph idx="1"/>
          </p:nvPr>
        </p:nvSpPr>
        <p:spPr>
          <a:xfrm>
            <a:off x="912813" y="1905000"/>
            <a:ext cx="5030787" cy="4191000"/>
          </a:xfrm>
        </p:spPr>
        <p:txBody>
          <a:bodyPr/>
          <a:lstStyle/>
          <a:p>
            <a:pPr marL="0" indent="0">
              <a:spcBef>
                <a:spcPts val="0"/>
              </a:spcBef>
              <a:buNone/>
            </a:pPr>
            <a:r>
              <a:rPr lang="en-US" sz="2400" b="1" dirty="0" smtClean="0"/>
              <a:t>The 1980s</a:t>
            </a:r>
          </a:p>
          <a:p>
            <a:pPr marL="0" indent="0">
              <a:spcBef>
                <a:spcPts val="0"/>
              </a:spcBef>
              <a:buNone/>
            </a:pPr>
            <a:r>
              <a:rPr lang="en-US" sz="2400" dirty="0" smtClean="0"/>
              <a:t>What we think of as the “ideal” modern breast really came into fashion in the 1980s. Huge breasts on tiny frames were the mainstay of ’80s media, from films to TV, and became universally accepted as attractive. </a:t>
            </a:r>
            <a:endParaRPr lang="en-US" dirty="0"/>
          </a:p>
        </p:txBody>
      </p:sp>
      <p:pic>
        <p:nvPicPr>
          <p:cNvPr id="40962" name="Picture 2" descr="https://upload.wikimedia.org/wikipedia/en/0/07/CJParker.jpg"/>
          <p:cNvPicPr>
            <a:picLocks noChangeAspect="1" noChangeArrowheads="1"/>
          </p:cNvPicPr>
          <p:nvPr/>
        </p:nvPicPr>
        <p:blipFill>
          <a:blip r:embed="rId2" cstate="print"/>
          <a:srcRect/>
          <a:stretch>
            <a:fillRect/>
          </a:stretch>
        </p:blipFill>
        <p:spPr bwMode="auto">
          <a:xfrm>
            <a:off x="6324600" y="2057400"/>
            <a:ext cx="2211862" cy="2733675"/>
          </a:xfrm>
          <a:prstGeom prst="rect">
            <a:avLst/>
          </a:prstGeom>
          <a:noFill/>
        </p:spPr>
      </p:pic>
    </p:spTree>
    <p:extLst>
      <p:ext uri="{BB962C8B-B14F-4D97-AF65-F5344CB8AC3E}">
        <p14:creationId xmlns:p14="http://schemas.microsoft.com/office/powerpoint/2010/main" val="10347217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DE0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1" y="267950"/>
            <a:ext cx="7467600" cy="1446550"/>
          </a:xfrm>
        </p:spPr>
        <p:txBody>
          <a:bodyPr/>
          <a:lstStyle/>
          <a:p>
            <a:r>
              <a:rPr lang="en-US" dirty="0" smtClean="0"/>
              <a:t>Society and the</a:t>
            </a:r>
            <a:br>
              <a:rPr lang="en-US" dirty="0" smtClean="0"/>
            </a:br>
            <a:r>
              <a:rPr lang="en-US" dirty="0" smtClean="0"/>
              <a:t>Importance of Breasts</a:t>
            </a:r>
            <a:endParaRPr lang="en-US" dirty="0"/>
          </a:p>
        </p:txBody>
      </p:sp>
      <p:sp>
        <p:nvSpPr>
          <p:cNvPr id="3" name="Content Placeholder 2"/>
          <p:cNvSpPr>
            <a:spLocks noGrp="1"/>
          </p:cNvSpPr>
          <p:nvPr>
            <p:ph idx="1"/>
          </p:nvPr>
        </p:nvSpPr>
        <p:spPr>
          <a:xfrm>
            <a:off x="912813" y="1905000"/>
            <a:ext cx="5335587" cy="4191000"/>
          </a:xfrm>
        </p:spPr>
        <p:txBody>
          <a:bodyPr/>
          <a:lstStyle/>
          <a:p>
            <a:pPr marL="0" indent="0">
              <a:spcBef>
                <a:spcPts val="0"/>
              </a:spcBef>
              <a:buNone/>
            </a:pPr>
            <a:r>
              <a:rPr lang="en-US" sz="2400" b="1" dirty="0" smtClean="0"/>
              <a:t>The 1990s</a:t>
            </a:r>
          </a:p>
          <a:p>
            <a:pPr marL="0" indent="0">
              <a:spcBef>
                <a:spcPts val="0"/>
              </a:spcBef>
              <a:buNone/>
            </a:pPr>
            <a:r>
              <a:rPr lang="en-US" sz="2400" dirty="0" smtClean="0"/>
              <a:t>The breasts of ’90s beauty icons came in two very different sizes: the larger breasts of supermodels like Naomi Campbell, Christy </a:t>
            </a:r>
            <a:r>
              <a:rPr lang="en-US" sz="2400" dirty="0" err="1" smtClean="0"/>
              <a:t>Turlington</a:t>
            </a:r>
            <a:r>
              <a:rPr lang="en-US" sz="2400" dirty="0" smtClean="0"/>
              <a:t>, and Cindy Crawford, and the smaller breasts of Kate Moss, who based her career on her absence of cleavage. </a:t>
            </a:r>
          </a:p>
          <a:p>
            <a:endParaRPr lang="en-US" dirty="0"/>
          </a:p>
        </p:txBody>
      </p:sp>
      <p:pic>
        <p:nvPicPr>
          <p:cNvPr id="41986" name="Picture 2" descr="http://fashion.hellomagazine.com/imagenes/fashion-news/201410062382/kate-moss-naomi-campbell-to-appear-on-gogglebox/0-19-192/katenaomi--z.jpg"/>
          <p:cNvPicPr>
            <a:picLocks noChangeAspect="1" noChangeArrowheads="1"/>
          </p:cNvPicPr>
          <p:nvPr/>
        </p:nvPicPr>
        <p:blipFill>
          <a:blip r:embed="rId2" cstate="print"/>
          <a:srcRect/>
          <a:stretch>
            <a:fillRect/>
          </a:stretch>
        </p:blipFill>
        <p:spPr bwMode="auto">
          <a:xfrm>
            <a:off x="6477000" y="2136775"/>
            <a:ext cx="2081553" cy="3044825"/>
          </a:xfrm>
          <a:prstGeom prst="rect">
            <a:avLst/>
          </a:prstGeom>
          <a:noFill/>
        </p:spPr>
      </p:pic>
    </p:spTree>
    <p:extLst>
      <p:ext uri="{BB962C8B-B14F-4D97-AF65-F5344CB8AC3E}">
        <p14:creationId xmlns:p14="http://schemas.microsoft.com/office/powerpoint/2010/main" val="13098346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DE0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1" y="267950"/>
            <a:ext cx="7467600" cy="1446550"/>
          </a:xfrm>
        </p:spPr>
        <p:txBody>
          <a:bodyPr/>
          <a:lstStyle/>
          <a:p>
            <a:r>
              <a:rPr lang="en-US" dirty="0" smtClean="0"/>
              <a:t>Society and the</a:t>
            </a:r>
            <a:br>
              <a:rPr lang="en-US" dirty="0" smtClean="0"/>
            </a:br>
            <a:r>
              <a:rPr lang="en-US" dirty="0" smtClean="0"/>
              <a:t>Importance of Breasts</a:t>
            </a:r>
            <a:endParaRPr lang="en-US" dirty="0"/>
          </a:p>
        </p:txBody>
      </p:sp>
      <p:sp>
        <p:nvSpPr>
          <p:cNvPr id="3" name="Content Placeholder 2"/>
          <p:cNvSpPr>
            <a:spLocks noGrp="1"/>
          </p:cNvSpPr>
          <p:nvPr>
            <p:ph idx="1"/>
          </p:nvPr>
        </p:nvSpPr>
        <p:spPr>
          <a:xfrm>
            <a:off x="912813" y="1905000"/>
            <a:ext cx="5259387" cy="4191000"/>
          </a:xfrm>
        </p:spPr>
        <p:txBody>
          <a:bodyPr/>
          <a:lstStyle/>
          <a:p>
            <a:pPr marL="0" indent="0">
              <a:spcBef>
                <a:spcPts val="0"/>
              </a:spcBef>
              <a:buNone/>
            </a:pPr>
            <a:r>
              <a:rPr lang="en-US" sz="2400" b="1" dirty="0" smtClean="0"/>
              <a:t>The 2000’s</a:t>
            </a:r>
          </a:p>
          <a:p>
            <a:pPr marL="0" indent="0">
              <a:spcBef>
                <a:spcPts val="0"/>
              </a:spcBef>
              <a:buNone/>
            </a:pPr>
            <a:r>
              <a:rPr lang="en-US" sz="2400" dirty="0" smtClean="0"/>
              <a:t>These days, bigger breasts are still considered the societal norm. Kim </a:t>
            </a:r>
            <a:r>
              <a:rPr lang="en-US" sz="2400" dirty="0" err="1" smtClean="0"/>
              <a:t>Kardashian’s</a:t>
            </a:r>
            <a:r>
              <a:rPr lang="en-US" sz="2400" dirty="0" smtClean="0"/>
              <a:t> breasts gets more column inches than global warming. But if history is any indication, the pendulum may well swing back the other way entirely.</a:t>
            </a:r>
          </a:p>
          <a:p>
            <a:endParaRPr lang="en-US" sz="2400" dirty="0"/>
          </a:p>
        </p:txBody>
      </p:sp>
      <p:pic>
        <p:nvPicPr>
          <p:cNvPr id="43010" name="Picture 2" descr="http://livingloving.com/wp-content/uploads/2016/02/Kim-Kardashian.png"/>
          <p:cNvPicPr>
            <a:picLocks noChangeAspect="1" noChangeArrowheads="1"/>
          </p:cNvPicPr>
          <p:nvPr/>
        </p:nvPicPr>
        <p:blipFill>
          <a:blip r:embed="rId2" cstate="print"/>
          <a:srcRect/>
          <a:stretch>
            <a:fillRect/>
          </a:stretch>
        </p:blipFill>
        <p:spPr bwMode="auto">
          <a:xfrm>
            <a:off x="6477000" y="2209800"/>
            <a:ext cx="2087834" cy="2911475"/>
          </a:xfrm>
          <a:prstGeom prst="rect">
            <a:avLst/>
          </a:prstGeom>
          <a:noFill/>
        </p:spPr>
      </p:pic>
    </p:spTree>
    <p:extLst>
      <p:ext uri="{BB962C8B-B14F-4D97-AF65-F5344CB8AC3E}">
        <p14:creationId xmlns:p14="http://schemas.microsoft.com/office/powerpoint/2010/main" val="34544111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E0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1" y="945059"/>
            <a:ext cx="7467600" cy="769441"/>
          </a:xfrm>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Historical perspective</a:t>
            </a:r>
          </a:p>
          <a:p>
            <a:r>
              <a:rPr lang="en-US" dirty="0" smtClean="0"/>
              <a:t>Biological aspects</a:t>
            </a:r>
          </a:p>
          <a:p>
            <a:r>
              <a:rPr lang="en-US" dirty="0" smtClean="0"/>
              <a:t>Psychological dynamics</a:t>
            </a:r>
            <a:endParaRPr lang="en-US" dirty="0"/>
          </a:p>
        </p:txBody>
      </p:sp>
    </p:spTree>
    <p:extLst>
      <p:ext uri="{BB962C8B-B14F-4D97-AF65-F5344CB8AC3E}">
        <p14:creationId xmlns:p14="http://schemas.microsoft.com/office/powerpoint/2010/main" val="8461718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DE0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1" y="945059"/>
            <a:ext cx="7467600" cy="769441"/>
          </a:xfrm>
        </p:spPr>
        <p:txBody>
          <a:bodyPr/>
          <a:lstStyle/>
          <a:p>
            <a:r>
              <a:rPr lang="en-US" dirty="0" smtClean="0"/>
              <a:t>Biology</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stretch>
            <a:fillRect/>
          </a:stretch>
        </p:blipFill>
        <p:spPr>
          <a:xfrm>
            <a:off x="1935956" y="3232150"/>
            <a:ext cx="6064250" cy="1536700"/>
          </a:xfrm>
          <a:prstGeom prst="rect">
            <a:avLst/>
          </a:prstGeom>
        </p:spPr>
      </p:pic>
    </p:spTree>
    <p:extLst>
      <p:ext uri="{BB962C8B-B14F-4D97-AF65-F5344CB8AC3E}">
        <p14:creationId xmlns:p14="http://schemas.microsoft.com/office/powerpoint/2010/main" val="31410258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DE0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1" y="945059"/>
            <a:ext cx="7467600" cy="769441"/>
          </a:xfrm>
        </p:spPr>
        <p:txBody>
          <a:bodyPr/>
          <a:lstStyle/>
          <a:p>
            <a:r>
              <a:rPr lang="en-US" dirty="0" smtClean="0"/>
              <a:t>Sexuality</a:t>
            </a:r>
            <a:endParaRPr lang="en-US" dirty="0"/>
          </a:p>
        </p:txBody>
      </p:sp>
      <p:sp>
        <p:nvSpPr>
          <p:cNvPr id="3" name="Content Placeholder 2"/>
          <p:cNvSpPr>
            <a:spLocks noGrp="1"/>
          </p:cNvSpPr>
          <p:nvPr>
            <p:ph idx="1"/>
          </p:nvPr>
        </p:nvSpPr>
        <p:spPr/>
        <p:txBody>
          <a:bodyPr/>
          <a:lstStyle/>
          <a:p>
            <a:r>
              <a:rPr lang="en-US" dirty="0" smtClean="0"/>
              <a:t>In general describes </a:t>
            </a:r>
            <a:r>
              <a:rPr lang="en-US" dirty="0"/>
              <a:t>the </a:t>
            </a:r>
            <a:r>
              <a:rPr lang="en-US" dirty="0" smtClean="0"/>
              <a:t>entire manner or approach one expresses themselves </a:t>
            </a:r>
            <a:r>
              <a:rPr lang="en-US" dirty="0"/>
              <a:t>as a sexual being. </a:t>
            </a:r>
            <a:endParaRPr lang="en-US" dirty="0" smtClean="0"/>
          </a:p>
          <a:p>
            <a:endParaRPr lang="en-US" dirty="0" smtClean="0"/>
          </a:p>
          <a:p>
            <a:r>
              <a:rPr lang="en-US" dirty="0" smtClean="0"/>
              <a:t>Rich </a:t>
            </a:r>
            <a:r>
              <a:rPr lang="en-US" dirty="0"/>
              <a:t>and complex area of human experience.</a:t>
            </a:r>
          </a:p>
        </p:txBody>
      </p:sp>
      <p:sp>
        <p:nvSpPr>
          <p:cNvPr id="4" name="TextBox 3"/>
          <p:cNvSpPr txBox="1"/>
          <p:nvPr/>
        </p:nvSpPr>
        <p:spPr>
          <a:xfrm>
            <a:off x="4607181" y="6400800"/>
            <a:ext cx="4536819" cy="415498"/>
          </a:xfrm>
          <a:prstGeom prst="rect">
            <a:avLst/>
          </a:prstGeom>
          <a:noFill/>
        </p:spPr>
        <p:txBody>
          <a:bodyPr wrap="none" rtlCol="0">
            <a:spAutoFit/>
          </a:bodyPr>
          <a:lstStyle/>
          <a:p>
            <a:r>
              <a:rPr lang="en-US" sz="1050" dirty="0" smtClean="0"/>
              <a:t>https://www.optionsforsexualhealth.org/sexual-health/sexuality</a:t>
            </a:r>
          </a:p>
          <a:p>
            <a:endParaRPr lang="en-US" sz="1050" dirty="0"/>
          </a:p>
        </p:txBody>
      </p:sp>
    </p:spTree>
    <p:extLst>
      <p:ext uri="{BB962C8B-B14F-4D97-AF65-F5344CB8AC3E}">
        <p14:creationId xmlns:p14="http://schemas.microsoft.com/office/powerpoint/2010/main" val="31723244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DE0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1" y="945059"/>
            <a:ext cx="7467600" cy="769441"/>
          </a:xfrm>
        </p:spPr>
        <p:txBody>
          <a:bodyPr/>
          <a:lstStyle/>
          <a:p>
            <a:r>
              <a:rPr lang="en-US" dirty="0" smtClean="0"/>
              <a:t>Components of Sexuality</a:t>
            </a:r>
            <a:endParaRPr lang="en-US" dirty="0"/>
          </a:p>
        </p:txBody>
      </p:sp>
      <p:sp>
        <p:nvSpPr>
          <p:cNvPr id="3" name="Content Placeholder 2"/>
          <p:cNvSpPr>
            <a:spLocks noGrp="1"/>
          </p:cNvSpPr>
          <p:nvPr>
            <p:ph idx="1"/>
          </p:nvPr>
        </p:nvSpPr>
        <p:spPr/>
        <p:txBody>
          <a:bodyPr/>
          <a:lstStyle/>
          <a:p>
            <a:r>
              <a:rPr lang="en-US" dirty="0" smtClean="0"/>
              <a:t>Sensuality</a:t>
            </a:r>
            <a:endParaRPr lang="en-US" dirty="0"/>
          </a:p>
          <a:p>
            <a:r>
              <a:rPr lang="en-US" dirty="0" smtClean="0"/>
              <a:t>Intimacy </a:t>
            </a:r>
            <a:r>
              <a:rPr lang="en-US" dirty="0"/>
              <a:t>and relationships</a:t>
            </a:r>
          </a:p>
          <a:p>
            <a:r>
              <a:rPr lang="en-US" dirty="0" smtClean="0"/>
              <a:t>Gender/sexual </a:t>
            </a:r>
            <a:r>
              <a:rPr lang="en-US" dirty="0"/>
              <a:t>identity</a:t>
            </a:r>
          </a:p>
          <a:p>
            <a:r>
              <a:rPr lang="en-US" dirty="0" smtClean="0"/>
              <a:t>Sexual </a:t>
            </a:r>
            <a:r>
              <a:rPr lang="en-US" dirty="0"/>
              <a:t>health</a:t>
            </a:r>
          </a:p>
          <a:p>
            <a:endParaRPr lang="en-US" dirty="0" smtClean="0"/>
          </a:p>
          <a:p>
            <a:r>
              <a:rPr lang="en-US" dirty="0" smtClean="0"/>
              <a:t>Influenced by values</a:t>
            </a:r>
            <a:r>
              <a:rPr lang="en-US" dirty="0"/>
              <a:t>, culture, experience, and spirituality</a:t>
            </a:r>
            <a:r>
              <a:rPr lang="en-US" dirty="0" smtClean="0"/>
              <a:t>.</a:t>
            </a:r>
          </a:p>
        </p:txBody>
      </p:sp>
      <p:sp>
        <p:nvSpPr>
          <p:cNvPr id="4" name="TextBox 3"/>
          <p:cNvSpPr txBox="1"/>
          <p:nvPr/>
        </p:nvSpPr>
        <p:spPr>
          <a:xfrm>
            <a:off x="4607181" y="6400800"/>
            <a:ext cx="4536819" cy="415498"/>
          </a:xfrm>
          <a:prstGeom prst="rect">
            <a:avLst/>
          </a:prstGeom>
          <a:noFill/>
        </p:spPr>
        <p:txBody>
          <a:bodyPr wrap="none" rtlCol="0">
            <a:spAutoFit/>
          </a:bodyPr>
          <a:lstStyle/>
          <a:p>
            <a:r>
              <a:rPr lang="en-US" sz="1050" dirty="0" smtClean="0"/>
              <a:t>https://www.optionsforsexualhealth.org/sexual-health/sexuality</a:t>
            </a:r>
          </a:p>
          <a:p>
            <a:endParaRPr lang="en-US" sz="1050" dirty="0"/>
          </a:p>
        </p:txBody>
      </p:sp>
    </p:spTree>
    <p:extLst>
      <p:ext uri="{BB962C8B-B14F-4D97-AF65-F5344CB8AC3E}">
        <p14:creationId xmlns:p14="http://schemas.microsoft.com/office/powerpoint/2010/main" val="31653960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DE0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1" y="267950"/>
            <a:ext cx="6781800" cy="1446550"/>
          </a:xfrm>
        </p:spPr>
        <p:txBody>
          <a:bodyPr/>
          <a:lstStyle/>
          <a:p>
            <a:r>
              <a:rPr lang="en-US"/>
              <a:t>Multifactorial dynamics of human sexuality</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stretch>
            <a:fillRect/>
          </a:stretch>
        </p:blipFill>
        <p:spPr>
          <a:xfrm>
            <a:off x="304800" y="1905000"/>
            <a:ext cx="8642350" cy="4648200"/>
          </a:xfrm>
          <a:prstGeom prst="rect">
            <a:avLst/>
          </a:prstGeom>
        </p:spPr>
      </p:pic>
    </p:spTree>
    <p:extLst>
      <p:ext uri="{BB962C8B-B14F-4D97-AF65-F5344CB8AC3E}">
        <p14:creationId xmlns:p14="http://schemas.microsoft.com/office/powerpoint/2010/main" val="40612480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DE0F9"/>
        </a:solidFill>
        <a:effectLst/>
      </p:bgPr>
    </p:bg>
    <p:spTree>
      <p:nvGrpSpPr>
        <p:cNvPr id="1" name=""/>
        <p:cNvGrpSpPr/>
        <p:nvPr/>
      </p:nvGrpSpPr>
      <p:grpSpPr>
        <a:xfrm>
          <a:off x="0" y="0"/>
          <a:ext cx="0" cy="0"/>
          <a:chOff x="0" y="0"/>
          <a:chExt cx="0" cy="0"/>
        </a:xfrm>
      </p:grpSpPr>
      <p:pic>
        <p:nvPicPr>
          <p:cNvPr id="4" name="Picture 2" descr="http://thumbs.dreamstime.com/thumblarge_3248/32487635.jpg"/>
          <p:cNvPicPr>
            <a:picLocks noChangeAspect="1" noChangeArrowheads="1"/>
          </p:cNvPicPr>
          <p:nvPr/>
        </p:nvPicPr>
        <p:blipFill>
          <a:blip r:embed="rId2" cstate="print"/>
          <a:srcRect/>
          <a:stretch>
            <a:fillRect/>
          </a:stretch>
        </p:blipFill>
        <p:spPr bwMode="auto">
          <a:xfrm>
            <a:off x="1676400" y="2286000"/>
            <a:ext cx="5408706" cy="3448050"/>
          </a:xfrm>
          <a:prstGeom prst="rect">
            <a:avLst/>
          </a:prstGeom>
          <a:noFill/>
        </p:spPr>
      </p:pic>
      <p:graphicFrame>
        <p:nvGraphicFramePr>
          <p:cNvPr id="7" name="Diagram 6"/>
          <p:cNvGraphicFramePr/>
          <p:nvPr/>
        </p:nvGraphicFramePr>
        <p:xfrm>
          <a:off x="381000" y="1371600"/>
          <a:ext cx="86106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762001" y="267950"/>
            <a:ext cx="7467600" cy="1446550"/>
          </a:xfrm>
        </p:spPr>
        <p:txBody>
          <a:bodyPr/>
          <a:lstStyle/>
          <a:p>
            <a:pPr algn="ctr"/>
            <a:r>
              <a:rPr lang="en-US" dirty="0" smtClean="0"/>
              <a:t>Average Age of </a:t>
            </a:r>
            <a:br>
              <a:rPr lang="en-US" dirty="0" smtClean="0"/>
            </a:br>
            <a:r>
              <a:rPr lang="en-US" dirty="0" smtClean="0"/>
              <a:t>Female Development</a:t>
            </a:r>
            <a:endParaRPr lang="en-US" dirty="0"/>
          </a:p>
        </p:txBody>
      </p:sp>
    </p:spTree>
    <p:extLst>
      <p:ext uri="{BB962C8B-B14F-4D97-AF65-F5344CB8AC3E}">
        <p14:creationId xmlns:p14="http://schemas.microsoft.com/office/powerpoint/2010/main" val="195303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000"/>
                                        <p:tgtEl>
                                          <p:spTgt spid="7"/>
                                        </p:tgtEl>
                                      </p:cBhvr>
                                    </p:animEffect>
                                    <p:set>
                                      <p:cBhvr>
                                        <p:cTn id="12"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DE0F9"/>
        </a:solidFill>
        <a:effectLst/>
      </p:bgPr>
    </p:bg>
    <p:spTree>
      <p:nvGrpSpPr>
        <p:cNvPr id="1" name=""/>
        <p:cNvGrpSpPr/>
        <p:nvPr/>
      </p:nvGrpSpPr>
      <p:grpSpPr>
        <a:xfrm>
          <a:off x="0" y="0"/>
          <a:ext cx="0" cy="0"/>
          <a:chOff x="0" y="0"/>
          <a:chExt cx="0" cy="0"/>
        </a:xfrm>
      </p:grpSpPr>
      <p:pic>
        <p:nvPicPr>
          <p:cNvPr id="1026" name="Picture 2" descr="http://2.bp.blogspot.com/-fuimK2LbCQo/T5VZndWtH0I/AAAAAAAAAHA/Hwkl7kOdyuE/s1600/eriksons%2Bdev.png"/>
          <p:cNvPicPr>
            <a:picLocks noChangeAspect="1" noChangeArrowheads="1"/>
          </p:cNvPicPr>
          <p:nvPr/>
        </p:nvPicPr>
        <p:blipFill>
          <a:blip r:embed="rId2" cstate="print"/>
          <a:srcRect/>
          <a:stretch>
            <a:fillRect/>
          </a:stretch>
        </p:blipFill>
        <p:spPr bwMode="auto">
          <a:xfrm>
            <a:off x="533400" y="838200"/>
            <a:ext cx="8153400" cy="5935623"/>
          </a:xfrm>
          <a:prstGeom prst="rect">
            <a:avLst/>
          </a:prstGeom>
          <a:noFill/>
        </p:spPr>
      </p:pic>
    </p:spTree>
    <p:extLst>
      <p:ext uri="{BB962C8B-B14F-4D97-AF65-F5344CB8AC3E}">
        <p14:creationId xmlns:p14="http://schemas.microsoft.com/office/powerpoint/2010/main" val="13916546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1" y="514171"/>
            <a:ext cx="7467600" cy="1200329"/>
          </a:xfrm>
        </p:spPr>
        <p:txBody>
          <a:bodyPr/>
          <a:lstStyle/>
          <a:p>
            <a:r>
              <a:rPr lang="en-US" sz="3600" dirty="0" smtClean="0"/>
              <a:t>The Biology of Sexuality: Endogenous Chemicals</a:t>
            </a:r>
            <a:endParaRPr lang="en-US" sz="3600" dirty="0"/>
          </a:p>
        </p:txBody>
      </p:sp>
      <p:pic>
        <p:nvPicPr>
          <p:cNvPr id="29698" name="Picture 2" descr="https://upload.wikimedia.org/wikipedia/commons/1/17/Chemical_basis_of_love.png"/>
          <p:cNvPicPr>
            <a:picLocks noChangeAspect="1" noChangeArrowheads="1"/>
          </p:cNvPicPr>
          <p:nvPr/>
        </p:nvPicPr>
        <p:blipFill>
          <a:blip r:embed="rId2" cstate="print"/>
          <a:srcRect/>
          <a:stretch>
            <a:fillRect/>
          </a:stretch>
        </p:blipFill>
        <p:spPr bwMode="auto">
          <a:xfrm>
            <a:off x="2256622" y="1916935"/>
            <a:ext cx="4800600" cy="4809893"/>
          </a:xfrm>
          <a:prstGeom prst="rect">
            <a:avLst/>
          </a:prstGeom>
          <a:noFill/>
        </p:spPr>
      </p:pic>
    </p:spTree>
    <p:extLst>
      <p:ext uri="{BB962C8B-B14F-4D97-AF65-F5344CB8AC3E}">
        <p14:creationId xmlns:p14="http://schemas.microsoft.com/office/powerpoint/2010/main" val="32308606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DE0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1" y="945059"/>
            <a:ext cx="7467600" cy="769441"/>
          </a:xfrm>
        </p:spPr>
        <p:txBody>
          <a:bodyPr/>
          <a:lstStyle/>
          <a:p>
            <a:r>
              <a:rPr lang="en-US" dirty="0" smtClean="0"/>
              <a:t>Dopamine</a:t>
            </a:r>
            <a:endParaRPr lang="en-US" dirty="0"/>
          </a:p>
        </p:txBody>
      </p:sp>
      <p:sp>
        <p:nvSpPr>
          <p:cNvPr id="3" name="Content Placeholder 2"/>
          <p:cNvSpPr>
            <a:spLocks noGrp="1"/>
          </p:cNvSpPr>
          <p:nvPr>
            <p:ph idx="1"/>
          </p:nvPr>
        </p:nvSpPr>
        <p:spPr>
          <a:xfrm>
            <a:off x="3048000" y="1905000"/>
            <a:ext cx="5975350" cy="4191000"/>
          </a:xfrm>
        </p:spPr>
        <p:txBody>
          <a:bodyPr/>
          <a:lstStyle/>
          <a:p>
            <a:r>
              <a:rPr lang="en-US" dirty="0" smtClean="0"/>
              <a:t>focused attention</a:t>
            </a:r>
          </a:p>
          <a:p>
            <a:r>
              <a:rPr lang="en-US" dirty="0" smtClean="0"/>
              <a:t>causes </a:t>
            </a:r>
            <a:r>
              <a:rPr lang="en-US" dirty="0"/>
              <a:t>each partner to focus intensely on </a:t>
            </a:r>
            <a:r>
              <a:rPr lang="en-US" dirty="0" smtClean="0"/>
              <a:t>one another </a:t>
            </a:r>
          </a:p>
          <a:p>
            <a:r>
              <a:rPr lang="en-US" dirty="0" smtClean="0"/>
              <a:t>dopamine release is </a:t>
            </a:r>
            <a:r>
              <a:rPr lang="en-US" dirty="0"/>
              <a:t>associated with </a:t>
            </a:r>
            <a:r>
              <a:rPr lang="en-US" dirty="0" smtClean="0"/>
              <a:t>producing </a:t>
            </a:r>
            <a:r>
              <a:rPr lang="en-US" dirty="0"/>
              <a:t>a healthy attraction and dependency between the partners.</a:t>
            </a:r>
          </a:p>
          <a:p>
            <a:endParaRPr lang="en-US" dirty="0"/>
          </a:p>
        </p:txBody>
      </p:sp>
      <p:pic>
        <p:nvPicPr>
          <p:cNvPr id="4" name="Picture 3"/>
          <p:cNvPicPr>
            <a:picLocks noChangeAspect="1"/>
          </p:cNvPicPr>
          <p:nvPr/>
        </p:nvPicPr>
        <p:blipFill>
          <a:blip r:embed="rId2" cstate="print"/>
          <a:stretch>
            <a:fillRect/>
          </a:stretch>
        </p:blipFill>
        <p:spPr>
          <a:xfrm>
            <a:off x="0" y="2743200"/>
            <a:ext cx="3048000" cy="2311400"/>
          </a:xfrm>
          <a:prstGeom prst="rect">
            <a:avLst/>
          </a:prstGeom>
        </p:spPr>
      </p:pic>
    </p:spTree>
    <p:extLst>
      <p:ext uri="{BB962C8B-B14F-4D97-AF65-F5344CB8AC3E}">
        <p14:creationId xmlns:p14="http://schemas.microsoft.com/office/powerpoint/2010/main" val="17063125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DE0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1" y="945059"/>
            <a:ext cx="7467600" cy="769441"/>
          </a:xfrm>
        </p:spPr>
        <p:txBody>
          <a:bodyPr/>
          <a:lstStyle/>
          <a:p>
            <a:r>
              <a:rPr lang="en-US" dirty="0" smtClean="0"/>
              <a:t>Norepinephrine</a:t>
            </a:r>
            <a:endParaRPr lang="en-US" dirty="0"/>
          </a:p>
        </p:txBody>
      </p:sp>
      <p:sp>
        <p:nvSpPr>
          <p:cNvPr id="3" name="Content Placeholder 2"/>
          <p:cNvSpPr>
            <a:spLocks noGrp="1"/>
          </p:cNvSpPr>
          <p:nvPr>
            <p:ph idx="1"/>
          </p:nvPr>
        </p:nvSpPr>
        <p:spPr>
          <a:xfrm>
            <a:off x="2286000" y="1905000"/>
            <a:ext cx="6737350" cy="4191000"/>
          </a:xfrm>
        </p:spPr>
        <p:txBody>
          <a:bodyPr/>
          <a:lstStyle/>
          <a:p>
            <a:r>
              <a:rPr lang="en-US" dirty="0" smtClean="0"/>
              <a:t>generates </a:t>
            </a:r>
            <a:r>
              <a:rPr lang="en-US" dirty="0"/>
              <a:t>exhilaration and increased energy by giving the body a shot of natural adrenaline. </a:t>
            </a:r>
            <a:endParaRPr lang="en-US" dirty="0" smtClean="0"/>
          </a:p>
          <a:p>
            <a:r>
              <a:rPr lang="en-US" dirty="0" smtClean="0"/>
              <a:t>linked </a:t>
            </a:r>
            <a:r>
              <a:rPr lang="en-US" dirty="0"/>
              <a:t>to raising memory capacity. </a:t>
            </a:r>
            <a:endParaRPr lang="en-US" dirty="0" smtClean="0"/>
          </a:p>
          <a:p>
            <a:r>
              <a:rPr lang="en-US" dirty="0" smtClean="0"/>
              <a:t>Whatever </a:t>
            </a:r>
            <a:r>
              <a:rPr lang="en-US" dirty="0"/>
              <a:t>stimulus is being experienced in the presence of this chemical is “seared” in the brain. </a:t>
            </a:r>
            <a:endParaRPr lang="en-US" dirty="0" smtClean="0"/>
          </a:p>
          <a:p>
            <a:r>
              <a:rPr lang="en-US" dirty="0" smtClean="0"/>
              <a:t>This </a:t>
            </a:r>
            <a:r>
              <a:rPr lang="en-US" dirty="0"/>
              <a:t>helps explain how a couple in love can remember the smallest details of their partner’s features.</a:t>
            </a:r>
          </a:p>
          <a:p>
            <a:endParaRPr lang="en-US" dirty="0"/>
          </a:p>
        </p:txBody>
      </p:sp>
      <p:pic>
        <p:nvPicPr>
          <p:cNvPr id="5" name="Picture 4"/>
          <p:cNvPicPr>
            <a:picLocks noChangeAspect="1"/>
          </p:cNvPicPr>
          <p:nvPr/>
        </p:nvPicPr>
        <p:blipFill>
          <a:blip r:embed="rId2" cstate="print"/>
          <a:stretch>
            <a:fillRect/>
          </a:stretch>
        </p:blipFill>
        <p:spPr>
          <a:xfrm>
            <a:off x="0" y="2984500"/>
            <a:ext cx="2286000" cy="2032000"/>
          </a:xfrm>
          <a:prstGeom prst="rect">
            <a:avLst/>
          </a:prstGeom>
        </p:spPr>
      </p:pic>
    </p:spTree>
    <p:extLst>
      <p:ext uri="{BB962C8B-B14F-4D97-AF65-F5344CB8AC3E}">
        <p14:creationId xmlns:p14="http://schemas.microsoft.com/office/powerpoint/2010/main" val="20123929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DE0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1" y="945059"/>
            <a:ext cx="7467600" cy="769441"/>
          </a:xfrm>
        </p:spPr>
        <p:txBody>
          <a:bodyPr/>
          <a:lstStyle/>
          <a:p>
            <a:r>
              <a:rPr lang="en-US" dirty="0"/>
              <a:t>Norepinephrine</a:t>
            </a:r>
          </a:p>
        </p:txBody>
      </p:sp>
      <p:sp>
        <p:nvSpPr>
          <p:cNvPr id="3" name="Content Placeholder 2"/>
          <p:cNvSpPr>
            <a:spLocks noGrp="1"/>
          </p:cNvSpPr>
          <p:nvPr>
            <p:ph idx="1"/>
          </p:nvPr>
        </p:nvSpPr>
        <p:spPr>
          <a:xfrm>
            <a:off x="2743200" y="1905000"/>
            <a:ext cx="6280150" cy="4191000"/>
          </a:xfrm>
        </p:spPr>
        <p:txBody>
          <a:bodyPr/>
          <a:lstStyle/>
          <a:p>
            <a:r>
              <a:rPr lang="en-US" dirty="0"/>
              <a:t>Whatever stimulus is being experienced in the presence of this chemical is “seared” in the brain. </a:t>
            </a:r>
          </a:p>
          <a:p>
            <a:r>
              <a:rPr lang="en-US" dirty="0"/>
              <a:t>This helps explain how a couple in love can remember the smallest details of their partner’s features.</a:t>
            </a:r>
          </a:p>
          <a:p>
            <a:endParaRPr lang="en-US" dirty="0"/>
          </a:p>
        </p:txBody>
      </p:sp>
      <p:pic>
        <p:nvPicPr>
          <p:cNvPr id="4" name="Picture 3"/>
          <p:cNvPicPr>
            <a:picLocks noChangeAspect="1"/>
          </p:cNvPicPr>
          <p:nvPr/>
        </p:nvPicPr>
        <p:blipFill>
          <a:blip r:embed="rId2" cstate="print"/>
          <a:stretch>
            <a:fillRect/>
          </a:stretch>
        </p:blipFill>
        <p:spPr>
          <a:xfrm>
            <a:off x="0" y="2984500"/>
            <a:ext cx="2438400" cy="2032000"/>
          </a:xfrm>
          <a:prstGeom prst="rect">
            <a:avLst/>
          </a:prstGeom>
        </p:spPr>
      </p:pic>
    </p:spTree>
    <p:extLst>
      <p:ext uri="{BB962C8B-B14F-4D97-AF65-F5344CB8AC3E}">
        <p14:creationId xmlns:p14="http://schemas.microsoft.com/office/powerpoint/2010/main" val="8679953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E0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1" y="391061"/>
            <a:ext cx="7467600" cy="1323439"/>
          </a:xfrm>
        </p:spPr>
        <p:txBody>
          <a:bodyPr/>
          <a:lstStyle/>
          <a:p>
            <a:r>
              <a:rPr lang="en-US" sz="4000" dirty="0" smtClean="0"/>
              <a:t>Society and the</a:t>
            </a:r>
            <a:br>
              <a:rPr lang="en-US" sz="4000" dirty="0" smtClean="0"/>
            </a:br>
            <a:r>
              <a:rPr lang="en-US" sz="4000" dirty="0" smtClean="0"/>
              <a:t>Importance of Breasts</a:t>
            </a:r>
            <a:endParaRPr lang="en-US" sz="4000" dirty="0"/>
          </a:p>
        </p:txBody>
      </p:sp>
      <p:sp>
        <p:nvSpPr>
          <p:cNvPr id="5" name="Content Placeholder 4"/>
          <p:cNvSpPr>
            <a:spLocks noGrp="1"/>
          </p:cNvSpPr>
          <p:nvPr>
            <p:ph idx="1"/>
          </p:nvPr>
        </p:nvSpPr>
        <p:spPr>
          <a:xfrm>
            <a:off x="912813" y="1905000"/>
            <a:ext cx="4802187" cy="6172200"/>
          </a:xfrm>
        </p:spPr>
        <p:txBody>
          <a:bodyPr/>
          <a:lstStyle/>
          <a:p>
            <a:pPr lvl="0">
              <a:buNone/>
            </a:pPr>
            <a:r>
              <a:rPr lang="en-US" sz="2400" b="1" dirty="0" smtClean="0"/>
              <a:t>27,000 BC</a:t>
            </a:r>
            <a:endParaRPr lang="en-US" sz="2400" dirty="0" smtClean="0"/>
          </a:p>
          <a:p>
            <a:pPr marL="0" lvl="0" indent="0">
              <a:spcBef>
                <a:spcPts val="0"/>
              </a:spcBef>
              <a:buNone/>
            </a:pPr>
            <a:r>
              <a:rPr lang="en-US" sz="2400" dirty="0" smtClean="0"/>
              <a:t>During the Upper Paleolithic and Neolithic Periods breast were depicted as expansive and pendulous (perhaps to depict fertility goddess)</a:t>
            </a:r>
          </a:p>
          <a:p>
            <a:pPr lvl="0">
              <a:buNone/>
            </a:pPr>
            <a:endParaRPr lang="en-US" dirty="0" smtClean="0"/>
          </a:p>
          <a:p>
            <a:pPr>
              <a:buNone/>
            </a:pPr>
            <a:endParaRPr lang="en-US" dirty="0"/>
          </a:p>
        </p:txBody>
      </p:sp>
      <p:pic>
        <p:nvPicPr>
          <p:cNvPr id="6" name="Picture 5" descr="http://upload.wikimedia.org/wikipedia/commons/5/50/Venus_von_Willendorf_01.jpg"/>
          <p:cNvPicPr/>
          <p:nvPr/>
        </p:nvPicPr>
        <p:blipFill>
          <a:blip r:embed="rId2" cstate="print"/>
          <a:srcRect/>
          <a:stretch>
            <a:fillRect/>
          </a:stretch>
        </p:blipFill>
        <p:spPr bwMode="auto">
          <a:xfrm>
            <a:off x="6019800" y="1905000"/>
            <a:ext cx="1712898" cy="3505200"/>
          </a:xfrm>
          <a:prstGeom prst="rect">
            <a:avLst/>
          </a:prstGeom>
          <a:noFill/>
          <a:ln w="9525">
            <a:noFill/>
            <a:miter lim="800000"/>
            <a:headEnd/>
            <a:tailEnd/>
          </a:ln>
        </p:spPr>
      </p:pic>
      <p:sp>
        <p:nvSpPr>
          <p:cNvPr id="7" name="TextBox 6"/>
          <p:cNvSpPr txBox="1"/>
          <p:nvPr/>
        </p:nvSpPr>
        <p:spPr>
          <a:xfrm>
            <a:off x="6019800" y="5486400"/>
            <a:ext cx="1752600" cy="646331"/>
          </a:xfrm>
          <a:prstGeom prst="rect">
            <a:avLst/>
          </a:prstGeom>
          <a:noFill/>
        </p:spPr>
        <p:txBody>
          <a:bodyPr wrap="square" rtlCol="0">
            <a:spAutoFit/>
          </a:bodyPr>
          <a:lstStyle/>
          <a:p>
            <a:r>
              <a:rPr lang="en-US" dirty="0" smtClean="0"/>
              <a:t>The Venus </a:t>
            </a:r>
          </a:p>
          <a:p>
            <a:r>
              <a:rPr lang="en-US" dirty="0" smtClean="0"/>
              <a:t>of </a:t>
            </a:r>
            <a:r>
              <a:rPr lang="en-US" dirty="0" err="1" smtClean="0"/>
              <a:t>Willendorf</a:t>
            </a:r>
            <a:endParaRPr lang="en-US" dirty="0"/>
          </a:p>
        </p:txBody>
      </p:sp>
    </p:spTree>
    <p:extLst>
      <p:ext uri="{BB962C8B-B14F-4D97-AF65-F5344CB8AC3E}">
        <p14:creationId xmlns:p14="http://schemas.microsoft.com/office/powerpoint/2010/main" val="28791012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DE0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1" y="945059"/>
            <a:ext cx="7467600" cy="769441"/>
          </a:xfrm>
        </p:spPr>
        <p:txBody>
          <a:bodyPr/>
          <a:lstStyle/>
          <a:p>
            <a:r>
              <a:rPr lang="en-US" dirty="0" smtClean="0"/>
              <a:t>Serotonin</a:t>
            </a:r>
            <a:endParaRPr lang="en-US" dirty="0"/>
          </a:p>
        </p:txBody>
      </p:sp>
      <p:sp>
        <p:nvSpPr>
          <p:cNvPr id="3" name="Content Placeholder 2"/>
          <p:cNvSpPr>
            <a:spLocks noGrp="1"/>
          </p:cNvSpPr>
          <p:nvPr>
            <p:ph idx="1"/>
          </p:nvPr>
        </p:nvSpPr>
        <p:spPr>
          <a:xfrm>
            <a:off x="4267200" y="1905000"/>
            <a:ext cx="4756150" cy="4191000"/>
          </a:xfrm>
        </p:spPr>
        <p:txBody>
          <a:bodyPr/>
          <a:lstStyle/>
          <a:p>
            <a:r>
              <a:rPr lang="en-US" smtClean="0"/>
              <a:t>This </a:t>
            </a:r>
            <a:r>
              <a:rPr lang="en-US" dirty="0"/>
              <a:t>natural chemical is released right after climax, bringing on a deep feeling of calmness, satisfaction and release from stress. </a:t>
            </a:r>
          </a:p>
          <a:p>
            <a:endParaRPr lang="en-US" dirty="0"/>
          </a:p>
        </p:txBody>
      </p:sp>
      <p:pic>
        <p:nvPicPr>
          <p:cNvPr id="4" name="Picture 3"/>
          <p:cNvPicPr>
            <a:picLocks noChangeAspect="1"/>
          </p:cNvPicPr>
          <p:nvPr/>
        </p:nvPicPr>
        <p:blipFill>
          <a:blip r:embed="rId2" cstate="print"/>
          <a:stretch>
            <a:fillRect/>
          </a:stretch>
        </p:blipFill>
        <p:spPr>
          <a:xfrm>
            <a:off x="609600" y="2590800"/>
            <a:ext cx="3378200" cy="2413000"/>
          </a:xfrm>
          <a:prstGeom prst="rect">
            <a:avLst/>
          </a:prstGeom>
        </p:spPr>
      </p:pic>
    </p:spTree>
    <p:extLst>
      <p:ext uri="{BB962C8B-B14F-4D97-AF65-F5344CB8AC3E}">
        <p14:creationId xmlns:p14="http://schemas.microsoft.com/office/powerpoint/2010/main" val="30786654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DE0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1" y="945059"/>
            <a:ext cx="7467600" cy="769441"/>
          </a:xfrm>
        </p:spPr>
        <p:txBody>
          <a:bodyPr/>
          <a:lstStyle/>
          <a:p>
            <a:r>
              <a:rPr lang="en-US" dirty="0" smtClean="0"/>
              <a:t>Testosterone</a:t>
            </a:r>
            <a:endParaRPr lang="en-US" dirty="0"/>
          </a:p>
        </p:txBody>
      </p:sp>
      <p:sp>
        <p:nvSpPr>
          <p:cNvPr id="3" name="Content Placeholder 2"/>
          <p:cNvSpPr>
            <a:spLocks noGrp="1"/>
          </p:cNvSpPr>
          <p:nvPr>
            <p:ph idx="1"/>
          </p:nvPr>
        </p:nvSpPr>
        <p:spPr>
          <a:xfrm>
            <a:off x="3429000" y="1905000"/>
            <a:ext cx="5594350" cy="4191000"/>
          </a:xfrm>
        </p:spPr>
        <p:txBody>
          <a:bodyPr/>
          <a:lstStyle/>
          <a:p>
            <a:r>
              <a:rPr lang="en-US" dirty="0" smtClean="0"/>
              <a:t>Testosterone </a:t>
            </a:r>
            <a:r>
              <a:rPr lang="en-US" dirty="0"/>
              <a:t>is known as the hormone of sexual desire in both men and women</a:t>
            </a:r>
            <a:r>
              <a:rPr lang="en-US"/>
              <a:t>. </a:t>
            </a:r>
            <a:endParaRPr lang="en-US" smtClean="0"/>
          </a:p>
          <a:p>
            <a:r>
              <a:rPr lang="en-US" dirty="0" smtClean="0"/>
              <a:t>For men, however, it is the key hormone of desire, triggering feelings of positive energy and well-being. </a:t>
            </a:r>
          </a:p>
          <a:p>
            <a:endParaRPr lang="en-US" dirty="0"/>
          </a:p>
        </p:txBody>
      </p:sp>
      <p:pic>
        <p:nvPicPr>
          <p:cNvPr id="4" name="Picture 3"/>
          <p:cNvPicPr>
            <a:picLocks noChangeAspect="1"/>
          </p:cNvPicPr>
          <p:nvPr/>
        </p:nvPicPr>
        <p:blipFill>
          <a:blip r:embed="rId2" cstate="print"/>
          <a:stretch>
            <a:fillRect/>
          </a:stretch>
        </p:blipFill>
        <p:spPr>
          <a:xfrm>
            <a:off x="0" y="2819400"/>
            <a:ext cx="3276600" cy="2286000"/>
          </a:xfrm>
          <a:prstGeom prst="rect">
            <a:avLst/>
          </a:prstGeom>
        </p:spPr>
      </p:pic>
    </p:spTree>
    <p:extLst>
      <p:ext uri="{BB962C8B-B14F-4D97-AF65-F5344CB8AC3E}">
        <p14:creationId xmlns:p14="http://schemas.microsoft.com/office/powerpoint/2010/main" val="18508200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DE0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1" y="945059"/>
            <a:ext cx="7467600" cy="769441"/>
          </a:xfrm>
        </p:spPr>
        <p:txBody>
          <a:bodyPr/>
          <a:lstStyle/>
          <a:p>
            <a:r>
              <a:rPr lang="en-US" dirty="0" smtClean="0"/>
              <a:t>Oxytocin</a:t>
            </a:r>
            <a:endParaRPr lang="en-US" dirty="0"/>
          </a:p>
        </p:txBody>
      </p:sp>
      <p:sp>
        <p:nvSpPr>
          <p:cNvPr id="3" name="Content Placeholder 2"/>
          <p:cNvSpPr>
            <a:spLocks noGrp="1"/>
          </p:cNvSpPr>
          <p:nvPr>
            <p:ph idx="1"/>
          </p:nvPr>
        </p:nvSpPr>
        <p:spPr>
          <a:xfrm>
            <a:off x="3505200" y="1905000"/>
            <a:ext cx="5518150" cy="4191000"/>
          </a:xfrm>
        </p:spPr>
        <p:txBody>
          <a:bodyPr/>
          <a:lstStyle/>
          <a:p>
            <a:r>
              <a:rPr lang="en-US" smtClean="0"/>
              <a:t>The </a:t>
            </a:r>
            <a:r>
              <a:rPr lang="en-US" dirty="0"/>
              <a:t>flood of oxytocin at climax acts as a natural tranquilizer, lowering blood pressure, blunting sensitivity to pain and stress, and inducing sleep.</a:t>
            </a:r>
          </a:p>
          <a:p>
            <a:endParaRPr lang="en-US" dirty="0"/>
          </a:p>
        </p:txBody>
      </p:sp>
      <p:pic>
        <p:nvPicPr>
          <p:cNvPr id="4" name="Picture 3"/>
          <p:cNvPicPr>
            <a:picLocks noChangeAspect="1"/>
          </p:cNvPicPr>
          <p:nvPr/>
        </p:nvPicPr>
        <p:blipFill>
          <a:blip r:embed="rId2" cstate="print"/>
          <a:stretch>
            <a:fillRect/>
          </a:stretch>
        </p:blipFill>
        <p:spPr>
          <a:xfrm>
            <a:off x="304800" y="2438400"/>
            <a:ext cx="3035300" cy="2679700"/>
          </a:xfrm>
          <a:prstGeom prst="rect">
            <a:avLst/>
          </a:prstGeom>
        </p:spPr>
      </p:pic>
    </p:spTree>
    <p:extLst>
      <p:ext uri="{BB962C8B-B14F-4D97-AF65-F5344CB8AC3E}">
        <p14:creationId xmlns:p14="http://schemas.microsoft.com/office/powerpoint/2010/main" val="35256304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DE0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1" y="945059"/>
            <a:ext cx="7467600" cy="769441"/>
          </a:xfrm>
        </p:spPr>
        <p:txBody>
          <a:bodyPr/>
          <a:lstStyle/>
          <a:p>
            <a:r>
              <a:rPr lang="en-US" dirty="0" smtClean="0"/>
              <a:t>Erogenous Zones</a:t>
            </a:r>
            <a:endParaRPr lang="en-US" dirty="0"/>
          </a:p>
        </p:txBody>
      </p:sp>
      <p:pic>
        <p:nvPicPr>
          <p:cNvPr id="28673" name="Picture 1"/>
          <p:cNvPicPr>
            <a:picLocks noChangeAspect="1" noChangeArrowheads="1"/>
          </p:cNvPicPr>
          <p:nvPr/>
        </p:nvPicPr>
        <p:blipFill>
          <a:blip r:embed="rId2" cstate="print"/>
          <a:srcRect r="14841"/>
          <a:stretch>
            <a:fillRect/>
          </a:stretch>
        </p:blipFill>
        <p:spPr bwMode="auto">
          <a:xfrm>
            <a:off x="609600" y="1828800"/>
            <a:ext cx="6858000" cy="4781550"/>
          </a:xfrm>
          <a:prstGeom prst="rect">
            <a:avLst/>
          </a:prstGeom>
          <a:noFill/>
          <a:ln w="9525">
            <a:noFill/>
            <a:miter lim="800000"/>
            <a:headEnd/>
            <a:tailEnd/>
          </a:ln>
        </p:spPr>
      </p:pic>
    </p:spTree>
    <p:extLst>
      <p:ext uri="{BB962C8B-B14F-4D97-AF65-F5344CB8AC3E}">
        <p14:creationId xmlns:p14="http://schemas.microsoft.com/office/powerpoint/2010/main" val="30301741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DE0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1" y="945059"/>
            <a:ext cx="7467600" cy="769441"/>
          </a:xfrm>
        </p:spPr>
        <p:txBody>
          <a:bodyPr/>
          <a:lstStyle/>
          <a:p>
            <a:r>
              <a:rPr lang="en-US" dirty="0" smtClean="0"/>
              <a:t>Psychology</a:t>
            </a:r>
            <a:endParaRPr lang="en-US" dirty="0"/>
          </a:p>
        </p:txBody>
      </p:sp>
      <p:pic>
        <p:nvPicPr>
          <p:cNvPr id="1026" name="Picture 2" descr="C:\Users\cfilangieri\Desktop\headgear2[1].png"/>
          <p:cNvPicPr>
            <a:picLocks noChangeAspect="1" noChangeArrowheads="1"/>
          </p:cNvPicPr>
          <p:nvPr/>
        </p:nvPicPr>
        <p:blipFill>
          <a:blip r:embed="rId2" cstate="print"/>
          <a:srcRect/>
          <a:stretch>
            <a:fillRect/>
          </a:stretch>
        </p:blipFill>
        <p:spPr bwMode="auto">
          <a:xfrm>
            <a:off x="2743200" y="2362200"/>
            <a:ext cx="2857500" cy="2857500"/>
          </a:xfrm>
          <a:prstGeom prst="rect">
            <a:avLst/>
          </a:prstGeom>
          <a:noFill/>
        </p:spPr>
      </p:pic>
    </p:spTree>
    <p:extLst>
      <p:ext uri="{BB962C8B-B14F-4D97-AF65-F5344CB8AC3E}">
        <p14:creationId xmlns:p14="http://schemas.microsoft.com/office/powerpoint/2010/main" val="24520452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DE0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1" y="267950"/>
            <a:ext cx="7467600" cy="1446550"/>
          </a:xfrm>
        </p:spPr>
        <p:txBody>
          <a:bodyPr/>
          <a:lstStyle/>
          <a:p>
            <a:r>
              <a:rPr lang="en-US" dirty="0" smtClean="0"/>
              <a:t>Gender Identity Development</a:t>
            </a:r>
            <a:endParaRPr lang="en-US" dirty="0"/>
          </a:p>
        </p:txBody>
      </p:sp>
      <p:sp>
        <p:nvSpPr>
          <p:cNvPr id="3" name="Content Placeholder 2"/>
          <p:cNvSpPr>
            <a:spLocks noGrp="1"/>
          </p:cNvSpPr>
          <p:nvPr>
            <p:ph idx="1"/>
          </p:nvPr>
        </p:nvSpPr>
        <p:spPr>
          <a:xfrm>
            <a:off x="912813" y="1905000"/>
            <a:ext cx="8110537" cy="4724400"/>
          </a:xfrm>
        </p:spPr>
        <p:txBody>
          <a:bodyPr>
            <a:normAutofit/>
          </a:bodyPr>
          <a:lstStyle/>
          <a:p>
            <a:r>
              <a:rPr lang="en-US" altLang="x-none" dirty="0"/>
              <a:t>C</a:t>
            </a:r>
            <a:r>
              <a:rPr lang="en-US" altLang="x-none" dirty="0" smtClean="0"/>
              <a:t>hildren </a:t>
            </a:r>
            <a:r>
              <a:rPr lang="en-US" altLang="x-none" dirty="0"/>
              <a:t>use behavioral and physical cues to differentiate gender roles and to gender-type themselves</a:t>
            </a:r>
          </a:p>
          <a:p>
            <a:r>
              <a:rPr lang="en-US" altLang="x-none" dirty="0"/>
              <a:t>Three phases:</a:t>
            </a:r>
          </a:p>
          <a:p>
            <a:pPr lvl="1"/>
            <a:r>
              <a:rPr lang="en-US" altLang="x-none" dirty="0"/>
              <a:t>Ages 2-3: Gender identity acquired through reinforcement and role models</a:t>
            </a:r>
          </a:p>
          <a:p>
            <a:pPr lvl="1"/>
            <a:r>
              <a:rPr lang="en-US" altLang="x-none" dirty="0"/>
              <a:t>Ages 4-5: Gender </a:t>
            </a:r>
            <a:r>
              <a:rPr lang="en-US" altLang="x-none" dirty="0" smtClean="0"/>
              <a:t>stability - males </a:t>
            </a:r>
            <a:r>
              <a:rPr lang="en-US" altLang="x-none" dirty="0"/>
              <a:t>stay male, females stay female</a:t>
            </a:r>
          </a:p>
          <a:p>
            <a:pPr lvl="1"/>
            <a:r>
              <a:rPr lang="en-US" altLang="x-none" dirty="0"/>
              <a:t>Ages 6-7: Gender </a:t>
            </a:r>
            <a:r>
              <a:rPr lang="en-US" altLang="x-none" dirty="0" smtClean="0"/>
              <a:t>constancy - changes </a:t>
            </a:r>
            <a:r>
              <a:rPr lang="en-US" altLang="x-none" dirty="0"/>
              <a:t>in appearance or activity do not change gender</a:t>
            </a:r>
          </a:p>
          <a:p>
            <a:endParaRPr lang="en-US" dirty="0"/>
          </a:p>
        </p:txBody>
      </p:sp>
    </p:spTree>
    <p:extLst>
      <p:ext uri="{BB962C8B-B14F-4D97-AF65-F5344CB8AC3E}">
        <p14:creationId xmlns:p14="http://schemas.microsoft.com/office/powerpoint/2010/main" val="42700150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DE0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1" y="267950"/>
            <a:ext cx="7467600" cy="1446550"/>
          </a:xfrm>
        </p:spPr>
        <p:txBody>
          <a:bodyPr/>
          <a:lstStyle/>
          <a:p>
            <a:r>
              <a:rPr lang="en-US" dirty="0" smtClean="0"/>
              <a:t>Body Image after Mastectomy</a:t>
            </a:r>
            <a:endParaRPr lang="en-US" dirty="0"/>
          </a:p>
        </p:txBody>
      </p:sp>
      <p:sp>
        <p:nvSpPr>
          <p:cNvPr id="3" name="Content Placeholder 2"/>
          <p:cNvSpPr>
            <a:spLocks noGrp="1"/>
          </p:cNvSpPr>
          <p:nvPr>
            <p:ph idx="1"/>
          </p:nvPr>
        </p:nvSpPr>
        <p:spPr>
          <a:xfrm>
            <a:off x="912813" y="1905000"/>
            <a:ext cx="7469187" cy="4191000"/>
          </a:xfrm>
        </p:spPr>
        <p:txBody>
          <a:bodyPr>
            <a:normAutofit/>
          </a:bodyPr>
          <a:lstStyle/>
          <a:p>
            <a:pPr>
              <a:buNone/>
            </a:pPr>
            <a:r>
              <a:rPr lang="en-US" sz="1800" dirty="0" smtClean="0"/>
              <a:t>According to a 2016 Study:</a:t>
            </a:r>
          </a:p>
          <a:p>
            <a:r>
              <a:rPr lang="en-US" sz="1800" dirty="0"/>
              <a:t>B</a:t>
            </a:r>
            <a:r>
              <a:rPr lang="en-US" sz="1800" dirty="0" smtClean="0"/>
              <a:t>reasts are identified as femininity, beauty, motherhood and attraction. Not only an organ but a symbol to which may meanings are attached.</a:t>
            </a:r>
          </a:p>
          <a:p>
            <a:r>
              <a:rPr lang="en-US" sz="1800" dirty="0" smtClean="0"/>
              <a:t>Mastectomy evoked both negative emotions due to the loss of the breast(s), and a sense of hope related to still being alive.</a:t>
            </a:r>
          </a:p>
          <a:p>
            <a:r>
              <a:rPr lang="en-US" sz="1800" dirty="0" smtClean="0"/>
              <a:t>Many women wait after a mastectomy to look at the site, avoiding the scar, fear of what they might see. </a:t>
            </a:r>
          </a:p>
          <a:p>
            <a:r>
              <a:rPr lang="en-US" sz="1800" dirty="0" smtClean="0"/>
              <a:t>After surgery many women described the site as “wretched, horrible, scary, ugly, crooked, and collapsed shape.”</a:t>
            </a:r>
          </a:p>
          <a:p>
            <a:r>
              <a:rPr lang="en-US" sz="1800" dirty="0" smtClean="0"/>
              <a:t>Social identity affected after a mastectomy. Women felt “diminished as a women”, “half”, “abnormal” and “depressed.” </a:t>
            </a:r>
          </a:p>
          <a:p>
            <a:pPr lvl="1">
              <a:buNone/>
            </a:pPr>
            <a:endParaRPr lang="en-US" sz="1800" dirty="0"/>
          </a:p>
        </p:txBody>
      </p:sp>
    </p:spTree>
    <p:extLst>
      <p:ext uri="{BB962C8B-B14F-4D97-AF65-F5344CB8AC3E}">
        <p14:creationId xmlns:p14="http://schemas.microsoft.com/office/powerpoint/2010/main" val="28590614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DE0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1" y="945059"/>
            <a:ext cx="7467600" cy="769441"/>
          </a:xfrm>
        </p:spPr>
        <p:txBody>
          <a:bodyPr/>
          <a:lstStyle/>
          <a:p>
            <a:r>
              <a:rPr lang="en-US" dirty="0" smtClean="0"/>
              <a:t>Communication is Key</a:t>
            </a:r>
            <a:endParaRPr lang="en-US" dirty="0"/>
          </a:p>
        </p:txBody>
      </p:sp>
      <p:sp>
        <p:nvSpPr>
          <p:cNvPr id="3" name="Content Placeholder 2"/>
          <p:cNvSpPr>
            <a:spLocks noGrp="1"/>
          </p:cNvSpPr>
          <p:nvPr>
            <p:ph idx="1"/>
          </p:nvPr>
        </p:nvSpPr>
        <p:spPr>
          <a:xfrm>
            <a:off x="912813" y="1905000"/>
            <a:ext cx="7469187" cy="4191000"/>
          </a:xfrm>
        </p:spPr>
        <p:txBody>
          <a:bodyPr/>
          <a:lstStyle/>
          <a:p>
            <a:pPr>
              <a:buNone/>
            </a:pPr>
            <a:r>
              <a:rPr lang="en-US" sz="2400" dirty="0" smtClean="0"/>
              <a:t>With health care professionals:</a:t>
            </a:r>
          </a:p>
          <a:p>
            <a:pPr>
              <a:buFont typeface="Wingdings" pitchFamily="2" charset="2"/>
              <a:buChar char="§"/>
            </a:pPr>
            <a:r>
              <a:rPr lang="en-US" sz="2400" dirty="0" smtClean="0"/>
              <a:t>Studies show that women are less likely to bring up the concern about breast cancer and sexuality with their health care professions due to:</a:t>
            </a:r>
          </a:p>
          <a:p>
            <a:pPr lvl="2">
              <a:buFont typeface="Wingdings" pitchFamily="2" charset="2"/>
              <a:buChar char="§"/>
            </a:pPr>
            <a:r>
              <a:rPr lang="en-US" dirty="0" smtClean="0"/>
              <a:t>Lack of time and privacy during office visits</a:t>
            </a:r>
          </a:p>
          <a:p>
            <a:pPr lvl="2">
              <a:buFont typeface="Wingdings" pitchFamily="2" charset="2"/>
              <a:buChar char="§"/>
            </a:pPr>
            <a:r>
              <a:rPr lang="en-US" dirty="0" smtClean="0"/>
              <a:t>Perceived perception of the health care provider’s interest and/or knowledge in the topic. </a:t>
            </a:r>
          </a:p>
        </p:txBody>
      </p:sp>
    </p:spTree>
    <p:extLst>
      <p:ext uri="{BB962C8B-B14F-4D97-AF65-F5344CB8AC3E}">
        <p14:creationId xmlns:p14="http://schemas.microsoft.com/office/powerpoint/2010/main" val="38495447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DE0F9"/>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Communication is Key</a:t>
            </a:r>
            <a:endParaRPr lang="en-US" dirty="0"/>
          </a:p>
        </p:txBody>
      </p:sp>
      <p:sp>
        <p:nvSpPr>
          <p:cNvPr id="3" name="Content Placeholder 2"/>
          <p:cNvSpPr>
            <a:spLocks noGrp="1"/>
          </p:cNvSpPr>
          <p:nvPr>
            <p:ph idx="1"/>
          </p:nvPr>
        </p:nvSpPr>
        <p:spPr>
          <a:xfrm>
            <a:off x="912813" y="1905000"/>
            <a:ext cx="7850187" cy="4191000"/>
          </a:xfrm>
        </p:spPr>
        <p:txBody>
          <a:bodyPr>
            <a:normAutofit/>
          </a:bodyPr>
          <a:lstStyle/>
          <a:p>
            <a:pPr>
              <a:buNone/>
            </a:pPr>
            <a:r>
              <a:rPr lang="en-US" sz="2000" dirty="0" smtClean="0"/>
              <a:t>With partners:</a:t>
            </a:r>
          </a:p>
          <a:p>
            <a:pPr lvl="1"/>
            <a:r>
              <a:rPr lang="en-US" sz="2000" dirty="0" smtClean="0"/>
              <a:t>Sexual adjustment is based on several factors</a:t>
            </a:r>
          </a:p>
          <a:p>
            <a:pPr lvl="2"/>
            <a:r>
              <a:rPr lang="en-US" sz="2000" dirty="0" smtClean="0"/>
              <a:t>Impact on body image, unique dynamics of the relationship, emotional make up of the individuals, psychological adjustment to the illness</a:t>
            </a:r>
          </a:p>
          <a:p>
            <a:pPr lvl="1"/>
            <a:r>
              <a:rPr lang="en-US" sz="2000" dirty="0" smtClean="0"/>
              <a:t>Lower desire for intercourse may lead to higher levels of emotional intimacy</a:t>
            </a:r>
          </a:p>
          <a:p>
            <a:pPr lvl="1"/>
            <a:r>
              <a:rPr lang="en-US" sz="2000" dirty="0" smtClean="0"/>
              <a:t>Involve your partner in decision-making of treatment</a:t>
            </a:r>
          </a:p>
          <a:p>
            <a:pPr lvl="1"/>
            <a:r>
              <a:rPr lang="en-US" sz="2000" dirty="0" smtClean="0"/>
              <a:t>Partners play a critical role in helping to adjust to changes in body image and sexuality through support and reassurance. </a:t>
            </a:r>
          </a:p>
          <a:p>
            <a:pPr lvl="1">
              <a:buNone/>
            </a:pPr>
            <a:endParaRPr lang="en-US" sz="2000" dirty="0" smtClean="0"/>
          </a:p>
          <a:p>
            <a:pPr lvl="1"/>
            <a:endParaRPr lang="en-US" sz="2000" dirty="0" smtClean="0"/>
          </a:p>
        </p:txBody>
      </p:sp>
    </p:spTree>
    <p:extLst>
      <p:ext uri="{BB962C8B-B14F-4D97-AF65-F5344CB8AC3E}">
        <p14:creationId xmlns:p14="http://schemas.microsoft.com/office/powerpoint/2010/main" val="20747511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DE0F9"/>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762001" y="945059"/>
            <a:ext cx="7467600" cy="769441"/>
          </a:xfrm>
        </p:spPr>
        <p:txBody>
          <a:bodyPr/>
          <a:lstStyle/>
          <a:p>
            <a:r>
              <a:rPr lang="en-US" dirty="0" smtClean="0"/>
              <a:t>Coping: Exercise</a:t>
            </a:r>
            <a:endParaRPr lang="en-US" dirty="0"/>
          </a:p>
        </p:txBody>
      </p:sp>
      <p:sp>
        <p:nvSpPr>
          <p:cNvPr id="3" name="Content Placeholder 2"/>
          <p:cNvSpPr>
            <a:spLocks noGrp="1"/>
          </p:cNvSpPr>
          <p:nvPr>
            <p:ph idx="1"/>
          </p:nvPr>
        </p:nvSpPr>
        <p:spPr>
          <a:xfrm>
            <a:off x="912813" y="1905000"/>
            <a:ext cx="6173787" cy="4191000"/>
          </a:xfrm>
        </p:spPr>
        <p:txBody>
          <a:bodyPr/>
          <a:lstStyle/>
          <a:p>
            <a:pPr>
              <a:buNone/>
            </a:pPr>
            <a:r>
              <a:rPr lang="en-US" sz="2400" b="1" dirty="0" smtClean="0"/>
              <a:t>Exercise can help:</a:t>
            </a:r>
          </a:p>
          <a:p>
            <a:pPr lvl="1"/>
            <a:r>
              <a:rPr lang="en-US" sz="2400" dirty="0" smtClean="0"/>
              <a:t>Improve sexuality </a:t>
            </a:r>
          </a:p>
          <a:p>
            <a:pPr lvl="1"/>
            <a:r>
              <a:rPr lang="en-US" sz="2400" dirty="0" smtClean="0"/>
              <a:t>Improve body image </a:t>
            </a:r>
          </a:p>
          <a:p>
            <a:pPr lvl="1"/>
            <a:r>
              <a:rPr lang="en-US" sz="2400" dirty="0" smtClean="0"/>
              <a:t>Reduce anxiety </a:t>
            </a:r>
          </a:p>
          <a:p>
            <a:pPr lvl="1"/>
            <a:r>
              <a:rPr lang="en-US" sz="2400" dirty="0" smtClean="0"/>
              <a:t>Reduce depression </a:t>
            </a:r>
          </a:p>
        </p:txBody>
      </p:sp>
    </p:spTree>
    <p:extLst>
      <p:ext uri="{BB962C8B-B14F-4D97-AF65-F5344CB8AC3E}">
        <p14:creationId xmlns:p14="http://schemas.microsoft.com/office/powerpoint/2010/main" val="23689958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DE0F9"/>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4000" dirty="0" smtClean="0"/>
              <a:t>Society and the</a:t>
            </a:r>
            <a:br>
              <a:rPr lang="en-US" sz="4000" dirty="0" smtClean="0"/>
            </a:br>
            <a:r>
              <a:rPr lang="en-US" sz="4000" dirty="0" smtClean="0"/>
              <a:t>Importance of Breasts</a:t>
            </a:r>
            <a:endParaRPr lang="en-US" sz="4000" dirty="0"/>
          </a:p>
        </p:txBody>
      </p:sp>
      <p:sp>
        <p:nvSpPr>
          <p:cNvPr id="3" name="Content Placeholder 2"/>
          <p:cNvSpPr>
            <a:spLocks noGrp="1"/>
          </p:cNvSpPr>
          <p:nvPr>
            <p:ph idx="1"/>
          </p:nvPr>
        </p:nvSpPr>
        <p:spPr>
          <a:xfrm>
            <a:off x="912813" y="1905000"/>
            <a:ext cx="4649787" cy="6400800"/>
          </a:xfrm>
        </p:spPr>
        <p:txBody>
          <a:bodyPr/>
          <a:lstStyle/>
          <a:p>
            <a:pPr marL="0" indent="0">
              <a:spcBef>
                <a:spcPts val="0"/>
              </a:spcBef>
              <a:buNone/>
            </a:pPr>
            <a:r>
              <a:rPr lang="en-US" sz="2400" b="1" dirty="0" smtClean="0"/>
              <a:t>Ancient Egyptians</a:t>
            </a:r>
            <a:endParaRPr lang="en-US" sz="2400" dirty="0" smtClean="0"/>
          </a:p>
          <a:p>
            <a:pPr marL="0" indent="0">
              <a:spcBef>
                <a:spcPts val="0"/>
              </a:spcBef>
              <a:buNone/>
            </a:pPr>
            <a:r>
              <a:rPr lang="en-US" sz="2400" dirty="0" smtClean="0"/>
              <a:t>While many of their art was erotic in nature, and breast were widely important for symbolic religious purposes,  tended to depict women with no breasts at all. </a:t>
            </a:r>
            <a:endParaRPr lang="en-US" sz="2400" dirty="0"/>
          </a:p>
        </p:txBody>
      </p:sp>
      <p:pic>
        <p:nvPicPr>
          <p:cNvPr id="27650" name="Picture 2" descr="https://upload.wikimedia.org/wikipedia/commons/f/f1/Maler_der_Grabkammer_des_Nacht_004.jpg"/>
          <p:cNvPicPr>
            <a:picLocks noChangeAspect="1" noChangeArrowheads="1"/>
          </p:cNvPicPr>
          <p:nvPr/>
        </p:nvPicPr>
        <p:blipFill>
          <a:blip r:embed="rId2" cstate="print"/>
          <a:srcRect/>
          <a:stretch>
            <a:fillRect/>
          </a:stretch>
        </p:blipFill>
        <p:spPr bwMode="auto">
          <a:xfrm>
            <a:off x="5715000" y="2057400"/>
            <a:ext cx="3094206" cy="3349624"/>
          </a:xfrm>
          <a:prstGeom prst="rect">
            <a:avLst/>
          </a:prstGeom>
          <a:noFill/>
        </p:spPr>
      </p:pic>
    </p:spTree>
    <p:extLst>
      <p:ext uri="{BB962C8B-B14F-4D97-AF65-F5344CB8AC3E}">
        <p14:creationId xmlns:p14="http://schemas.microsoft.com/office/powerpoint/2010/main" val="23100673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DE0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1" y="391061"/>
            <a:ext cx="6934199" cy="1323439"/>
          </a:xfrm>
        </p:spPr>
        <p:txBody>
          <a:bodyPr/>
          <a:lstStyle/>
          <a:p>
            <a:r>
              <a:rPr lang="en-US" sz="4000" dirty="0" smtClean="0"/>
              <a:t>Coping</a:t>
            </a:r>
            <a:r>
              <a:rPr lang="en-US" sz="4000" smtClean="0"/>
              <a:t>: Early Menopause</a:t>
            </a:r>
            <a:endParaRPr lang="en-US" sz="4000" dirty="0"/>
          </a:p>
        </p:txBody>
      </p:sp>
      <p:sp>
        <p:nvSpPr>
          <p:cNvPr id="3" name="Content Placeholder 2"/>
          <p:cNvSpPr>
            <a:spLocks noGrp="1"/>
          </p:cNvSpPr>
          <p:nvPr>
            <p:ph idx="1"/>
          </p:nvPr>
        </p:nvSpPr>
        <p:spPr>
          <a:xfrm>
            <a:off x="912813" y="1905000"/>
            <a:ext cx="7773987" cy="4191000"/>
          </a:xfrm>
        </p:spPr>
        <p:txBody>
          <a:bodyPr>
            <a:normAutofit/>
          </a:bodyPr>
          <a:lstStyle/>
          <a:p>
            <a:r>
              <a:rPr lang="en-US" sz="2400" dirty="0" smtClean="0"/>
              <a:t>Chemotherapy and other breast cancer treatments can lead to early menopause. </a:t>
            </a:r>
          </a:p>
          <a:p>
            <a:r>
              <a:rPr lang="en-US" sz="2400" dirty="0" smtClean="0"/>
              <a:t>Menopause can cause changes in the body that lessen sexual pleasure, including vaginal dryness, decrease in sexual interest or desire. </a:t>
            </a:r>
          </a:p>
          <a:p>
            <a:r>
              <a:rPr lang="en-US" sz="2400" dirty="0" smtClean="0"/>
              <a:t>Breast cancer survivors have several options for the relief of these symptoms, with or without hormones. </a:t>
            </a:r>
          </a:p>
          <a:p>
            <a:r>
              <a:rPr lang="en-US" sz="2400" dirty="0" smtClean="0"/>
              <a:t>Talk with your health care provider about which options are best for you.</a:t>
            </a:r>
          </a:p>
        </p:txBody>
      </p:sp>
    </p:spTree>
    <p:extLst>
      <p:ext uri="{BB962C8B-B14F-4D97-AF65-F5344CB8AC3E}">
        <p14:creationId xmlns:p14="http://schemas.microsoft.com/office/powerpoint/2010/main" val="7611542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DE0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1" y="267950"/>
            <a:ext cx="7467600" cy="1446550"/>
          </a:xfrm>
        </p:spPr>
        <p:txBody>
          <a:bodyPr/>
          <a:lstStyle/>
          <a:p>
            <a:r>
              <a:rPr lang="en-US" dirty="0" smtClean="0"/>
              <a:t>Coping: Cognitive Behavioral Therapy</a:t>
            </a:r>
            <a:endParaRPr lang="en-US" dirty="0"/>
          </a:p>
        </p:txBody>
      </p:sp>
      <p:sp>
        <p:nvSpPr>
          <p:cNvPr id="3" name="Content Placeholder 2"/>
          <p:cNvSpPr>
            <a:spLocks noGrp="1"/>
          </p:cNvSpPr>
          <p:nvPr>
            <p:ph idx="1"/>
          </p:nvPr>
        </p:nvSpPr>
        <p:spPr>
          <a:xfrm>
            <a:off x="912813" y="1905000"/>
            <a:ext cx="7316788" cy="4191000"/>
          </a:xfrm>
        </p:spPr>
        <p:txBody>
          <a:bodyPr/>
          <a:lstStyle/>
          <a:p>
            <a:r>
              <a:rPr lang="en-US" sz="2400" dirty="0" smtClean="0"/>
              <a:t>Cognitive behavioral therapy (CBT) combines techniques such as cognitive reframing and relaxation exercises. </a:t>
            </a:r>
          </a:p>
          <a:p>
            <a:r>
              <a:rPr lang="en-US" sz="2400" dirty="0" smtClean="0"/>
              <a:t>Some research suggests CBT improves sexual functioning for breast cancer survivors.</a:t>
            </a:r>
          </a:p>
          <a:p>
            <a:r>
              <a:rPr lang="en-US" sz="2400" dirty="0" smtClean="0"/>
              <a:t>It can also help reduce fatigue and stress. </a:t>
            </a:r>
          </a:p>
          <a:p>
            <a:endParaRPr lang="en-US" dirty="0"/>
          </a:p>
        </p:txBody>
      </p:sp>
    </p:spTree>
    <p:extLst>
      <p:ext uri="{BB962C8B-B14F-4D97-AF65-F5344CB8AC3E}">
        <p14:creationId xmlns:p14="http://schemas.microsoft.com/office/powerpoint/2010/main" val="40253844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DE0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NYU Winthrop Hospital</a:t>
            </a:r>
            <a:br>
              <a:rPr lang="en-US" sz="3200" b="1" dirty="0"/>
            </a:br>
            <a:r>
              <a:rPr lang="en-US" sz="3200" b="1" dirty="0"/>
              <a:t>Breast Health Center</a:t>
            </a:r>
          </a:p>
        </p:txBody>
      </p:sp>
      <p:sp>
        <p:nvSpPr>
          <p:cNvPr id="3" name="Content Placeholder 2"/>
          <p:cNvSpPr>
            <a:spLocks noGrp="1"/>
          </p:cNvSpPr>
          <p:nvPr>
            <p:ph idx="1"/>
          </p:nvPr>
        </p:nvSpPr>
        <p:spPr/>
        <p:txBody>
          <a:bodyPr>
            <a:normAutofit fontScale="40000" lnSpcReduction="20000"/>
          </a:bodyPr>
          <a:lstStyle/>
          <a:p>
            <a:r>
              <a:rPr lang="en-US" sz="1800" b="1" dirty="0" smtClean="0"/>
              <a:t>Dedicated Breast Nurse Navigator  - Maya Kazanjian, BSN, RN</a:t>
            </a:r>
          </a:p>
          <a:p>
            <a:pPr>
              <a:buNone/>
            </a:pPr>
            <a:r>
              <a:rPr lang="en-US" sz="1800" b="1" dirty="0" smtClean="0"/>
              <a:t>	(516) 663-3887</a:t>
            </a:r>
          </a:p>
          <a:p>
            <a:pPr lvl="1"/>
            <a:r>
              <a:rPr lang="en-US" sz="1600" dirty="0" smtClean="0"/>
              <a:t>Education on breast cancer, surgical procedures, treatment, surveillance and survivorship</a:t>
            </a:r>
          </a:p>
          <a:p>
            <a:pPr lvl="1"/>
            <a:r>
              <a:rPr lang="en-US" sz="1600" dirty="0" smtClean="0"/>
              <a:t>In hospital post-op checks</a:t>
            </a:r>
          </a:p>
          <a:p>
            <a:pPr lvl="1"/>
            <a:r>
              <a:rPr lang="en-US" sz="1600" dirty="0" smtClean="0"/>
              <a:t>Infusion Center visits</a:t>
            </a:r>
          </a:p>
          <a:p>
            <a:pPr lvl="1"/>
            <a:r>
              <a:rPr lang="en-US" sz="1600" dirty="0" smtClean="0"/>
              <a:t>Communication with providers</a:t>
            </a:r>
          </a:p>
          <a:p>
            <a:pPr lvl="1"/>
            <a:r>
              <a:rPr lang="en-US" sz="1600" dirty="0" smtClean="0"/>
              <a:t>Assistance with scheduling</a:t>
            </a:r>
            <a:endParaRPr lang="en-US" sz="1600" b="1" dirty="0" smtClean="0"/>
          </a:p>
          <a:p>
            <a:endParaRPr lang="en-US" sz="1800" b="1" dirty="0" smtClean="0"/>
          </a:p>
          <a:p>
            <a:r>
              <a:rPr lang="en-US" sz="1800" b="1" dirty="0" smtClean="0"/>
              <a:t>Dedicated Breast Health Center Social Worker – Michelle DeCastro, LCSW, OSW-C</a:t>
            </a:r>
          </a:p>
          <a:p>
            <a:pPr>
              <a:buNone/>
            </a:pPr>
            <a:r>
              <a:rPr lang="en-US" sz="1800" b="1" dirty="0" smtClean="0"/>
              <a:t>	(516) 663-2556</a:t>
            </a:r>
          </a:p>
          <a:p>
            <a:pPr lvl="1"/>
            <a:r>
              <a:rPr lang="en-US" sz="1600" dirty="0" smtClean="0"/>
              <a:t>Patient advocacy</a:t>
            </a:r>
          </a:p>
          <a:p>
            <a:pPr lvl="1"/>
            <a:r>
              <a:rPr lang="en-US" sz="1600" dirty="0" smtClean="0"/>
              <a:t>Psychosocial Support (Individual, Group, Family, Caregiver)</a:t>
            </a:r>
          </a:p>
          <a:p>
            <a:pPr lvl="1"/>
            <a:r>
              <a:rPr lang="en-US" sz="1600" dirty="0" smtClean="0"/>
              <a:t>Resources (DME, Legal, Financial)</a:t>
            </a:r>
          </a:p>
          <a:p>
            <a:pPr lvl="1"/>
            <a:r>
              <a:rPr lang="en-US" sz="1600" dirty="0" smtClean="0"/>
              <a:t>Community and WUH Referrals</a:t>
            </a:r>
          </a:p>
          <a:p>
            <a:pPr lvl="1"/>
            <a:r>
              <a:rPr lang="en-US" sz="1600" dirty="0" smtClean="0"/>
              <a:t>Insurance Trouble Shooting</a:t>
            </a:r>
          </a:p>
          <a:p>
            <a:pPr lvl="1"/>
            <a:r>
              <a:rPr lang="en-US" sz="1600" dirty="0" smtClean="0"/>
              <a:t>Assistance with Disability </a:t>
            </a:r>
          </a:p>
          <a:p>
            <a:pPr lvl="1"/>
            <a:r>
              <a:rPr lang="en-US" sz="1600" dirty="0" smtClean="0"/>
              <a:t>Transportation</a:t>
            </a:r>
          </a:p>
          <a:p>
            <a:pPr lvl="1">
              <a:buNone/>
            </a:pPr>
            <a:endParaRPr lang="en-US" sz="1400" dirty="0" smtClean="0"/>
          </a:p>
          <a:p>
            <a:pPr lvl="1"/>
            <a:endParaRPr lang="en-US" sz="1400" dirty="0" smtClean="0"/>
          </a:p>
          <a:p>
            <a:pPr lvl="1"/>
            <a:endParaRPr lang="en-US" sz="1700" dirty="0" smtClean="0"/>
          </a:p>
          <a:p>
            <a:pPr>
              <a:buNone/>
            </a:pPr>
            <a:endParaRPr lang="en-US" sz="2600" dirty="0" smtClean="0"/>
          </a:p>
          <a:p>
            <a:pPr>
              <a:buNone/>
            </a:pPr>
            <a:endParaRPr lang="en-US" sz="2000" dirty="0" smtClean="0"/>
          </a:p>
          <a:p>
            <a:endParaRPr lang="en-US" sz="2000" dirty="0"/>
          </a:p>
          <a:p>
            <a:pPr lvl="1"/>
            <a:endParaRPr lang="en-US" sz="1600" dirty="0"/>
          </a:p>
          <a:p>
            <a:pPr lvl="1"/>
            <a:endParaRPr lang="en-US" sz="1600" dirty="0" smtClean="0"/>
          </a:p>
          <a:p>
            <a:pPr lvl="1"/>
            <a:endParaRPr lang="en-US" sz="1600" dirty="0" smtClean="0"/>
          </a:p>
          <a:p>
            <a:pPr lvl="1"/>
            <a:endParaRPr lang="en-US" sz="1600" dirty="0"/>
          </a:p>
          <a:p>
            <a:endParaRPr lang="en-US" sz="1600" dirty="0"/>
          </a:p>
        </p:txBody>
      </p:sp>
    </p:spTree>
    <p:extLst>
      <p:ext uri="{BB962C8B-B14F-4D97-AF65-F5344CB8AC3E}">
        <p14:creationId xmlns:p14="http://schemas.microsoft.com/office/powerpoint/2010/main" val="12623830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DE0F9"/>
        </a:solidFill>
        <a:effectLst/>
      </p:bgPr>
    </p:bg>
    <p:spTree>
      <p:nvGrpSpPr>
        <p:cNvPr id="1" name="Shape 205"/>
        <p:cNvGrpSpPr/>
        <p:nvPr/>
      </p:nvGrpSpPr>
      <p:grpSpPr>
        <a:xfrm>
          <a:off x="0" y="0"/>
          <a:ext cx="0" cy="0"/>
          <a:chOff x="0" y="0"/>
          <a:chExt cx="0" cy="0"/>
        </a:xfrm>
      </p:grpSpPr>
      <p:sp>
        <p:nvSpPr>
          <p:cNvPr id="5" name="Subtitle 4"/>
          <p:cNvSpPr>
            <a:spLocks noGrp="1"/>
          </p:cNvSpPr>
          <p:nvPr>
            <p:ph type="subTitle" idx="1"/>
          </p:nvPr>
        </p:nvSpPr>
        <p:spPr/>
        <p:txBody>
          <a:bodyPr/>
          <a:lstStyle/>
          <a:p>
            <a:r>
              <a:rPr lang="en-US" dirty="0" smtClean="0">
                <a:sym typeface="Calibri"/>
              </a:rPr>
              <a:t>Questions?</a:t>
            </a:r>
            <a:endParaRPr lang="en-US" dirty="0"/>
          </a:p>
        </p:txBody>
      </p:sp>
      <p:pic>
        <p:nvPicPr>
          <p:cNvPr id="3" name="Picture 2" descr="Winthrop_logo_TwoColorTM_NOTAG_RGB.jpg"/>
          <p:cNvPicPr/>
          <p:nvPr/>
        </p:nvPicPr>
        <p:blipFill>
          <a:blip r:embed="rId3" cstate="print"/>
          <a:stretch>
            <a:fillRect/>
          </a:stretch>
        </p:blipFill>
        <p:spPr>
          <a:xfrm>
            <a:off x="4114800" y="1447800"/>
            <a:ext cx="3132959" cy="1066800"/>
          </a:xfrm>
          <a:prstGeom prst="rect">
            <a:avLst/>
          </a:prstGeom>
        </p:spPr>
      </p:pic>
    </p:spTree>
    <p:extLst>
      <p:ext uri="{BB962C8B-B14F-4D97-AF65-F5344CB8AC3E}">
        <p14:creationId xmlns:p14="http://schemas.microsoft.com/office/powerpoint/2010/main" val="27227589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5E8BC936-0928-C346-B13E-04BD58031644}" type="slidenum">
              <a:rPr lang="en-US" smtClean="0"/>
              <a:pPr/>
              <a:t>44</a:t>
            </a:fld>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3491" y="1288328"/>
            <a:ext cx="5403489" cy="3602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822" y="5005099"/>
            <a:ext cx="6346825" cy="72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txBox="1">
            <a:spLocks/>
          </p:cNvSpPr>
          <p:nvPr/>
        </p:nvSpPr>
        <p:spPr>
          <a:xfrm>
            <a:off x="270163" y="228600"/>
            <a:ext cx="6934200" cy="762000"/>
          </a:xfrm>
          <a:prstGeom prst="rect">
            <a:avLst/>
          </a:prstGeom>
        </p:spPr>
        <p:txBody>
          <a:bodyPr vert="horz" anchor="b">
            <a:noAutofit/>
          </a:bodyPr>
          <a:lstStyle>
            <a:lvl1pPr algn="l" rtl="0" eaLnBrk="1" latinLnBrk="0" hangingPunct="1">
              <a:spcBef>
                <a:spcPct val="0"/>
              </a:spcBef>
              <a:buNone/>
              <a:defRPr kumimoji="0" sz="3000" b="1" kern="1200" cap="small" baseline="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small" spc="0" normalizeH="0" baseline="0" noProof="0" dirty="0" smtClean="0">
                <a:ln>
                  <a:noFill/>
                </a:ln>
                <a:solidFill>
                  <a:schemeClr val="accent1"/>
                </a:solidFill>
                <a:effectLst/>
                <a:uLnTx/>
                <a:uFillTx/>
                <a:latin typeface="Arial" panose="020B0604020202020204" pitchFamily="34" charset="0"/>
                <a:ea typeface="+mj-ea"/>
                <a:cs typeface="Arial" panose="020B0604020202020204" pitchFamily="34" charset="0"/>
              </a:rPr>
              <a:t>Sexuality after breast cancer </a:t>
            </a:r>
            <a:endParaRPr kumimoji="0" lang="en-US" sz="3200" b="1" i="0" u="none" strike="noStrike" kern="1200" cap="small"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8433211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7467600" cy="750598"/>
          </a:xfrm>
        </p:spPr>
        <p:txBody>
          <a:bodyPr/>
          <a:lstStyle/>
          <a:p>
            <a:pPr algn="ct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endParaRPr lang="en-US" sz="3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5E8BC936-0928-C346-B13E-04BD58031644}" type="slidenum">
              <a:rPr lang="en-US" smtClean="0"/>
              <a:pPr/>
              <a:t>45</a:t>
            </a:fld>
            <a:endParaRPr lang="en-US" dirty="0"/>
          </a:p>
        </p:txBody>
      </p:sp>
      <p:sp>
        <p:nvSpPr>
          <p:cNvPr id="10" name="Content Placeholder 2"/>
          <p:cNvSpPr txBox="1">
            <a:spLocks/>
          </p:cNvSpPr>
          <p:nvPr/>
        </p:nvSpPr>
        <p:spPr>
          <a:xfrm>
            <a:off x="457200" y="1025236"/>
            <a:ext cx="3657600" cy="487375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274320" marR="0" lvl="0" indent="-274320" algn="l" defTabSz="914400" rtl="0" eaLnBrk="1" fontAlgn="auto" latinLnBrk="0" hangingPunct="1">
              <a:lnSpc>
                <a:spcPct val="100000"/>
              </a:lnSpc>
              <a:spcBef>
                <a:spcPts val="600"/>
              </a:spcBef>
              <a:spcAft>
                <a:spcPts val="0"/>
              </a:spcAft>
              <a:buClr>
                <a:srgbClr val="FE8637"/>
              </a:buClr>
              <a:buSzPct val="70000"/>
              <a:buFont typeface="Wingdings"/>
              <a:buChar char=""/>
              <a:tabLst/>
              <a:defRPr/>
            </a:pPr>
            <a:r>
              <a:rPr kumimoji="0" lang="en-US" sz="22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Sexuality</a:t>
            </a:r>
          </a:p>
          <a:p>
            <a:pPr marL="640080" marR="0" lvl="1" indent="-274320" algn="l" defTabSz="914400" rtl="0" eaLnBrk="1" fontAlgn="auto" latinLnBrk="0" hangingPunct="1">
              <a:lnSpc>
                <a:spcPct val="100000"/>
              </a:lnSpc>
              <a:spcBef>
                <a:spcPct val="20000"/>
              </a:spcBef>
              <a:spcAft>
                <a:spcPts val="0"/>
              </a:spcAft>
              <a:buClr>
                <a:srgbClr val="FE8637"/>
              </a:buClr>
              <a:buSzPct val="80000"/>
              <a:buFont typeface="Wingdings 2"/>
              <a:buChar char=""/>
              <a:tabLst/>
              <a:defRPr/>
            </a:pPr>
            <a:r>
              <a:rPr kumimoji="0" lang="en-US" sz="20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What is it?</a:t>
            </a:r>
          </a:p>
          <a:p>
            <a:pPr marL="274320" marR="0" lvl="0" indent="-274320" algn="l" defTabSz="914400" rtl="0" eaLnBrk="1" fontAlgn="auto" latinLnBrk="0" hangingPunct="1">
              <a:lnSpc>
                <a:spcPct val="100000"/>
              </a:lnSpc>
              <a:spcBef>
                <a:spcPts val="600"/>
              </a:spcBef>
              <a:spcAft>
                <a:spcPts val="0"/>
              </a:spcAft>
              <a:buClr>
                <a:srgbClr val="FE8637"/>
              </a:buClr>
              <a:buSzPct val="70000"/>
              <a:buFont typeface="Wingdings"/>
              <a:buChar char=""/>
              <a:tabLst/>
              <a:defRPr/>
            </a:pPr>
            <a:r>
              <a:rPr kumimoji="0" lang="en-US" sz="22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Sex &amp; Breast Cancer</a:t>
            </a:r>
          </a:p>
          <a:p>
            <a:pPr marL="640080" marR="0" lvl="1" indent="-274320" algn="l" defTabSz="914400" rtl="0" eaLnBrk="1" fontAlgn="auto" latinLnBrk="0" hangingPunct="1">
              <a:lnSpc>
                <a:spcPct val="100000"/>
              </a:lnSpc>
              <a:spcBef>
                <a:spcPct val="20000"/>
              </a:spcBef>
              <a:spcAft>
                <a:spcPts val="0"/>
              </a:spcAft>
              <a:buClr>
                <a:srgbClr val="FE8637"/>
              </a:buClr>
              <a:buSzPct val="80000"/>
              <a:buFont typeface="Wingdings 2"/>
              <a:buChar char=""/>
              <a:tabLst/>
              <a:defRPr/>
            </a:pPr>
            <a:r>
              <a:rPr kumimoji="0" lang="en-US" sz="20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A screenshot</a:t>
            </a:r>
          </a:p>
          <a:p>
            <a:pPr marL="640080" marR="0" lvl="1" indent="-274320" algn="l" defTabSz="914400" rtl="0" eaLnBrk="1" fontAlgn="auto" latinLnBrk="0" hangingPunct="1">
              <a:lnSpc>
                <a:spcPct val="100000"/>
              </a:lnSpc>
              <a:spcBef>
                <a:spcPct val="20000"/>
              </a:spcBef>
              <a:spcAft>
                <a:spcPts val="0"/>
              </a:spcAft>
              <a:buClr>
                <a:srgbClr val="FE8637"/>
              </a:buClr>
              <a:buSzPct val="80000"/>
              <a:buFont typeface="Wingdings 2"/>
              <a:buChar char=""/>
              <a:tabLst/>
              <a:defRPr/>
            </a:pPr>
            <a:r>
              <a:rPr kumimoji="0" lang="en-US" sz="20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Sexual health</a:t>
            </a:r>
          </a:p>
          <a:p>
            <a:pPr marL="274320" marR="0" lvl="0" indent="-274320" algn="l" defTabSz="914400" rtl="0" eaLnBrk="1" fontAlgn="auto" latinLnBrk="0" hangingPunct="1">
              <a:lnSpc>
                <a:spcPct val="100000"/>
              </a:lnSpc>
              <a:spcBef>
                <a:spcPts val="600"/>
              </a:spcBef>
              <a:spcAft>
                <a:spcPts val="0"/>
              </a:spcAft>
              <a:buClr>
                <a:srgbClr val="FE8637"/>
              </a:buClr>
              <a:buSzPct val="70000"/>
              <a:buFont typeface="Wingdings"/>
              <a:buChar char=""/>
              <a:tabLst/>
              <a:defRPr/>
            </a:pPr>
            <a:r>
              <a:rPr kumimoji="0" lang="en-US" sz="22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Sexuality after Breast Cancer</a:t>
            </a:r>
          </a:p>
          <a:p>
            <a:pPr marL="640080" marR="0" lvl="1" indent="-274320" algn="l" defTabSz="914400" rtl="0" eaLnBrk="1" fontAlgn="auto" latinLnBrk="0" hangingPunct="1">
              <a:lnSpc>
                <a:spcPct val="100000"/>
              </a:lnSpc>
              <a:spcBef>
                <a:spcPct val="20000"/>
              </a:spcBef>
              <a:spcAft>
                <a:spcPts val="0"/>
              </a:spcAft>
              <a:buClr>
                <a:srgbClr val="FE8637"/>
              </a:buClr>
              <a:buSzPct val="80000"/>
              <a:buFont typeface="Wingdings 2"/>
              <a:buChar char=""/>
              <a:tabLst/>
              <a:defRPr/>
            </a:pPr>
            <a:r>
              <a:rPr kumimoji="0" lang="en-US" sz="20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Challenges &amp; Obstacles</a:t>
            </a:r>
          </a:p>
          <a:p>
            <a:pPr marL="640080" marR="0" lvl="1" indent="-274320" algn="l" defTabSz="914400" rtl="0" eaLnBrk="1" fontAlgn="auto" latinLnBrk="0" hangingPunct="1">
              <a:lnSpc>
                <a:spcPct val="100000"/>
              </a:lnSpc>
              <a:spcBef>
                <a:spcPct val="20000"/>
              </a:spcBef>
              <a:spcAft>
                <a:spcPts val="0"/>
              </a:spcAft>
              <a:buClr>
                <a:srgbClr val="FE8637"/>
              </a:buClr>
              <a:buSzPct val="80000"/>
              <a:buFont typeface="Wingdings 2"/>
              <a:buChar char=""/>
              <a:tabLst/>
              <a:defRPr/>
            </a:pPr>
            <a:r>
              <a:rPr kumimoji="0" lang="en-US" sz="20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Mind-body connection</a:t>
            </a:r>
          </a:p>
          <a:p>
            <a:pPr marL="640080" marR="0" lvl="1" indent="-274320" algn="l" defTabSz="914400" rtl="0" eaLnBrk="1" fontAlgn="auto" latinLnBrk="0" hangingPunct="1">
              <a:lnSpc>
                <a:spcPct val="100000"/>
              </a:lnSpc>
              <a:spcBef>
                <a:spcPct val="20000"/>
              </a:spcBef>
              <a:spcAft>
                <a:spcPts val="0"/>
              </a:spcAft>
              <a:buClr>
                <a:srgbClr val="FE8637"/>
              </a:buClr>
              <a:buSzPct val="80000"/>
              <a:buFont typeface="Wingdings 2"/>
              <a:buChar char=""/>
              <a:tabLst/>
              <a:defRPr/>
            </a:pPr>
            <a:r>
              <a:rPr kumimoji="0" lang="en-US" sz="20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Sexual function</a:t>
            </a:r>
          </a:p>
          <a:p>
            <a:pPr marL="640080" marR="0" lvl="1" indent="-274320" algn="l" defTabSz="914400" rtl="0" eaLnBrk="1" fontAlgn="auto" latinLnBrk="0" hangingPunct="1">
              <a:lnSpc>
                <a:spcPct val="100000"/>
              </a:lnSpc>
              <a:spcBef>
                <a:spcPct val="20000"/>
              </a:spcBef>
              <a:spcAft>
                <a:spcPts val="0"/>
              </a:spcAft>
              <a:buClr>
                <a:srgbClr val="FE8637"/>
              </a:buClr>
              <a:buSzPct val="80000"/>
              <a:buFont typeface="Wingdings 2"/>
              <a:buChar char=""/>
              <a:tabLst/>
              <a:defRPr/>
            </a:pPr>
            <a:endParaRPr kumimoji="0" lang="en-US" sz="2100" b="0" i="0" u="none" strike="noStrike" kern="1200" cap="none" spc="0" normalizeH="0" baseline="0" noProof="0" dirty="0" smtClean="0">
              <a:ln>
                <a:noFill/>
              </a:ln>
              <a:solidFill>
                <a:sysClr val="windowText" lastClr="000000"/>
              </a:solidFill>
              <a:effectLst/>
              <a:uLnTx/>
              <a:uFillTx/>
              <a:latin typeface="Century Schoolbook"/>
              <a:ea typeface="+mn-ea"/>
              <a:cs typeface="+mn-cs"/>
            </a:endParaRPr>
          </a:p>
        </p:txBody>
      </p:sp>
      <p:sp>
        <p:nvSpPr>
          <p:cNvPr id="11" name="Content Placeholder 2"/>
          <p:cNvSpPr txBox="1">
            <a:spLocks/>
          </p:cNvSpPr>
          <p:nvPr/>
        </p:nvSpPr>
        <p:spPr>
          <a:xfrm>
            <a:off x="4288631" y="1025236"/>
            <a:ext cx="3657600" cy="487375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defTabSz="914400">
              <a:buClr>
                <a:srgbClr val="FE8637"/>
              </a:buClr>
            </a:pPr>
            <a:r>
              <a:rPr lang="en-US" sz="2200" dirty="0" smtClean="0">
                <a:solidFill>
                  <a:schemeClr val="tx2"/>
                </a:solidFill>
                <a:latin typeface="Arial" panose="020B0604020202020204" pitchFamily="34" charset="0"/>
                <a:cs typeface="Arial" panose="020B0604020202020204" pitchFamily="34" charset="0"/>
              </a:rPr>
              <a:t>What you can do:</a:t>
            </a:r>
          </a:p>
          <a:p>
            <a:pPr lvl="1" defTabSz="914400">
              <a:buClr>
                <a:srgbClr val="FE8637"/>
              </a:buClr>
            </a:pPr>
            <a:r>
              <a:rPr lang="en-US" sz="2000" dirty="0" smtClean="0">
                <a:solidFill>
                  <a:schemeClr val="tx2"/>
                </a:solidFill>
                <a:latin typeface="Arial" panose="020B0604020202020204" pitchFamily="34" charset="0"/>
                <a:cs typeface="Arial" panose="020B0604020202020204" pitchFamily="34" charset="0"/>
              </a:rPr>
              <a:t>Solutions</a:t>
            </a:r>
          </a:p>
          <a:p>
            <a:pPr lvl="1" defTabSz="914400">
              <a:buClr>
                <a:srgbClr val="FE8637"/>
              </a:buClr>
            </a:pPr>
            <a:r>
              <a:rPr lang="en-US" sz="2000" dirty="0" smtClean="0">
                <a:solidFill>
                  <a:schemeClr val="tx2"/>
                </a:solidFill>
                <a:latin typeface="Arial" panose="020B0604020202020204" pitchFamily="34" charset="0"/>
                <a:cs typeface="Arial" panose="020B0604020202020204" pitchFamily="34" charset="0"/>
              </a:rPr>
              <a:t>Reaching orgasm</a:t>
            </a:r>
          </a:p>
          <a:p>
            <a:pPr lvl="1" defTabSz="914400">
              <a:buClr>
                <a:srgbClr val="FE8637"/>
              </a:buClr>
            </a:pPr>
            <a:r>
              <a:rPr lang="en-US" sz="2000" dirty="0" smtClean="0">
                <a:solidFill>
                  <a:schemeClr val="tx2"/>
                </a:solidFill>
                <a:latin typeface="Arial" panose="020B0604020202020204" pitchFamily="34" charset="0"/>
                <a:cs typeface="Arial" panose="020B0604020202020204" pitchFamily="34" charset="0"/>
              </a:rPr>
              <a:t>Partner connection</a:t>
            </a:r>
          </a:p>
          <a:p>
            <a:pPr lvl="1" defTabSz="914400">
              <a:buClr>
                <a:srgbClr val="FE8637"/>
              </a:buClr>
            </a:pPr>
            <a:r>
              <a:rPr lang="en-US" sz="2000" dirty="0" smtClean="0">
                <a:solidFill>
                  <a:schemeClr val="tx2"/>
                </a:solidFill>
                <a:latin typeface="Arial" panose="020B0604020202020204" pitchFamily="34" charset="0"/>
                <a:cs typeface="Arial" panose="020B0604020202020204" pitchFamily="34" charset="0"/>
              </a:rPr>
              <a:t>Feeling good about you</a:t>
            </a:r>
          </a:p>
          <a:p>
            <a:pPr lvl="1" defTabSz="914400">
              <a:buClr>
                <a:srgbClr val="FE8637"/>
              </a:buClr>
            </a:pPr>
            <a:endParaRPr lang="en-US" sz="2000" dirty="0">
              <a:solidFill>
                <a:schemeClr val="accent1"/>
              </a:solidFill>
              <a:latin typeface="Arial" panose="020B0604020202020204" pitchFamily="34" charset="0"/>
              <a:cs typeface="Arial" panose="020B0604020202020204" pitchFamily="34" charset="0"/>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6475" y="3223771"/>
            <a:ext cx="2271211" cy="3150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3546280" y="205212"/>
            <a:ext cx="1678665" cy="70788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000" b="0" i="0" u="none" strike="noStrike" kern="0" cap="small" spc="0" normalizeH="0" baseline="0" noProof="0" dirty="0" smtClean="0">
                <a:ln>
                  <a:noFill/>
                </a:ln>
                <a:solidFill>
                  <a:schemeClr val="accent1"/>
                </a:solidFill>
                <a:effectLst/>
                <a:uLnTx/>
                <a:uFillTx/>
                <a:latin typeface="Arial" panose="020B0604020202020204" pitchFamily="34" charset="0"/>
                <a:ea typeface="+mj-ea"/>
                <a:cs typeface="Arial" panose="020B0604020202020204" pitchFamily="34" charset="0"/>
              </a:rPr>
              <a:t>Agenda</a:t>
            </a:r>
            <a:r>
              <a:rPr kumimoji="0" lang="en-US" sz="4000" b="0" i="0" u="none" strike="noStrike" kern="0" cap="small" spc="0" normalizeH="0" baseline="0" noProof="0" dirty="0" smtClean="0">
                <a:ln>
                  <a:noFill/>
                </a:ln>
                <a:solidFill>
                  <a:srgbClr val="575F6D"/>
                </a:solidFill>
                <a:effectLst/>
                <a:uLnTx/>
                <a:uFillTx/>
                <a:latin typeface="Arial" panose="020B0604020202020204" pitchFamily="34" charset="0"/>
                <a:ea typeface="+mj-ea"/>
                <a:cs typeface="Arial" panose="020B0604020202020204" pitchFamily="34" charset="0"/>
              </a:rPr>
              <a:t> </a:t>
            </a:r>
            <a:endParaRPr kumimoji="0" lang="en-US" sz="18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37562492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4"/>
          </p:nvPr>
        </p:nvSpPr>
        <p:spPr/>
        <p:txBody>
          <a:bodyPr/>
          <a:lstStyle/>
          <a:p>
            <a:fld id="{5E8BC936-0928-C346-B13E-04BD58031644}" type="slidenum">
              <a:rPr lang="en-US" smtClean="0"/>
              <a:pPr/>
              <a:t>46</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581" y="1385455"/>
            <a:ext cx="3646487"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1"/>
          <p:cNvSpPr txBox="1">
            <a:spLocks/>
          </p:cNvSpPr>
          <p:nvPr/>
        </p:nvSpPr>
        <p:spPr>
          <a:xfrm>
            <a:off x="706582" y="304800"/>
            <a:ext cx="7467600" cy="65563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defTabSz="914400"/>
            <a:r>
              <a:rPr lang="en-US" dirty="0" smtClean="0">
                <a:solidFill>
                  <a:schemeClr val="accent1"/>
                </a:solidFill>
                <a:latin typeface="Arial" panose="020B0604020202020204" pitchFamily="34" charset="0"/>
                <a:cs typeface="Arial" panose="020B0604020202020204" pitchFamily="34" charset="0"/>
              </a:rPr>
              <a:t>What is sexuality? </a:t>
            </a:r>
            <a:endParaRPr lang="en-US" dirty="0">
              <a:solidFill>
                <a:schemeClr val="accent1"/>
              </a:solidFill>
              <a:latin typeface="Arial" panose="020B0604020202020204" pitchFamily="34" charset="0"/>
              <a:cs typeface="Arial" panose="020B0604020202020204" pitchFamily="34" charset="0"/>
            </a:endParaRPr>
          </a:p>
        </p:txBody>
      </p:sp>
      <p:sp>
        <p:nvSpPr>
          <p:cNvPr id="13" name="Content Placeholder 2"/>
          <p:cNvSpPr txBox="1">
            <a:spLocks/>
          </p:cNvSpPr>
          <p:nvPr/>
        </p:nvSpPr>
        <p:spPr>
          <a:xfrm>
            <a:off x="4697340" y="1413164"/>
            <a:ext cx="3248891" cy="464515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274320" marR="0" lvl="0" indent="-274320" algn="l" defTabSz="914400" rtl="0" eaLnBrk="1" fontAlgn="auto" latinLnBrk="0" hangingPunct="1">
              <a:lnSpc>
                <a:spcPct val="100000"/>
              </a:lnSpc>
              <a:spcBef>
                <a:spcPts val="600"/>
              </a:spcBef>
              <a:spcAft>
                <a:spcPts val="0"/>
              </a:spcAft>
              <a:buClr>
                <a:srgbClr val="FE8637"/>
              </a:buClr>
              <a:buSzPct val="70000"/>
              <a:buFont typeface="Wingdings"/>
              <a:buChar char=""/>
              <a:tabLst/>
              <a:defRPr/>
            </a:pPr>
            <a:r>
              <a:rPr kumimoji="0" lang="en-US" sz="20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Sexuality refers to the total expression of who you are as a human being</a:t>
            </a:r>
            <a:r>
              <a:rPr kumimoji="0" lang="en-US" sz="2000" b="0" i="0" u="none" strike="noStrike" kern="1200" cap="none" spc="0" normalizeH="0" baseline="30000" noProof="0" dirty="0" smtClean="0">
                <a:ln>
                  <a:noFill/>
                </a:ln>
                <a:solidFill>
                  <a:schemeClr val="tx2"/>
                </a:solidFill>
                <a:effectLst/>
                <a:uLnTx/>
                <a:uFillTx/>
                <a:latin typeface="Arial" panose="020B0604020202020204" pitchFamily="34" charset="0"/>
                <a:ea typeface="+mn-ea"/>
                <a:cs typeface="Arial" panose="020B0604020202020204" pitchFamily="34" charset="0"/>
              </a:rPr>
              <a:t>1</a:t>
            </a:r>
          </a:p>
          <a:p>
            <a:pPr marL="274320" marR="0" lvl="0" indent="-274320" algn="l" defTabSz="914400" rtl="0" eaLnBrk="1" fontAlgn="auto" latinLnBrk="0" hangingPunct="1">
              <a:lnSpc>
                <a:spcPct val="100000"/>
              </a:lnSpc>
              <a:spcBef>
                <a:spcPts val="600"/>
              </a:spcBef>
              <a:spcAft>
                <a:spcPts val="0"/>
              </a:spcAft>
              <a:buClr>
                <a:srgbClr val="FE8637"/>
              </a:buClr>
              <a:buSzPct val="70000"/>
              <a:buFont typeface="Wingdings"/>
              <a:buChar char=""/>
              <a:tabLst/>
              <a:defRPr/>
            </a:pPr>
            <a:r>
              <a:rPr kumimoji="0" lang="en-US" sz="20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Sexuality is the way you feel about yourself; it is linked to your need for caring, closeness, and touch  </a:t>
            </a:r>
          </a:p>
          <a:p>
            <a:pPr marL="274320" marR="0" lvl="0" indent="-274320" algn="l" defTabSz="914400" rtl="0" eaLnBrk="1" fontAlgn="auto" latinLnBrk="0" hangingPunct="1">
              <a:lnSpc>
                <a:spcPct val="100000"/>
              </a:lnSpc>
              <a:spcBef>
                <a:spcPts val="600"/>
              </a:spcBef>
              <a:spcAft>
                <a:spcPts val="0"/>
              </a:spcAft>
              <a:buClr>
                <a:srgbClr val="FE8637"/>
              </a:buClr>
              <a:buSzPct val="70000"/>
              <a:buFont typeface="Wingdings"/>
              <a:buChar char=""/>
              <a:tabLst/>
              <a:defRPr/>
            </a:pPr>
            <a:r>
              <a:rPr kumimoji="0" lang="en-US" sz="20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Sexuality can include sexual activity, but it doesn’t have to </a:t>
            </a:r>
          </a:p>
          <a:p>
            <a:pPr marL="274320" marR="0" lvl="0" indent="-274320" algn="l" defTabSz="914400" rtl="0" eaLnBrk="1" fontAlgn="auto" latinLnBrk="0" hangingPunct="1">
              <a:lnSpc>
                <a:spcPct val="100000"/>
              </a:lnSpc>
              <a:spcBef>
                <a:spcPts val="600"/>
              </a:spcBef>
              <a:spcAft>
                <a:spcPts val="0"/>
              </a:spcAft>
              <a:buClr>
                <a:srgbClr val="FE8637"/>
              </a:buClr>
              <a:buSzPct val="70000"/>
              <a:buFont typeface="Wingdings"/>
              <a:buChar char=""/>
              <a:tabLst/>
              <a:defRPr/>
            </a:pPr>
            <a:endParaRPr kumimoji="0" lang="en-US" sz="2400" b="0" i="0" u="none" strike="noStrike" kern="1200" cap="none" spc="0" normalizeH="0" baseline="0" noProof="0" dirty="0" smtClean="0">
              <a:ln>
                <a:noFill/>
              </a:ln>
              <a:solidFill>
                <a:srgbClr val="575F6D"/>
              </a:solidFill>
              <a:effectLst/>
              <a:uLnTx/>
              <a:uFillTx/>
              <a:latin typeface="Arial" panose="020B0604020202020204" pitchFamily="34" charset="0"/>
              <a:ea typeface="+mn-ea"/>
              <a:cs typeface="Arial" panose="020B0604020202020204" pitchFamily="34" charset="0"/>
            </a:endParaRPr>
          </a:p>
          <a:p>
            <a:pPr marL="274320" marR="0" lvl="0" indent="-274320" algn="l" defTabSz="914400" rtl="0" eaLnBrk="1" fontAlgn="auto" latinLnBrk="0" hangingPunct="1">
              <a:lnSpc>
                <a:spcPct val="100000"/>
              </a:lnSpc>
              <a:spcBef>
                <a:spcPts val="600"/>
              </a:spcBef>
              <a:spcAft>
                <a:spcPts val="0"/>
              </a:spcAft>
              <a:buClr>
                <a:srgbClr val="FE8637"/>
              </a:buClr>
              <a:buSzPct val="70000"/>
              <a:buFont typeface="Wingdings"/>
              <a:buChar char=""/>
              <a:tabLst/>
              <a:defRPr/>
            </a:pPr>
            <a:endParaRPr kumimoji="0" lang="en-US" sz="2400" b="0" i="0" u="none" strike="noStrike" kern="1200" cap="none" spc="0" normalizeH="0" baseline="0" noProof="0" dirty="0">
              <a:ln>
                <a:noFill/>
              </a:ln>
              <a:solidFill>
                <a:srgbClr val="575F6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0868410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4"/>
          </p:nvPr>
        </p:nvSpPr>
        <p:spPr/>
        <p:txBody>
          <a:bodyPr/>
          <a:lstStyle/>
          <a:p>
            <a:fld id="{5E8BC936-0928-C346-B13E-04BD58031644}" type="slidenum">
              <a:rPr lang="en-US" smtClean="0"/>
              <a:pPr/>
              <a:t>47</a:t>
            </a:fld>
            <a:endParaRPr lang="en-US" dirty="0"/>
          </a:p>
        </p:txBody>
      </p:sp>
      <p:sp>
        <p:nvSpPr>
          <p:cNvPr id="6" name="Title 1"/>
          <p:cNvSpPr txBox="1">
            <a:spLocks/>
          </p:cNvSpPr>
          <p:nvPr/>
        </p:nvSpPr>
        <p:spPr>
          <a:xfrm>
            <a:off x="678873" y="218786"/>
            <a:ext cx="7467600" cy="808038"/>
          </a:xfrm>
          <a:prstGeom prst="rect">
            <a:avLst/>
          </a:prstGeom>
        </p:spPr>
        <p:txBody>
          <a:bodyPr/>
          <a:lstStyle>
            <a:lvl1pPr algn="l" defTabSz="457200" rtl="0" eaLnBrk="1" latinLnBrk="0" hangingPunct="1">
              <a:spcBef>
                <a:spcPct val="0"/>
              </a:spcBef>
              <a:buNone/>
              <a:defRPr sz="2600" b="1" i="0" kern="1200">
                <a:solidFill>
                  <a:schemeClr val="accent1"/>
                </a:solidFill>
                <a:latin typeface="Calibri"/>
                <a:ea typeface="+mj-ea"/>
                <a:cs typeface="Calibri"/>
              </a:defRPr>
            </a:lvl1pPr>
          </a:lstStyle>
          <a:p>
            <a:pPr algn="ctr"/>
            <a:r>
              <a:rPr lang="en-US" b="0" dirty="0" smtClean="0">
                <a:latin typeface="Arial" panose="020B0604020202020204" pitchFamily="34" charset="0"/>
                <a:cs typeface="Arial" panose="020B0604020202020204" pitchFamily="34" charset="0"/>
              </a:rPr>
              <a:t> </a:t>
            </a:r>
            <a:endParaRPr lang="en-US" b="0" dirty="0">
              <a:latin typeface="Arial" panose="020B0604020202020204" pitchFamily="34" charset="0"/>
              <a:cs typeface="Arial" panose="020B0604020202020204" pitchFamily="34" charset="0"/>
            </a:endParaRPr>
          </a:p>
        </p:txBody>
      </p:sp>
      <p:sp>
        <p:nvSpPr>
          <p:cNvPr id="8" name="Content Placeholder 2"/>
          <p:cNvSpPr txBox="1">
            <a:spLocks/>
          </p:cNvSpPr>
          <p:nvPr/>
        </p:nvSpPr>
        <p:spPr>
          <a:xfrm>
            <a:off x="1109158" y="832860"/>
            <a:ext cx="6607029" cy="4572000"/>
          </a:xfrm>
          <a:prstGeom prst="rect">
            <a:avLst/>
          </a:prstGeom>
        </p:spPr>
        <p:txBody>
          <a:bodyPr vert="horz" lIns="0" tIns="0" rIns="0" bIns="0" rtlCol="0">
            <a:normAutofit/>
          </a:bodyPr>
          <a:lstStyle>
            <a:lvl1pPr marL="342900" indent="-342900" algn="l" defTabSz="457200" rtl="0" eaLnBrk="1" latinLnBrk="0" hangingPunct="1">
              <a:spcBef>
                <a:spcPts val="0"/>
              </a:spcBef>
              <a:spcAft>
                <a:spcPts val="300"/>
              </a:spcAft>
              <a:buFont typeface="+mj-lt"/>
              <a:buAutoNum type="arabicPeriod"/>
              <a:defRPr sz="2800" b="0" kern="1200" baseline="0">
                <a:solidFill>
                  <a:schemeClr val="accent1"/>
                </a:solidFill>
                <a:latin typeface="Calibri"/>
                <a:ea typeface="+mn-ea"/>
                <a:cs typeface="Calibri"/>
              </a:defRPr>
            </a:lvl1pPr>
            <a:lvl2pPr marL="628650" indent="-284163" algn="l" defTabSz="0" rtl="0" eaLnBrk="1" latinLnBrk="0" hangingPunct="1">
              <a:spcBef>
                <a:spcPts val="0"/>
              </a:spcBef>
              <a:spcAft>
                <a:spcPts val="300"/>
              </a:spcAft>
              <a:buFont typeface="Arial" panose="020B0604020202020204" pitchFamily="34" charset="0"/>
              <a:buChar char="•"/>
              <a:defRPr sz="2800" b="0" i="0" kern="1200">
                <a:solidFill>
                  <a:schemeClr val="accent1"/>
                </a:solidFill>
                <a:latin typeface="Calibri"/>
                <a:ea typeface="+mn-ea"/>
                <a:cs typeface="Calibri"/>
              </a:defRPr>
            </a:lvl2pPr>
            <a:lvl3pPr marL="630936" indent="-283464" algn="l" defTabSz="401638" rtl="0" eaLnBrk="1" latinLnBrk="0" hangingPunct="1">
              <a:spcBef>
                <a:spcPts val="0"/>
              </a:spcBef>
              <a:spcAft>
                <a:spcPts val="300"/>
              </a:spcAft>
              <a:buFont typeface="Arial" panose="020B0604020202020204" pitchFamily="34" charset="0"/>
              <a:buChar char="•"/>
              <a:defRPr sz="2800" b="0" i="0" kern="1200">
                <a:solidFill>
                  <a:schemeClr val="accent1"/>
                </a:solidFill>
                <a:latin typeface="Calibri"/>
                <a:ea typeface="+mn-ea"/>
                <a:cs typeface="Calibri"/>
              </a:defRPr>
            </a:lvl3pPr>
            <a:lvl4pPr marL="630936" indent="-283464" algn="l" defTabSz="228600" rtl="0" eaLnBrk="1" latinLnBrk="0" hangingPunct="1">
              <a:spcBef>
                <a:spcPts val="0"/>
              </a:spcBef>
              <a:spcAft>
                <a:spcPts val="300"/>
              </a:spcAft>
              <a:buFont typeface="Arial" panose="020B0604020202020204" pitchFamily="34" charset="0"/>
              <a:buChar char="•"/>
              <a:defRPr sz="2800" b="0" i="0" kern="1200">
                <a:solidFill>
                  <a:srgbClr val="003CA5"/>
                </a:solidFill>
                <a:latin typeface="Calibri"/>
                <a:ea typeface="+mn-ea"/>
                <a:cs typeface="Calibri"/>
              </a:defRPr>
            </a:lvl4pPr>
            <a:lvl5pPr marL="630936" indent="-283464" algn="l" defTabSz="457200" rtl="0" eaLnBrk="1" latinLnBrk="0" hangingPunct="1">
              <a:spcBef>
                <a:spcPts val="0"/>
              </a:spcBef>
              <a:spcAft>
                <a:spcPts val="300"/>
              </a:spcAft>
              <a:buFont typeface="Arial" panose="020B0604020202020204" pitchFamily="34" charset="0"/>
              <a:buChar char="•"/>
              <a:defRPr lang="en-US" sz="2800" b="0" i="0" kern="1200">
                <a:solidFill>
                  <a:srgbClr val="003CA5"/>
                </a:solidFill>
                <a:latin typeface="Calibri"/>
                <a:ea typeface="+mn-ea"/>
                <a:cs typeface="Calibri"/>
              </a:defRPr>
            </a:lvl5pPr>
            <a:lvl6pPr marL="630936" indent="-283464" algn="l" defTabSz="457200" rtl="0" eaLnBrk="1" latinLnBrk="0" hangingPunct="1">
              <a:spcBef>
                <a:spcPts val="0"/>
              </a:spcBef>
              <a:spcAft>
                <a:spcPts val="300"/>
              </a:spcAft>
              <a:buFont typeface="Arial" panose="020B0604020202020204" pitchFamily="34" charset="0"/>
              <a:buChar char="•"/>
              <a:defRPr sz="2800" kern="1200">
                <a:solidFill>
                  <a:schemeClr val="accent1"/>
                </a:solidFill>
                <a:latin typeface="+mn-lt"/>
                <a:ea typeface="+mn-ea"/>
                <a:cs typeface="+mn-cs"/>
              </a:defRPr>
            </a:lvl6pPr>
            <a:lvl7pPr marL="630936" indent="-283464" algn="l" defTabSz="457200" rtl="0" eaLnBrk="1" latinLnBrk="0" hangingPunct="1">
              <a:spcBef>
                <a:spcPts val="0"/>
              </a:spcBef>
              <a:spcAft>
                <a:spcPts val="300"/>
              </a:spcAft>
              <a:buFont typeface="Arial" panose="020B0604020202020204" pitchFamily="34" charset="0"/>
              <a:buChar char="•"/>
              <a:defRPr sz="2800" kern="1200">
                <a:solidFill>
                  <a:srgbClr val="003CA5"/>
                </a:solidFill>
                <a:latin typeface="+mn-lt"/>
                <a:ea typeface="+mn-ea"/>
                <a:cs typeface="+mn-cs"/>
              </a:defRPr>
            </a:lvl7pPr>
            <a:lvl8pPr marL="630936" indent="-283464" algn="l" defTabSz="457200" rtl="0" eaLnBrk="1" latinLnBrk="0" hangingPunct="1">
              <a:spcBef>
                <a:spcPts val="0"/>
              </a:spcBef>
              <a:spcAft>
                <a:spcPts val="300"/>
              </a:spcAft>
              <a:buFont typeface="Arial" panose="020B0604020202020204" pitchFamily="34" charset="0"/>
              <a:buChar char="•"/>
              <a:defRPr sz="2800" kern="1200">
                <a:solidFill>
                  <a:srgbClr val="003CA5"/>
                </a:solidFill>
                <a:latin typeface="+mn-lt"/>
                <a:ea typeface="+mn-ea"/>
                <a:cs typeface="+mn-cs"/>
              </a:defRPr>
            </a:lvl8pPr>
            <a:lvl9pPr marL="630936" indent="-283464" algn="l" defTabSz="457200" rtl="0" eaLnBrk="1" latinLnBrk="0" hangingPunct="1">
              <a:spcBef>
                <a:spcPts val="0"/>
              </a:spcBef>
              <a:spcAft>
                <a:spcPts val="300"/>
              </a:spcAft>
              <a:buFont typeface="Arial" panose="020B0604020202020204" pitchFamily="34" charset="0"/>
              <a:buChar char="•"/>
              <a:defRPr sz="2800" kern="1200">
                <a:solidFill>
                  <a:srgbClr val="003CA5"/>
                </a:solidFill>
                <a:latin typeface="+mn-lt"/>
                <a:ea typeface="+mn-ea"/>
                <a:cs typeface="+mn-cs"/>
              </a:defRPr>
            </a:lvl9pPr>
          </a:lstStyle>
          <a:p>
            <a:pPr marL="457200" indent="-457200">
              <a:buFont typeface="Courier New" panose="02070309020205020404" pitchFamily="49" charset="0"/>
              <a:buChar char="o"/>
            </a:pPr>
            <a:r>
              <a:rPr lang="en-US" sz="1800" dirty="0" smtClean="0">
                <a:solidFill>
                  <a:schemeClr val="tx2"/>
                </a:solidFill>
                <a:latin typeface="Arial" panose="020B0604020202020204" pitchFamily="34" charset="0"/>
                <a:cs typeface="Arial" panose="020B0604020202020204" pitchFamily="34" charset="0"/>
              </a:rPr>
              <a:t>Gender, sexual orientation, and sexuality </a:t>
            </a:r>
            <a:r>
              <a:rPr lang="en-US" sz="1800" b="1" i="1" dirty="0" smtClean="0">
                <a:solidFill>
                  <a:schemeClr val="tx2"/>
                </a:solidFill>
                <a:latin typeface="Arial" panose="020B0604020202020204" pitchFamily="34" charset="0"/>
                <a:cs typeface="Arial" panose="020B0604020202020204" pitchFamily="34" charset="0"/>
              </a:rPr>
              <a:t>do not</a:t>
            </a:r>
            <a:r>
              <a:rPr lang="en-US" sz="1800" dirty="0" smtClean="0">
                <a:solidFill>
                  <a:schemeClr val="tx2"/>
                </a:solidFill>
                <a:latin typeface="Arial" panose="020B0604020202020204" pitchFamily="34" charset="0"/>
                <a:cs typeface="Arial" panose="020B0604020202020204" pitchFamily="34" charset="0"/>
              </a:rPr>
              <a:t> always coincide with each other</a:t>
            </a:r>
            <a:r>
              <a:rPr lang="en-US" sz="1800" baseline="30000" dirty="0" smtClean="0">
                <a:solidFill>
                  <a:schemeClr val="tx2"/>
                </a:solidFill>
                <a:latin typeface="Arial" panose="020B0604020202020204" pitchFamily="34" charset="0"/>
                <a:cs typeface="Arial" panose="020B0604020202020204" pitchFamily="34" charset="0"/>
              </a:rPr>
              <a:t>7</a:t>
            </a:r>
            <a:endParaRPr lang="en-US" sz="1800" dirty="0" smtClean="0">
              <a:solidFill>
                <a:schemeClr val="tx2"/>
              </a:solidFill>
              <a:latin typeface="Arial" panose="020B0604020202020204" pitchFamily="34" charset="0"/>
              <a:cs typeface="Arial" panose="020B0604020202020204" pitchFamily="34" charset="0"/>
            </a:endParaRPr>
          </a:p>
          <a:p>
            <a:pPr marL="457200" indent="-457200">
              <a:buFont typeface="Courier New" panose="02070309020205020404" pitchFamily="49" charset="0"/>
              <a:buChar char="o"/>
            </a:pPr>
            <a:r>
              <a:rPr lang="en-US" sz="1800" dirty="0" smtClean="0">
                <a:solidFill>
                  <a:schemeClr val="tx2"/>
                </a:solidFill>
                <a:latin typeface="Arial" panose="020B0604020202020204" pitchFamily="34" charset="0"/>
                <a:cs typeface="Arial" panose="020B0604020202020204" pitchFamily="34" charset="0"/>
              </a:rPr>
              <a:t>Gender </a:t>
            </a:r>
          </a:p>
          <a:p>
            <a:pPr marL="742950" lvl="1" indent="-457200"/>
            <a:r>
              <a:rPr lang="en-US" sz="1800" dirty="0" smtClean="0">
                <a:solidFill>
                  <a:schemeClr val="tx2"/>
                </a:solidFill>
                <a:latin typeface="Arial" panose="020B0604020202020204" pitchFamily="34" charset="0"/>
                <a:cs typeface="Arial" panose="020B0604020202020204" pitchFamily="34" charset="0"/>
              </a:rPr>
              <a:t>A socially constructed system of classifications that ascribes qualities of masculinity and femininity to people</a:t>
            </a:r>
          </a:p>
          <a:p>
            <a:pPr marL="457200" indent="-457200">
              <a:buFont typeface="Courier New" panose="02070309020205020404" pitchFamily="49" charset="0"/>
              <a:buChar char="o"/>
            </a:pPr>
            <a:r>
              <a:rPr lang="en-US" sz="1800" dirty="0" smtClean="0">
                <a:solidFill>
                  <a:schemeClr val="tx2"/>
                </a:solidFill>
                <a:latin typeface="Arial" panose="020B0604020202020204" pitchFamily="34" charset="0"/>
                <a:cs typeface="Arial" panose="020B0604020202020204" pitchFamily="34" charset="0"/>
              </a:rPr>
              <a:t>Sexual Orientation </a:t>
            </a:r>
          </a:p>
          <a:p>
            <a:pPr lvl="1"/>
            <a:r>
              <a:rPr lang="en-US" sz="1800" dirty="0" smtClean="0">
                <a:solidFill>
                  <a:schemeClr val="tx2"/>
                </a:solidFill>
                <a:latin typeface="Arial" panose="020B0604020202020204" pitchFamily="34" charset="0"/>
                <a:cs typeface="Arial" panose="020B0604020202020204" pitchFamily="34" charset="0"/>
              </a:rPr>
              <a:t>The desire for intimate emotional and/or sexual relationships with people of the same gender, another gender, or multiple genders</a:t>
            </a:r>
          </a:p>
          <a:p>
            <a:pPr marL="457200" indent="-457200">
              <a:buFont typeface="Courier New" panose="02070309020205020404" pitchFamily="49" charset="0"/>
              <a:buChar char="o"/>
            </a:pPr>
            <a:r>
              <a:rPr lang="en-US" sz="1800" dirty="0" smtClean="0">
                <a:solidFill>
                  <a:schemeClr val="tx2"/>
                </a:solidFill>
                <a:latin typeface="Arial" panose="020B0604020202020204" pitchFamily="34" charset="0"/>
                <a:cs typeface="Arial" panose="020B0604020202020204" pitchFamily="34" charset="0"/>
              </a:rPr>
              <a:t>Sexuality</a:t>
            </a:r>
          </a:p>
          <a:p>
            <a:pPr lvl="1"/>
            <a:r>
              <a:rPr lang="en-US" sz="1800" dirty="0" smtClean="0">
                <a:solidFill>
                  <a:schemeClr val="tx2"/>
                </a:solidFill>
                <a:latin typeface="Arial" panose="020B0604020202020204" pitchFamily="34" charset="0"/>
                <a:cs typeface="Arial" panose="020B0604020202020204" pitchFamily="34" charset="0"/>
              </a:rPr>
              <a:t>Refers to a person’s exploration of sexual behaviors, practices, and identities in the social world</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3368" y="4481761"/>
            <a:ext cx="4418607" cy="1846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1"/>
          <p:cNvSpPr txBox="1">
            <a:spLocks/>
          </p:cNvSpPr>
          <p:nvPr/>
        </p:nvSpPr>
        <p:spPr>
          <a:xfrm>
            <a:off x="678872" y="0"/>
            <a:ext cx="7467600" cy="65563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defTabSz="914400"/>
            <a:r>
              <a:rPr lang="en-US" dirty="0" smtClean="0">
                <a:solidFill>
                  <a:schemeClr val="accent1"/>
                </a:solidFill>
                <a:latin typeface="Arial" panose="020B0604020202020204" pitchFamily="34" charset="0"/>
                <a:cs typeface="Arial" panose="020B0604020202020204" pitchFamily="34" charset="0"/>
              </a:rPr>
              <a:t>What is sexuality? </a:t>
            </a:r>
            <a:endParaRPr lang="en-US"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42927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p:cNvSpPr>
            <a:spLocks noGrp="1"/>
          </p:cNvSpPr>
          <p:nvPr>
            <p:ph type="pic" sz="quarter" idx="17"/>
          </p:nvPr>
        </p:nvSpPr>
        <p:spPr/>
      </p:sp>
      <p:sp>
        <p:nvSpPr>
          <p:cNvPr id="3" name="Text Placeholder 2"/>
          <p:cNvSpPr>
            <a:spLocks noGrp="1"/>
          </p:cNvSpPr>
          <p:nvPr>
            <p:ph type="body" sz="quarter" idx="16"/>
          </p:nvPr>
        </p:nvSpPr>
        <p:spPr>
          <a:xfrm>
            <a:off x="1" y="0"/>
            <a:ext cx="3228108" cy="6858000"/>
          </a:xfrm>
        </p:spPr>
        <p:txBody>
          <a:bodyPr/>
          <a:lstStyle/>
          <a:p>
            <a:pPr lvl="1"/>
            <a:endParaRPr lang="en-US" dirty="0"/>
          </a:p>
        </p:txBody>
      </p:sp>
      <p:sp>
        <p:nvSpPr>
          <p:cNvPr id="5" name="Title 1"/>
          <p:cNvSpPr txBox="1">
            <a:spLocks/>
          </p:cNvSpPr>
          <p:nvPr/>
        </p:nvSpPr>
        <p:spPr>
          <a:xfrm>
            <a:off x="1537855" y="103909"/>
            <a:ext cx="7467600" cy="80803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defTabSz="914400"/>
            <a:r>
              <a:rPr lang="en-US" dirty="0" smtClean="0">
                <a:solidFill>
                  <a:schemeClr val="accent1"/>
                </a:solidFill>
                <a:latin typeface="Arial" panose="020B0604020202020204" pitchFamily="34" charset="0"/>
                <a:cs typeface="Arial" panose="020B0604020202020204" pitchFamily="34" charset="0"/>
              </a:rPr>
              <a:t>LGBTQ+</a:t>
            </a:r>
            <a:endParaRPr lang="en-US" dirty="0">
              <a:solidFill>
                <a:schemeClr val="accent1"/>
              </a:solidFill>
              <a:latin typeface="Arial" panose="020B0604020202020204" pitchFamily="34" charset="0"/>
              <a:cs typeface="Arial" panose="020B0604020202020204" pitchFamily="34" charset="0"/>
            </a:endParaRP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11948"/>
            <a:ext cx="3228108" cy="4325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a:xfrm>
            <a:off x="3692236" y="1092057"/>
            <a:ext cx="4689763" cy="5181600"/>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274320" marR="0" lvl="0" indent="-274320" algn="l" defTabSz="914400" rtl="0" eaLnBrk="1" fontAlgn="auto" latinLnBrk="0" hangingPunct="1">
              <a:lnSpc>
                <a:spcPct val="100000"/>
              </a:lnSpc>
              <a:spcBef>
                <a:spcPts val="600"/>
              </a:spcBef>
              <a:spcAft>
                <a:spcPts val="0"/>
              </a:spcAft>
              <a:buClr>
                <a:srgbClr val="FE8637"/>
              </a:buClr>
              <a:buSzPct val="70000"/>
              <a:buFont typeface="Wingdings"/>
              <a:buChar char=""/>
              <a:tabLst/>
              <a:defRPr/>
            </a:pPr>
            <a:r>
              <a:rPr kumimoji="0" lang="en-US" sz="20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As an LGBTQ+ person, you have unique concerns and experiences when it comes to your sense of self. It’s important to address these so that you can have the best possible quality of life before, during, and beyond treatment </a:t>
            </a:r>
            <a:r>
              <a:rPr kumimoji="0" lang="en-US" sz="2000" b="0" i="0" u="none" strike="noStrike" kern="1200" cap="none" spc="0" normalizeH="0" baseline="30000" noProof="0" dirty="0" smtClean="0">
                <a:ln>
                  <a:noFill/>
                </a:ln>
                <a:solidFill>
                  <a:schemeClr val="tx2"/>
                </a:solidFill>
                <a:effectLst/>
                <a:uLnTx/>
                <a:uFillTx/>
                <a:latin typeface="Arial" panose="020B0604020202020204" pitchFamily="34" charset="0"/>
                <a:ea typeface="+mn-ea"/>
                <a:cs typeface="Arial" panose="020B0604020202020204" pitchFamily="34" charset="0"/>
              </a:rPr>
              <a:t>8</a:t>
            </a:r>
            <a:endParaRPr kumimoji="0" lang="en-US" sz="20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endParaRPr>
          </a:p>
          <a:p>
            <a:pPr marL="274320" marR="0" lvl="0" indent="-274320" algn="l" defTabSz="914400" rtl="0" eaLnBrk="1" fontAlgn="auto" latinLnBrk="0" hangingPunct="1">
              <a:lnSpc>
                <a:spcPct val="100000"/>
              </a:lnSpc>
              <a:spcBef>
                <a:spcPts val="600"/>
              </a:spcBef>
              <a:spcAft>
                <a:spcPts val="0"/>
              </a:spcAft>
              <a:buClr>
                <a:srgbClr val="FE8637"/>
              </a:buClr>
              <a:buSzPct val="70000"/>
              <a:buFont typeface="Wingdings"/>
              <a:buChar char=""/>
              <a:tabLst/>
              <a:defRPr/>
            </a:pPr>
            <a:r>
              <a:rPr kumimoji="0" lang="en-US" sz="20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Research suggests  that similar to heterosexual women, the LGBTQ+ community who have a history of breast cancer have lower sexual desire, lower ability to reach orgasm, more sex-related pain and less sex than members of the LGBTQ+ community who have not had breast cancer </a:t>
            </a:r>
            <a:r>
              <a:rPr kumimoji="0" lang="en-US" sz="2000" b="0" i="0" u="none" strike="noStrike" kern="1200" cap="none" spc="0" normalizeH="0" baseline="30000" noProof="0" dirty="0" smtClean="0">
                <a:ln>
                  <a:noFill/>
                </a:ln>
                <a:solidFill>
                  <a:schemeClr val="tx2"/>
                </a:solidFill>
                <a:effectLst/>
                <a:uLnTx/>
                <a:uFillTx/>
                <a:latin typeface="Arial" panose="020B0604020202020204" pitchFamily="34" charset="0"/>
                <a:ea typeface="+mn-ea"/>
                <a:cs typeface="Arial" panose="020B0604020202020204" pitchFamily="34" charset="0"/>
              </a:rPr>
              <a:t>8</a:t>
            </a:r>
            <a:endParaRPr kumimoji="0" lang="en-US" sz="20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endParaRPr>
          </a:p>
          <a:p>
            <a:pPr marL="274320" marR="0" lvl="0" indent="-274320" algn="l" defTabSz="914400" rtl="0" eaLnBrk="1" fontAlgn="auto" latinLnBrk="0" hangingPunct="1">
              <a:lnSpc>
                <a:spcPct val="100000"/>
              </a:lnSpc>
              <a:spcBef>
                <a:spcPts val="600"/>
              </a:spcBef>
              <a:spcAft>
                <a:spcPts val="0"/>
              </a:spcAft>
              <a:buClr>
                <a:srgbClr val="FE8637"/>
              </a:buClr>
              <a:buSzPct val="70000"/>
              <a:buFont typeface="Wingdings"/>
              <a:buChar char=""/>
              <a:tabLst/>
              <a:defRPr/>
            </a:pPr>
            <a:endParaRPr kumimoji="0" lang="en-US" sz="2000" b="0" i="0" u="none" strike="noStrike" kern="1200" cap="none" spc="0" normalizeH="0" baseline="0" noProof="0" dirty="0" smtClean="0">
              <a:ln>
                <a:noFill/>
              </a:ln>
              <a:solidFill>
                <a:sysClr val="windowText" lastClr="000000">
                  <a:lumMod val="50000"/>
                  <a:lumOff val="50000"/>
                </a:sys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8446101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3"/>
          </p:nvPr>
        </p:nvSpPr>
        <p:spPr/>
        <p:txBody>
          <a:bodyPr/>
          <a:lstStyle/>
          <a:p>
            <a:fld id="{5E8BC936-0928-C346-B13E-04BD58031644}" type="slidenum">
              <a:rPr lang="en-US" smtClean="0"/>
              <a:pPr/>
              <a:t>49</a:t>
            </a:fld>
            <a:endParaRPr lang="en-US" dirty="0"/>
          </a:p>
        </p:txBody>
      </p:sp>
      <p:sp>
        <p:nvSpPr>
          <p:cNvPr id="10" name="Title 1"/>
          <p:cNvSpPr txBox="1">
            <a:spLocks/>
          </p:cNvSpPr>
          <p:nvPr/>
        </p:nvSpPr>
        <p:spPr>
          <a:xfrm>
            <a:off x="533400" y="152400"/>
            <a:ext cx="7467600" cy="65563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defTabSz="914400"/>
            <a:r>
              <a:rPr lang="en-US" dirty="0" smtClean="0">
                <a:solidFill>
                  <a:schemeClr val="accent1"/>
                </a:solidFill>
                <a:latin typeface="Arial" panose="020B0604020202020204" pitchFamily="34" charset="0"/>
                <a:cs typeface="Arial" panose="020B0604020202020204" pitchFamily="34" charset="0"/>
              </a:rPr>
              <a:t>A sex snapshot: </a:t>
            </a:r>
            <a:endParaRPr lang="en-US" dirty="0">
              <a:solidFill>
                <a:schemeClr val="accent1"/>
              </a:solidFill>
              <a:latin typeface="Arial" panose="020B0604020202020204" pitchFamily="34" charset="0"/>
              <a:cs typeface="Arial" panose="020B0604020202020204" pitchFamily="34" charset="0"/>
            </a:endParaRPr>
          </a:p>
        </p:txBody>
      </p:sp>
      <p:sp>
        <p:nvSpPr>
          <p:cNvPr id="11" name="Content Placeholder 2"/>
          <p:cNvSpPr txBox="1">
            <a:spLocks/>
          </p:cNvSpPr>
          <p:nvPr/>
        </p:nvSpPr>
        <p:spPr>
          <a:xfrm>
            <a:off x="457200" y="838200"/>
            <a:ext cx="3886200" cy="5105401"/>
          </a:xfrm>
          <a:prstGeom prst="rect">
            <a:avLst/>
          </a:prstGeom>
          <a:ln w="57150">
            <a:noFill/>
          </a:ln>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274320" marR="0" lvl="0" indent="-274320" algn="l" defTabSz="914400" rtl="0" eaLnBrk="1" fontAlgn="auto" latinLnBrk="0" hangingPunct="1">
              <a:lnSpc>
                <a:spcPct val="100000"/>
              </a:lnSpc>
              <a:spcBef>
                <a:spcPts val="600"/>
              </a:spcBef>
              <a:spcAft>
                <a:spcPts val="0"/>
              </a:spcAft>
              <a:buClr>
                <a:srgbClr val="FE8637"/>
              </a:buClr>
              <a:buSzPct val="70000"/>
              <a:buFont typeface="Wingdings"/>
              <a:buChar char=""/>
              <a:tabLst/>
              <a:defRPr/>
            </a:pPr>
            <a:endPar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cs typeface="Arial" panose="020B0604020202020204" pitchFamily="34" charset="0"/>
            </a:endParaRPr>
          </a:p>
          <a:p>
            <a:pPr marL="274320" marR="0" lvl="0" indent="-274320" algn="l" defTabSz="914400" rtl="0" eaLnBrk="1" fontAlgn="auto" latinLnBrk="0" hangingPunct="1">
              <a:lnSpc>
                <a:spcPct val="100000"/>
              </a:lnSpc>
              <a:spcBef>
                <a:spcPts val="600"/>
              </a:spcBef>
              <a:spcAft>
                <a:spcPts val="0"/>
              </a:spcAft>
              <a:buClr>
                <a:srgbClr val="FE8637"/>
              </a:buClr>
              <a:buSzPct val="70000"/>
              <a:buFont typeface="Wingdings"/>
              <a:buChar char=""/>
              <a:tabLst/>
              <a:defRPr/>
            </a:pP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cs typeface="Arial" panose="020B0604020202020204" pitchFamily="34" charset="0"/>
              </a:rPr>
              <a:t>There is enormous variability in the sexual repertoires of U.S. adults</a:t>
            </a:r>
            <a:r>
              <a:rPr kumimoji="0" lang="en-US" sz="1900" b="0" i="0" u="none" strike="noStrike" kern="1200" cap="none" spc="0" normalizeH="0" baseline="30000" noProof="0" dirty="0" smtClean="0">
                <a:ln>
                  <a:noFill/>
                </a:ln>
                <a:solidFill>
                  <a:schemeClr val="tx2"/>
                </a:solidFill>
                <a:effectLst/>
                <a:uLnTx/>
                <a:uFillTx/>
                <a:latin typeface="Arial" panose="020B0604020202020204" pitchFamily="34" charset="0"/>
                <a:cs typeface="Arial" panose="020B0604020202020204" pitchFamily="34" charset="0"/>
              </a:rPr>
              <a:t>2</a:t>
            </a:r>
            <a:endPar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cs typeface="Arial" panose="020B0604020202020204" pitchFamily="34" charset="0"/>
            </a:endParaRPr>
          </a:p>
          <a:p>
            <a:pPr marL="640080" marR="0" lvl="1" indent="-274320" algn="l" defTabSz="914400" rtl="0" eaLnBrk="1" fontAlgn="auto" latinLnBrk="0" hangingPunct="1">
              <a:lnSpc>
                <a:spcPct val="100000"/>
              </a:lnSpc>
              <a:spcBef>
                <a:spcPct val="20000"/>
              </a:spcBef>
              <a:spcAft>
                <a:spcPts val="0"/>
              </a:spcAft>
              <a:buClr>
                <a:srgbClr val="FE8637"/>
              </a:buClr>
              <a:buSzPct val="80000"/>
              <a:buFont typeface="Wingdings 2"/>
              <a:buChar char=""/>
              <a:tabLst/>
              <a:defRPr/>
            </a:pP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cs typeface="Arial" panose="020B0604020202020204" pitchFamily="34" charset="0"/>
              </a:rPr>
              <a:t>more than 40 combinations of sexual activity described at adults’ most recent sexual event</a:t>
            </a:r>
          </a:p>
          <a:p>
            <a:pPr marL="274320" marR="0" lvl="0" indent="-274320" algn="l" defTabSz="914400" rtl="0" eaLnBrk="1" fontAlgn="auto" latinLnBrk="0" hangingPunct="1">
              <a:lnSpc>
                <a:spcPct val="100000"/>
              </a:lnSpc>
              <a:spcBef>
                <a:spcPts val="600"/>
              </a:spcBef>
              <a:spcAft>
                <a:spcPts val="0"/>
              </a:spcAft>
              <a:buClr>
                <a:srgbClr val="FE8637"/>
              </a:buClr>
              <a:buSzPct val="70000"/>
              <a:buFont typeface="Wingdings"/>
              <a:buChar char=""/>
              <a:tabLst/>
              <a:defRPr/>
            </a:pP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cs typeface="Arial" panose="020B0604020202020204" pitchFamily="34" charset="0"/>
              </a:rPr>
              <a:t>About 85% of men report that their partner had an orgasm at the most recent sexual event; this compares to the 64% of women who report having had an orgasm at their most recent sexual event</a:t>
            </a:r>
            <a:r>
              <a:rPr kumimoji="0" lang="en-US" sz="1900" b="0" i="0" u="none" strike="noStrike" kern="1200" cap="none" spc="0" normalizeH="0" baseline="30000" noProof="0" dirty="0" smtClean="0">
                <a:ln>
                  <a:noFill/>
                </a:ln>
                <a:solidFill>
                  <a:schemeClr val="tx2"/>
                </a:solidFill>
                <a:effectLst/>
                <a:uLnTx/>
                <a:uFillTx/>
                <a:latin typeface="Arial" panose="020B0604020202020204" pitchFamily="34" charset="0"/>
                <a:cs typeface="Arial" panose="020B0604020202020204" pitchFamily="34" charset="0"/>
              </a:rPr>
              <a:t>2</a:t>
            </a: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cs typeface="Arial" panose="020B0604020202020204" pitchFamily="34" charset="0"/>
              </a:rPr>
              <a:t> </a:t>
            </a:r>
            <a:endParaRPr kumimoji="0" lang="en-US" sz="19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endParaRPr>
          </a:p>
        </p:txBody>
      </p:sp>
      <p:sp>
        <p:nvSpPr>
          <p:cNvPr id="12" name="Content Placeholder 2"/>
          <p:cNvSpPr txBox="1">
            <a:spLocks/>
          </p:cNvSpPr>
          <p:nvPr/>
        </p:nvSpPr>
        <p:spPr>
          <a:xfrm>
            <a:off x="4760619" y="914399"/>
            <a:ext cx="3552107" cy="5029201"/>
          </a:xfrm>
          <a:prstGeom prst="rect">
            <a:avLst/>
          </a:prstGeom>
          <a:ln w="57150">
            <a:solidFill>
              <a:srgbClr val="FE8637">
                <a:lumMod val="60000"/>
                <a:lumOff val="40000"/>
              </a:srgbClr>
            </a:solidFill>
          </a:ln>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365760" marR="0" lvl="1" indent="0" algn="ctr" defTabSz="914400" rtl="0" eaLnBrk="1" fontAlgn="auto" latinLnBrk="0" hangingPunct="1">
              <a:lnSpc>
                <a:spcPct val="100000"/>
              </a:lnSpc>
              <a:spcBef>
                <a:spcPct val="20000"/>
              </a:spcBef>
              <a:spcAft>
                <a:spcPts val="0"/>
              </a:spcAft>
              <a:buClr>
                <a:srgbClr val="FE8637"/>
              </a:buClr>
              <a:buSzPct val="80000"/>
              <a:buFont typeface="Wingdings 2"/>
              <a:buNone/>
              <a:tabLst/>
              <a:defRPr/>
            </a:pPr>
            <a:endPar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endParaRPr>
          </a:p>
          <a:p>
            <a:pPr marL="365760" marR="0" lvl="1" indent="0" algn="ctr" defTabSz="914400" rtl="0" eaLnBrk="1" fontAlgn="auto" latinLnBrk="0" hangingPunct="1">
              <a:lnSpc>
                <a:spcPct val="100000"/>
              </a:lnSpc>
              <a:spcBef>
                <a:spcPct val="20000"/>
              </a:spcBef>
              <a:spcAft>
                <a:spcPts val="0"/>
              </a:spcAft>
              <a:buClr>
                <a:srgbClr val="FE8637"/>
              </a:buClr>
              <a:buSzPct val="80000"/>
              <a:buFont typeface="Wingdings 2"/>
              <a:buNone/>
              <a:tabLst/>
              <a:defRPr/>
            </a:pPr>
            <a:r>
              <a:rPr kumimoji="0" lang="en-US" sz="1900" b="0" i="0" u="sng"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STATISTICS:</a:t>
            </a:r>
          </a:p>
          <a:p>
            <a:pPr marL="640080" marR="0" lvl="1" indent="-274320" algn="l" defTabSz="914400" rtl="0" eaLnBrk="1" fontAlgn="auto" latinLnBrk="0" hangingPunct="1">
              <a:lnSpc>
                <a:spcPct val="100000"/>
              </a:lnSpc>
              <a:spcBef>
                <a:spcPct val="20000"/>
              </a:spcBef>
              <a:spcAft>
                <a:spcPts val="0"/>
              </a:spcAft>
              <a:buClr>
                <a:srgbClr val="FE8637"/>
              </a:buClr>
              <a:buSzPct val="80000"/>
              <a:buFont typeface="Wingdings 2"/>
              <a:buChar char=""/>
              <a:tabLst/>
              <a:defRPr/>
            </a:pP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7x per month between ages 30 and 40</a:t>
            </a:r>
          </a:p>
          <a:p>
            <a:pPr marL="640080" marR="0" lvl="1" indent="-274320" algn="l" defTabSz="914400" rtl="0" eaLnBrk="1" fontAlgn="auto" latinLnBrk="0" hangingPunct="1">
              <a:lnSpc>
                <a:spcPct val="100000"/>
              </a:lnSpc>
              <a:spcBef>
                <a:spcPct val="20000"/>
              </a:spcBef>
              <a:spcAft>
                <a:spcPts val="0"/>
              </a:spcAft>
              <a:buClr>
                <a:srgbClr val="FE8637"/>
              </a:buClr>
              <a:buSzPct val="80000"/>
              <a:buFont typeface="Wingdings 2"/>
              <a:buChar char=""/>
              <a:tabLst/>
              <a:defRPr/>
            </a:pP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6x per month between ages 40 and 50</a:t>
            </a:r>
          </a:p>
          <a:p>
            <a:pPr marL="640080" marR="0" lvl="1" indent="-274320" algn="l" defTabSz="914400" rtl="0" eaLnBrk="1" fontAlgn="auto" latinLnBrk="0" hangingPunct="1">
              <a:lnSpc>
                <a:spcPct val="100000"/>
              </a:lnSpc>
              <a:spcBef>
                <a:spcPct val="20000"/>
              </a:spcBef>
              <a:spcAft>
                <a:spcPts val="0"/>
              </a:spcAft>
              <a:buClr>
                <a:srgbClr val="FE8637"/>
              </a:buClr>
              <a:buSzPct val="80000"/>
              <a:buFont typeface="Wingdings 2"/>
              <a:buChar char=""/>
              <a:tabLst/>
              <a:defRPr/>
            </a:pP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5x per month between ages 50 and 60</a:t>
            </a:r>
          </a:p>
          <a:p>
            <a:pPr marL="640080" marR="0" lvl="1" indent="-274320" algn="l" defTabSz="914400" rtl="0" eaLnBrk="1" fontAlgn="auto" latinLnBrk="0" hangingPunct="1">
              <a:lnSpc>
                <a:spcPct val="100000"/>
              </a:lnSpc>
              <a:spcBef>
                <a:spcPct val="20000"/>
              </a:spcBef>
              <a:spcAft>
                <a:spcPts val="0"/>
              </a:spcAft>
              <a:buClr>
                <a:srgbClr val="FE8637"/>
              </a:buClr>
              <a:buSzPct val="80000"/>
              <a:buFont typeface="Wingdings 2"/>
              <a:buChar char=""/>
              <a:tabLst/>
              <a:defRPr/>
            </a:pP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For people over 60, the numbers continue to decline</a:t>
            </a:r>
          </a:p>
          <a:p>
            <a:pPr marL="640080" marR="0" lvl="1" indent="-274320" algn="l" defTabSz="914400" rtl="0" eaLnBrk="1" fontAlgn="auto" latinLnBrk="0" hangingPunct="1">
              <a:lnSpc>
                <a:spcPct val="100000"/>
              </a:lnSpc>
              <a:spcBef>
                <a:spcPct val="20000"/>
              </a:spcBef>
              <a:spcAft>
                <a:spcPts val="0"/>
              </a:spcAft>
              <a:buClr>
                <a:srgbClr val="FE8637"/>
              </a:buClr>
              <a:buSzPct val="80000"/>
              <a:buFont typeface="Wingdings 2"/>
              <a:buChar char=""/>
              <a:tabLst/>
              <a:defRPr/>
            </a:pP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However, it is important to remember that </a:t>
            </a:r>
            <a:r>
              <a:rPr kumimoji="0" lang="en-US" sz="1900" b="1" i="1"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everyone’s</a:t>
            </a: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 sex life is different </a:t>
            </a:r>
          </a:p>
        </p:txBody>
      </p:sp>
    </p:spTree>
    <p:extLst>
      <p:ext uri="{BB962C8B-B14F-4D97-AF65-F5344CB8AC3E}">
        <p14:creationId xmlns:p14="http://schemas.microsoft.com/office/powerpoint/2010/main" val="22257095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DE0F9"/>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4000" dirty="0" smtClean="0"/>
              <a:t>Society and the</a:t>
            </a:r>
            <a:br>
              <a:rPr lang="en-US" sz="4000" dirty="0" smtClean="0"/>
            </a:br>
            <a:r>
              <a:rPr lang="en-US" sz="4000" dirty="0" smtClean="0"/>
              <a:t>Importance of Breasts</a:t>
            </a:r>
            <a:endParaRPr lang="en-US" sz="4000" dirty="0"/>
          </a:p>
        </p:txBody>
      </p:sp>
      <p:pic>
        <p:nvPicPr>
          <p:cNvPr id="5" name="Picture 6" descr="https://typeset-beta.imgix.net/rehost%2F2016%2F11%2F10%2F74091004-9204-4c4e-b6e9-390a0def7268.jpg?w=740&amp;h=740&amp;fit=crop&amp;crop=faces&amp;auto=format&amp;q=70"/>
          <p:cNvPicPr>
            <a:picLocks noGrp="1" noChangeAspect="1" noChangeArrowheads="1"/>
          </p:cNvPicPr>
          <p:nvPr>
            <p:ph idx="1"/>
          </p:nvPr>
        </p:nvPicPr>
        <p:blipFill>
          <a:blip r:embed="rId2" cstate="print"/>
          <a:stretch>
            <a:fillRect/>
          </a:stretch>
        </p:blipFill>
        <p:spPr bwMode="auto">
          <a:xfrm>
            <a:off x="3168650" y="2667000"/>
            <a:ext cx="3332163" cy="3332163"/>
          </a:xfrm>
          <a:prstGeom prst="rect">
            <a:avLst/>
          </a:prstGeom>
          <a:noFill/>
        </p:spPr>
      </p:pic>
      <p:sp>
        <p:nvSpPr>
          <p:cNvPr id="6" name="TextBox 5"/>
          <p:cNvSpPr txBox="1"/>
          <p:nvPr/>
        </p:nvSpPr>
        <p:spPr>
          <a:xfrm>
            <a:off x="585731" y="2827510"/>
            <a:ext cx="4724400" cy="2308324"/>
          </a:xfrm>
          <a:prstGeom prst="rect">
            <a:avLst/>
          </a:prstGeom>
          <a:noFill/>
        </p:spPr>
        <p:txBody>
          <a:bodyPr wrap="square" rtlCol="0">
            <a:spAutoFit/>
          </a:bodyPr>
          <a:lstStyle/>
          <a:p>
            <a:r>
              <a:rPr lang="en-US" sz="2400" b="1" dirty="0" smtClean="0"/>
              <a:t>Hellenistic Greece</a:t>
            </a:r>
          </a:p>
          <a:p>
            <a:r>
              <a:rPr lang="en-US" sz="2400" dirty="0" smtClean="0"/>
              <a:t>The ideal of breast proportion — one on either side of the chest with minimal sag, each measuring almost exactly a handful. </a:t>
            </a:r>
            <a:endParaRPr lang="en-US" sz="2400" dirty="0"/>
          </a:p>
        </p:txBody>
      </p:sp>
    </p:spTree>
    <p:extLst>
      <p:ext uri="{BB962C8B-B14F-4D97-AF65-F5344CB8AC3E}">
        <p14:creationId xmlns:p14="http://schemas.microsoft.com/office/powerpoint/2010/main" val="25247424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3"/>
          </p:nvPr>
        </p:nvSpPr>
        <p:spPr/>
        <p:txBody>
          <a:bodyPr/>
          <a:lstStyle/>
          <a:p>
            <a:fld id="{5E8BC936-0928-C346-B13E-04BD58031644}" type="slidenum">
              <a:rPr lang="en-US" smtClean="0"/>
              <a:pPr/>
              <a:t>50</a:t>
            </a:fld>
            <a:endParaRPr lang="en-US" dirty="0"/>
          </a:p>
        </p:txBody>
      </p:sp>
      <p:sp>
        <p:nvSpPr>
          <p:cNvPr id="10" name="Title 1"/>
          <p:cNvSpPr txBox="1">
            <a:spLocks/>
          </p:cNvSpPr>
          <p:nvPr/>
        </p:nvSpPr>
        <p:spPr>
          <a:xfrm>
            <a:off x="685800" y="270163"/>
            <a:ext cx="7467600" cy="1143000"/>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defTabSz="914400"/>
            <a:r>
              <a:rPr lang="en-US" dirty="0" smtClean="0">
                <a:solidFill>
                  <a:schemeClr val="accent1"/>
                </a:solidFill>
                <a:latin typeface="Arial" panose="020B0604020202020204" pitchFamily="34" charset="0"/>
                <a:cs typeface="Arial" panose="020B0604020202020204" pitchFamily="34" charset="0"/>
              </a:rPr>
              <a:t>Sex &amp; Breast Cancer </a:t>
            </a:r>
          </a:p>
        </p:txBody>
      </p:sp>
      <p:sp>
        <p:nvSpPr>
          <p:cNvPr id="11" name="Content Placeholder 2"/>
          <p:cNvSpPr txBox="1">
            <a:spLocks/>
          </p:cNvSpPr>
          <p:nvPr/>
        </p:nvSpPr>
        <p:spPr>
          <a:xfrm>
            <a:off x="685800" y="1752600"/>
            <a:ext cx="7696200" cy="4267200"/>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274320" marR="0" lvl="0" indent="-274320" algn="l" defTabSz="914400" rtl="0" eaLnBrk="1" fontAlgn="auto" latinLnBrk="0" hangingPunct="1">
              <a:lnSpc>
                <a:spcPct val="100000"/>
              </a:lnSpc>
              <a:spcBef>
                <a:spcPts val="600"/>
              </a:spcBef>
              <a:spcAft>
                <a:spcPts val="0"/>
              </a:spcAft>
              <a:buClr>
                <a:srgbClr val="FE8637"/>
              </a:buClr>
              <a:buSzPct val="70000"/>
              <a:buFont typeface="Wingdings"/>
              <a:buChar char=""/>
              <a:tabLst/>
              <a:defRPr/>
            </a:pP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Many women report having less sex than before their illness for various reasons</a:t>
            </a:r>
          </a:p>
          <a:p>
            <a:pPr marL="640080" marR="0" lvl="1" indent="-274320" algn="l" defTabSz="914400" rtl="0" eaLnBrk="1" fontAlgn="auto" latinLnBrk="0" hangingPunct="1">
              <a:lnSpc>
                <a:spcPct val="100000"/>
              </a:lnSpc>
              <a:spcBef>
                <a:spcPct val="20000"/>
              </a:spcBef>
              <a:spcAft>
                <a:spcPts val="0"/>
              </a:spcAft>
              <a:buClr>
                <a:srgbClr val="FE8637"/>
              </a:buClr>
              <a:buSzPct val="80000"/>
              <a:buFont typeface="Wingdings 2"/>
              <a:buChar char=""/>
              <a:tabLst/>
              <a:defRPr/>
            </a:pP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The breast cancer experience slows down your body</a:t>
            </a:r>
          </a:p>
          <a:p>
            <a:pPr marL="640080" marR="0" lvl="1" indent="-274320" algn="l" defTabSz="914400" rtl="0" eaLnBrk="1" fontAlgn="auto" latinLnBrk="0" hangingPunct="1">
              <a:lnSpc>
                <a:spcPct val="100000"/>
              </a:lnSpc>
              <a:spcBef>
                <a:spcPct val="20000"/>
              </a:spcBef>
              <a:spcAft>
                <a:spcPts val="0"/>
              </a:spcAft>
              <a:buClr>
                <a:srgbClr val="FE8637"/>
              </a:buClr>
              <a:buSzPct val="80000"/>
              <a:buFont typeface="Wingdings 2"/>
              <a:buChar char=""/>
              <a:tabLst/>
              <a:defRPr/>
            </a:pP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Takes longer to get interested in and starting and finishing sexual intercourse</a:t>
            </a:r>
          </a:p>
          <a:p>
            <a:pPr marL="640080" marR="0" lvl="1" indent="-274320" algn="l" defTabSz="914400" rtl="0" eaLnBrk="1" fontAlgn="auto" latinLnBrk="0" hangingPunct="1">
              <a:lnSpc>
                <a:spcPct val="100000"/>
              </a:lnSpc>
              <a:spcBef>
                <a:spcPct val="20000"/>
              </a:spcBef>
              <a:spcAft>
                <a:spcPts val="0"/>
              </a:spcAft>
              <a:buClr>
                <a:srgbClr val="FE8637"/>
              </a:buClr>
              <a:buSzPct val="80000"/>
              <a:buFont typeface="Wingdings 2"/>
              <a:buChar char=""/>
              <a:tabLst/>
              <a:defRPr/>
            </a:pP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Sex may be uncomfortable or painful if you’ve been thrown into sudden-onset menopause </a:t>
            </a:r>
          </a:p>
          <a:p>
            <a:pPr marL="274320" marR="0" lvl="0" indent="-274320" algn="l" defTabSz="914400" rtl="0" eaLnBrk="1" fontAlgn="auto" latinLnBrk="0" hangingPunct="1">
              <a:lnSpc>
                <a:spcPct val="100000"/>
              </a:lnSpc>
              <a:spcBef>
                <a:spcPts val="600"/>
              </a:spcBef>
              <a:spcAft>
                <a:spcPts val="0"/>
              </a:spcAft>
              <a:buClr>
                <a:srgbClr val="FE8637"/>
              </a:buClr>
              <a:buSzPct val="70000"/>
              <a:buFont typeface="Wingdings"/>
              <a:buChar char=""/>
              <a:tabLst/>
              <a:defRPr/>
            </a:pP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Changes in appearance and body image may affect desire to have sex Chemotherapy, endocrine therapy, surgeries and radiation can all have a large effect in altering a woman’s sexual health and function</a:t>
            </a:r>
          </a:p>
          <a:p>
            <a:pPr marL="274320" marR="0" lvl="0" indent="-274320" algn="l" defTabSz="914400" rtl="0" eaLnBrk="1" fontAlgn="auto" latinLnBrk="0" hangingPunct="1">
              <a:lnSpc>
                <a:spcPct val="100000"/>
              </a:lnSpc>
              <a:spcBef>
                <a:spcPts val="600"/>
              </a:spcBef>
              <a:spcAft>
                <a:spcPts val="0"/>
              </a:spcAft>
              <a:buClr>
                <a:srgbClr val="FE8637"/>
              </a:buClr>
              <a:buSzPct val="70000"/>
              <a:buFont typeface="Wingdings"/>
              <a:buChar char=""/>
              <a:tabLst/>
              <a:defRPr/>
            </a:pPr>
            <a:endParaRPr kumimoji="0" lang="en-US" sz="2400" b="0" i="0" u="none" strike="noStrike" kern="1200" cap="none" spc="0" normalizeH="0" baseline="0" noProof="0" dirty="0" smtClean="0">
              <a:ln>
                <a:noFill/>
              </a:ln>
              <a:solidFill>
                <a:sysClr val="windowText" lastClr="000000"/>
              </a:solidFill>
              <a:effectLst/>
              <a:uLnTx/>
              <a:uFillTx/>
              <a:latin typeface="Century Schoolbook"/>
              <a:ea typeface="+mn-ea"/>
              <a:cs typeface="+mn-cs"/>
            </a:endParaRPr>
          </a:p>
          <a:p>
            <a:pPr marL="0" marR="0" lvl="0" indent="0" algn="l" defTabSz="914400" rtl="0" eaLnBrk="1" fontAlgn="auto" latinLnBrk="0" hangingPunct="1">
              <a:lnSpc>
                <a:spcPct val="100000"/>
              </a:lnSpc>
              <a:spcBef>
                <a:spcPts val="600"/>
              </a:spcBef>
              <a:spcAft>
                <a:spcPts val="0"/>
              </a:spcAft>
              <a:buClr>
                <a:srgbClr val="FE8637"/>
              </a:buClr>
              <a:buSzPct val="70000"/>
              <a:buFont typeface="Wingdings"/>
              <a:buNone/>
              <a:tabLst/>
              <a:defRPr/>
            </a:pPr>
            <a:endParaRPr kumimoji="0" lang="en-US" sz="2400" b="0" i="0" u="none" strike="noStrike" kern="1200" cap="none" spc="0" normalizeH="0" baseline="0" noProof="0" dirty="0">
              <a:ln>
                <a:noFill/>
              </a:ln>
              <a:solidFill>
                <a:sysClr val="windowText" lastClr="000000"/>
              </a:solidFill>
              <a:effectLst/>
              <a:uLnTx/>
              <a:uFillTx/>
              <a:latin typeface="Century Schoolbook"/>
              <a:ea typeface="+mn-ea"/>
              <a:cs typeface="+mn-cs"/>
            </a:endParaRPr>
          </a:p>
        </p:txBody>
      </p:sp>
    </p:spTree>
    <p:extLst>
      <p:ext uri="{BB962C8B-B14F-4D97-AF65-F5344CB8AC3E}">
        <p14:creationId xmlns:p14="http://schemas.microsoft.com/office/powerpoint/2010/main" val="21539159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E8BC936-0928-C346-B13E-04BD58031644}" type="slidenum">
              <a:rPr lang="en-US" smtClean="0"/>
              <a:pPr/>
              <a:t>51</a:t>
            </a:fld>
            <a:endParaRPr lang="en-US" dirty="0"/>
          </a:p>
        </p:txBody>
      </p:sp>
      <p:sp>
        <p:nvSpPr>
          <p:cNvPr id="8" name="Title 1"/>
          <p:cNvSpPr txBox="1">
            <a:spLocks/>
          </p:cNvSpPr>
          <p:nvPr/>
        </p:nvSpPr>
        <p:spPr>
          <a:xfrm>
            <a:off x="609600" y="487362"/>
            <a:ext cx="7467600" cy="57943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defTabSz="914400"/>
            <a:r>
              <a:rPr lang="en-US" dirty="0" smtClean="0">
                <a:solidFill>
                  <a:schemeClr val="accent1"/>
                </a:solidFill>
                <a:latin typeface="Arial" panose="020B0604020202020204" pitchFamily="34" charset="0"/>
                <a:cs typeface="Arial" panose="020B0604020202020204" pitchFamily="34" charset="0"/>
              </a:rPr>
              <a:t>Sex &amp; Breast Cancer</a:t>
            </a:r>
            <a:endParaRPr lang="en-US" dirty="0">
              <a:solidFill>
                <a:schemeClr val="accent1"/>
              </a:solidFill>
              <a:latin typeface="Arial" panose="020B0604020202020204" pitchFamily="34" charset="0"/>
              <a:cs typeface="Arial" panose="020B0604020202020204" pitchFamily="34" charset="0"/>
            </a:endParaRPr>
          </a:p>
        </p:txBody>
      </p:sp>
      <p:sp>
        <p:nvSpPr>
          <p:cNvPr id="9" name="Content Placeholder 2"/>
          <p:cNvSpPr txBox="1">
            <a:spLocks/>
          </p:cNvSpPr>
          <p:nvPr/>
        </p:nvSpPr>
        <p:spPr>
          <a:xfrm>
            <a:off x="893618" y="1122218"/>
            <a:ext cx="7467600" cy="487375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274320" marR="0" lvl="0" indent="-274320" algn="l" defTabSz="914400" rtl="0" eaLnBrk="1" fontAlgn="auto" latinLnBrk="0" hangingPunct="1">
              <a:lnSpc>
                <a:spcPct val="100000"/>
              </a:lnSpc>
              <a:spcBef>
                <a:spcPts val="600"/>
              </a:spcBef>
              <a:spcAft>
                <a:spcPts val="0"/>
              </a:spcAft>
              <a:buClr>
                <a:srgbClr val="FE8637"/>
              </a:buClr>
              <a:buSzPct val="70000"/>
              <a:buFont typeface="Wingdings"/>
              <a:buNone/>
              <a:tabLst/>
              <a:defRPr/>
            </a:pPr>
            <a:endParaRPr kumimoji="0" lang="en-US" sz="2400" b="0" i="0" u="none" strike="noStrike" kern="1200" cap="none" spc="0" normalizeH="0" baseline="30000" noProof="0" dirty="0" smtClean="0">
              <a:ln>
                <a:noFill/>
              </a:ln>
              <a:solidFill>
                <a:srgbClr val="575F6D"/>
              </a:solidFill>
              <a:effectLst/>
              <a:uLnTx/>
              <a:uFillTx/>
              <a:latin typeface="Arial" panose="020B0604020202020204" pitchFamily="34" charset="0"/>
              <a:ea typeface="+mn-ea"/>
              <a:cs typeface="Arial" panose="020B0604020202020204" pitchFamily="34" charset="0"/>
            </a:endParaRPr>
          </a:p>
          <a:p>
            <a:pPr marL="274320" marR="0" lvl="0" indent="-274320" algn="l" defTabSz="914400" rtl="0" eaLnBrk="1" fontAlgn="auto" latinLnBrk="0" hangingPunct="1">
              <a:lnSpc>
                <a:spcPct val="100000"/>
              </a:lnSpc>
              <a:spcBef>
                <a:spcPts val="600"/>
              </a:spcBef>
              <a:spcAft>
                <a:spcPts val="0"/>
              </a:spcAft>
              <a:buClr>
                <a:srgbClr val="FE8637"/>
              </a:buClr>
              <a:buSzPct val="70000"/>
              <a:buFont typeface="Wingdings"/>
              <a:buChar char=""/>
              <a:tabLst/>
              <a:defRPr/>
            </a:pPr>
            <a:r>
              <a:rPr kumimoji="0" lang="en-US" sz="23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Sexual concerns result in significant emotional distress</a:t>
            </a:r>
          </a:p>
          <a:p>
            <a:pPr marL="640080" marR="0" lvl="1" indent="-274320" algn="l" defTabSz="914400" rtl="0" eaLnBrk="1" fontAlgn="auto" latinLnBrk="0" hangingPunct="1">
              <a:lnSpc>
                <a:spcPct val="100000"/>
              </a:lnSpc>
              <a:spcBef>
                <a:spcPct val="20000"/>
              </a:spcBef>
              <a:spcAft>
                <a:spcPts val="0"/>
              </a:spcAft>
              <a:buClr>
                <a:srgbClr val="FE8637"/>
              </a:buClr>
              <a:buSzPct val="80000"/>
              <a:buFont typeface="Wingdings 2"/>
              <a:buChar char=""/>
              <a:tabLst/>
              <a:defRPr/>
            </a:pPr>
            <a:r>
              <a:rPr kumimoji="0" lang="en-US" sz="21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Sadness and/or depression</a:t>
            </a:r>
          </a:p>
          <a:p>
            <a:pPr marL="640080" marR="0" lvl="1" indent="-274320" algn="l" defTabSz="914400" rtl="0" eaLnBrk="1" fontAlgn="auto" latinLnBrk="0" hangingPunct="1">
              <a:lnSpc>
                <a:spcPct val="100000"/>
              </a:lnSpc>
              <a:spcBef>
                <a:spcPct val="20000"/>
              </a:spcBef>
              <a:spcAft>
                <a:spcPts val="0"/>
              </a:spcAft>
              <a:buClr>
                <a:srgbClr val="FE8637"/>
              </a:buClr>
              <a:buSzPct val="80000"/>
              <a:buFont typeface="Wingdings 2"/>
              <a:buChar char=""/>
              <a:tabLst/>
              <a:defRPr/>
            </a:pPr>
            <a:r>
              <a:rPr kumimoji="0" lang="en-US" sz="21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Issues related to personal appearance</a:t>
            </a:r>
          </a:p>
          <a:p>
            <a:pPr marL="640080" marR="0" lvl="1" indent="-274320" algn="l" defTabSz="914400" rtl="0" eaLnBrk="1" fontAlgn="auto" latinLnBrk="0" hangingPunct="1">
              <a:lnSpc>
                <a:spcPct val="100000"/>
              </a:lnSpc>
              <a:spcBef>
                <a:spcPct val="20000"/>
              </a:spcBef>
              <a:spcAft>
                <a:spcPts val="0"/>
              </a:spcAft>
              <a:buClr>
                <a:srgbClr val="FE8637"/>
              </a:buClr>
              <a:buSzPct val="80000"/>
              <a:buFont typeface="Wingdings 2"/>
              <a:buChar char=""/>
              <a:tabLst/>
              <a:defRPr/>
            </a:pPr>
            <a:r>
              <a:rPr kumimoji="0" lang="en-US" sz="21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Stigma</a:t>
            </a:r>
          </a:p>
          <a:p>
            <a:pPr marL="640080" marR="0" lvl="1" indent="-274320" algn="l" defTabSz="914400" rtl="0" eaLnBrk="1" fontAlgn="auto" latinLnBrk="0" hangingPunct="1">
              <a:lnSpc>
                <a:spcPct val="100000"/>
              </a:lnSpc>
              <a:spcBef>
                <a:spcPct val="20000"/>
              </a:spcBef>
              <a:spcAft>
                <a:spcPts val="0"/>
              </a:spcAft>
              <a:buClr>
                <a:srgbClr val="FE8637"/>
              </a:buClr>
              <a:buSzPct val="80000"/>
              <a:buFont typeface="Wingdings 2"/>
              <a:buChar char=""/>
              <a:tabLst/>
              <a:defRPr/>
            </a:pPr>
            <a:r>
              <a:rPr kumimoji="0" lang="en-US" sz="21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Negative impacts on personal relationships</a:t>
            </a:r>
            <a:endParaRPr kumimoji="0" lang="en-US" sz="21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5111710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6"/>
          </p:nvPr>
        </p:nvSpPr>
        <p:spPr/>
        <p:txBody>
          <a:bodyPr/>
          <a:lstStyle/>
          <a:p>
            <a:fld id="{5E8BC936-0928-C346-B13E-04BD58031644}" type="slidenum">
              <a:rPr lang="en-US" smtClean="0"/>
              <a:pPr/>
              <a:t>52</a:t>
            </a:fld>
            <a:endParaRPr lang="en-US" dirty="0"/>
          </a:p>
        </p:txBody>
      </p:sp>
      <p:sp>
        <p:nvSpPr>
          <p:cNvPr id="12" name="Title 1"/>
          <p:cNvSpPr txBox="1">
            <a:spLocks/>
          </p:cNvSpPr>
          <p:nvPr/>
        </p:nvSpPr>
        <p:spPr>
          <a:xfrm>
            <a:off x="609600" y="48491"/>
            <a:ext cx="7467600" cy="73183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defTabSz="914400"/>
            <a:r>
              <a:rPr lang="en-US" dirty="0" smtClean="0">
                <a:solidFill>
                  <a:schemeClr val="accent1"/>
                </a:solidFill>
                <a:latin typeface="Arial" panose="020B0604020202020204" pitchFamily="34" charset="0"/>
                <a:cs typeface="Arial" panose="020B0604020202020204" pitchFamily="34" charset="0"/>
              </a:rPr>
              <a:t>Sex &amp; Breast Cancer</a:t>
            </a:r>
            <a:endParaRPr lang="en-US" dirty="0">
              <a:solidFill>
                <a:schemeClr val="accent1"/>
              </a:solidFill>
              <a:latin typeface="Arial" panose="020B0604020202020204" pitchFamily="34" charset="0"/>
              <a:cs typeface="Arial" panose="020B0604020202020204" pitchFamily="34" charset="0"/>
            </a:endParaRPr>
          </a:p>
        </p:txBody>
      </p:sp>
      <p:sp>
        <p:nvSpPr>
          <p:cNvPr id="13" name="Content Placeholder 2"/>
          <p:cNvSpPr txBox="1">
            <a:spLocks/>
          </p:cNvSpPr>
          <p:nvPr/>
        </p:nvSpPr>
        <p:spPr>
          <a:xfrm>
            <a:off x="457200" y="960438"/>
            <a:ext cx="7467600" cy="487375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274320" marR="0" lvl="0" indent="-274320" algn="l" defTabSz="914400" rtl="0" eaLnBrk="1" fontAlgn="auto" latinLnBrk="0" hangingPunct="1">
              <a:lnSpc>
                <a:spcPct val="100000"/>
              </a:lnSpc>
              <a:spcBef>
                <a:spcPts val="600"/>
              </a:spcBef>
              <a:spcAft>
                <a:spcPts val="0"/>
              </a:spcAft>
              <a:buClr>
                <a:srgbClr val="FE8637"/>
              </a:buClr>
              <a:buSzPct val="70000"/>
              <a:buFont typeface="Wingdings"/>
              <a:buChar char=""/>
              <a:tabLst/>
              <a:defRPr/>
            </a:pP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Boswell &amp; </a:t>
            </a:r>
            <a:r>
              <a:rPr kumimoji="0" lang="en-US" sz="1900" b="0" i="0" u="none" strike="noStrike" kern="1200" cap="none" spc="0" normalizeH="0" baseline="0" noProof="0" dirty="0" err="1" smtClean="0">
                <a:ln>
                  <a:noFill/>
                </a:ln>
                <a:solidFill>
                  <a:schemeClr val="tx2"/>
                </a:solidFill>
                <a:effectLst/>
                <a:uLnTx/>
                <a:uFillTx/>
                <a:latin typeface="Arial" panose="020B0604020202020204" pitchFamily="34" charset="0"/>
                <a:ea typeface="+mn-ea"/>
                <a:cs typeface="Arial" panose="020B0604020202020204" pitchFamily="34" charset="0"/>
              </a:rPr>
              <a:t>Dizon</a:t>
            </a: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 2015</a:t>
            </a:r>
          </a:p>
          <a:p>
            <a:pPr marL="640080" marR="0" lvl="1" indent="-274320" algn="l" defTabSz="914400" rtl="0" eaLnBrk="1" fontAlgn="auto" latinLnBrk="0" hangingPunct="1">
              <a:lnSpc>
                <a:spcPct val="100000"/>
              </a:lnSpc>
              <a:spcBef>
                <a:spcPct val="20000"/>
              </a:spcBef>
              <a:spcAft>
                <a:spcPts val="0"/>
              </a:spcAft>
              <a:buClr>
                <a:srgbClr val="FE8637"/>
              </a:buClr>
              <a:buSzPct val="80000"/>
              <a:buFont typeface="Wingdings 2"/>
              <a:buChar char=""/>
              <a:tabLst/>
              <a:defRPr/>
            </a:pP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83 breast cancer survivors, all 3 or more years post diagnosis </a:t>
            </a:r>
          </a:p>
          <a:p>
            <a:pPr marL="640080" marR="0" lvl="1" indent="-274320" algn="l" defTabSz="914400" rtl="0" eaLnBrk="1" fontAlgn="auto" latinLnBrk="0" hangingPunct="1">
              <a:lnSpc>
                <a:spcPct val="100000"/>
              </a:lnSpc>
              <a:spcBef>
                <a:spcPct val="20000"/>
              </a:spcBef>
              <a:spcAft>
                <a:spcPts val="0"/>
              </a:spcAft>
              <a:buClr>
                <a:srgbClr val="FE8637"/>
              </a:buClr>
              <a:buSzPct val="80000"/>
              <a:buFont typeface="Wingdings 2"/>
              <a:buChar char=""/>
              <a:tabLst/>
              <a:defRPr/>
            </a:pP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Surveyed using the female sexual function index (FSFI) and the female sexual distress scale-revised (FSDS-R)</a:t>
            </a:r>
          </a:p>
          <a:p>
            <a:pPr marL="640080" marR="0" lvl="1" indent="-274320" algn="l" defTabSz="914400" rtl="0" eaLnBrk="1" fontAlgn="auto" latinLnBrk="0" hangingPunct="1">
              <a:lnSpc>
                <a:spcPct val="100000"/>
              </a:lnSpc>
              <a:spcBef>
                <a:spcPct val="20000"/>
              </a:spcBef>
              <a:spcAft>
                <a:spcPts val="0"/>
              </a:spcAft>
              <a:buClr>
                <a:srgbClr val="FE8637"/>
              </a:buClr>
              <a:buSzPct val="80000"/>
              <a:buFont typeface="Wingdings 2"/>
              <a:buChar char=""/>
              <a:tabLst/>
              <a:defRPr/>
            </a:pP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Found that 77% qualified for the diagnosis of sexual dysfunction on the FSFI alone</a:t>
            </a:r>
          </a:p>
          <a:p>
            <a:pPr marL="274320" marR="0" lvl="0" indent="-274320" algn="l" defTabSz="914400" rtl="0" eaLnBrk="1" fontAlgn="auto" latinLnBrk="0" hangingPunct="1">
              <a:lnSpc>
                <a:spcPct val="100000"/>
              </a:lnSpc>
              <a:spcBef>
                <a:spcPts val="600"/>
              </a:spcBef>
              <a:spcAft>
                <a:spcPts val="0"/>
              </a:spcAft>
              <a:buClr>
                <a:srgbClr val="FE8637"/>
              </a:buClr>
              <a:buSzPct val="70000"/>
              <a:buFont typeface="Wingdings"/>
              <a:buChar char=""/>
              <a:tabLst/>
              <a:defRPr/>
            </a:pPr>
            <a:endParaRPr kumimoji="0" lang="en-US" sz="1900" b="0" i="0" u="none" strike="noStrike" kern="1200" cap="none" spc="0" normalizeH="0" baseline="0" noProof="0" dirty="0">
              <a:ln>
                <a:noFill/>
              </a:ln>
              <a:solidFill>
                <a:sysClr val="windowText" lastClr="000000"/>
              </a:solidFill>
              <a:effectLst/>
              <a:uLnTx/>
              <a:uFillTx/>
              <a:latin typeface="Century Schoolbook"/>
              <a:ea typeface="+mn-ea"/>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0511" y="3184507"/>
            <a:ext cx="6022975" cy="287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045662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78631" y="5802788"/>
            <a:ext cx="7467600" cy="1143000"/>
          </a:xfrm>
        </p:spPr>
        <p:txBody>
          <a:bodyPr>
            <a:normAutofit/>
          </a:bodyPr>
          <a:lstStyle/>
          <a:p>
            <a:r>
              <a:rPr lang="en-US" sz="1600" dirty="0" smtClean="0"/>
              <a:t>(</a:t>
            </a:r>
            <a:r>
              <a:rPr lang="en-US" sz="1600" dirty="0" err="1" smtClean="0"/>
              <a:t>Bozwell</a:t>
            </a:r>
            <a:r>
              <a:rPr lang="en-US" sz="1600" dirty="0" smtClean="0"/>
              <a:t> </a:t>
            </a:r>
            <a:r>
              <a:rPr lang="en-US" sz="1600" dirty="0"/>
              <a:t>&amp; </a:t>
            </a:r>
            <a:r>
              <a:rPr lang="en-US" sz="1600" dirty="0" err="1"/>
              <a:t>Dizon</a:t>
            </a:r>
            <a:r>
              <a:rPr lang="en-US" sz="1600" dirty="0"/>
              <a:t> </a:t>
            </a:r>
            <a:r>
              <a:rPr lang="en-US" sz="1600" dirty="0" smtClean="0"/>
              <a:t>2015)</a:t>
            </a:r>
            <a:endParaRPr lang="en-US" sz="1600" dirty="0"/>
          </a:p>
        </p:txBody>
      </p:sp>
      <p:sp>
        <p:nvSpPr>
          <p:cNvPr id="7" name="Slide Number Placeholder 6"/>
          <p:cNvSpPr>
            <a:spLocks noGrp="1"/>
          </p:cNvSpPr>
          <p:nvPr>
            <p:ph type="sldNum" sz="quarter" idx="16"/>
          </p:nvPr>
        </p:nvSpPr>
        <p:spPr/>
        <p:txBody>
          <a:bodyPr/>
          <a:lstStyle/>
          <a:p>
            <a:fld id="{5E8BC936-0928-C346-B13E-04BD58031644}" type="slidenum">
              <a:rPr lang="en-US" smtClean="0"/>
              <a:pPr/>
              <a:t>53</a:t>
            </a:fld>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024" y="223549"/>
            <a:ext cx="7218363" cy="541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63610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6"/>
          </p:nvPr>
        </p:nvSpPr>
        <p:spPr/>
        <p:txBody>
          <a:bodyPr/>
          <a:lstStyle/>
          <a:p>
            <a:fld id="{5E8BC936-0928-C346-B13E-04BD58031644}" type="slidenum">
              <a:rPr lang="en-US" smtClean="0"/>
              <a:pPr/>
              <a:t>54</a:t>
            </a:fld>
            <a:endParaRPr lang="en-US" dirty="0"/>
          </a:p>
        </p:txBody>
      </p:sp>
      <p:sp>
        <p:nvSpPr>
          <p:cNvPr id="8" name="Title 1"/>
          <p:cNvSpPr txBox="1">
            <a:spLocks/>
          </p:cNvSpPr>
          <p:nvPr/>
        </p:nvSpPr>
        <p:spPr>
          <a:xfrm>
            <a:off x="685800" y="200891"/>
            <a:ext cx="7737764" cy="1325562"/>
          </a:xfrm>
          <a:prstGeom prst="rect">
            <a:avLst/>
          </a:prstGeom>
        </p:spPr>
        <p:txBody>
          <a:bodyPr vert="horz" anchor="b">
            <a:normAutofit fontScale="97500"/>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defTabSz="914400"/>
            <a:r>
              <a:rPr lang="en-US" dirty="0" smtClean="0">
                <a:solidFill>
                  <a:schemeClr val="accent1"/>
                </a:solidFill>
                <a:latin typeface="Arial" panose="020B0604020202020204" pitchFamily="34" charset="0"/>
                <a:cs typeface="Arial" panose="020B0604020202020204" pitchFamily="34" charset="0"/>
              </a:rPr>
              <a:t>Sexuality after breast cancer: rediscovering the mind body connection</a:t>
            </a:r>
            <a:endParaRPr lang="en-US" baseline="30000" dirty="0">
              <a:solidFill>
                <a:schemeClr val="accent1"/>
              </a:solidFill>
              <a:latin typeface="Arial" panose="020B0604020202020204" pitchFamily="34" charset="0"/>
              <a:cs typeface="Arial" panose="020B0604020202020204" pitchFamily="34"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539" y="1979901"/>
            <a:ext cx="3286125" cy="32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2"/>
          <p:cNvSpPr txBox="1">
            <a:spLocks/>
          </p:cNvSpPr>
          <p:nvPr/>
        </p:nvSpPr>
        <p:spPr>
          <a:xfrm>
            <a:off x="4554682" y="1979901"/>
            <a:ext cx="3962400" cy="434035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274320" marR="0" lvl="0" indent="-274320" algn="l" defTabSz="914400" rtl="0" eaLnBrk="1" fontAlgn="auto" latinLnBrk="0" hangingPunct="1">
              <a:lnSpc>
                <a:spcPct val="100000"/>
              </a:lnSpc>
              <a:spcBef>
                <a:spcPts val="600"/>
              </a:spcBef>
              <a:spcAft>
                <a:spcPts val="0"/>
              </a:spcAft>
              <a:buClr>
                <a:srgbClr val="FE8637"/>
              </a:buClr>
              <a:buSzPct val="70000"/>
              <a:buFont typeface="Wingdings"/>
              <a:buChar char=""/>
              <a:tabLst/>
              <a:defRPr/>
            </a:pPr>
            <a:r>
              <a:rPr kumimoji="0" lang="en-US" sz="20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It is important to keep in mind that sexuality is not just a matter of sex itself and body parts </a:t>
            </a:r>
          </a:p>
          <a:p>
            <a:pPr marL="274320" marR="0" lvl="0" indent="-274320" algn="l" defTabSz="914400" rtl="0" eaLnBrk="1" fontAlgn="auto" latinLnBrk="0" hangingPunct="1">
              <a:lnSpc>
                <a:spcPct val="100000"/>
              </a:lnSpc>
              <a:spcBef>
                <a:spcPts val="600"/>
              </a:spcBef>
              <a:spcAft>
                <a:spcPts val="0"/>
              </a:spcAft>
              <a:buClr>
                <a:srgbClr val="FE8637"/>
              </a:buClr>
              <a:buSzPct val="70000"/>
              <a:buFont typeface="Wingdings"/>
              <a:buChar char=""/>
              <a:tabLst/>
              <a:defRPr/>
            </a:pPr>
            <a:r>
              <a:rPr kumimoji="0" lang="en-US" sz="20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Rediscovering your identity can be a difficult concept for those who have completed their breast cancer journey</a:t>
            </a:r>
            <a:r>
              <a:rPr kumimoji="0" lang="en-US" sz="2000" b="0" i="0" u="none" strike="noStrike" kern="1200" cap="none" spc="0" normalizeH="0" baseline="30000" noProof="0" dirty="0" smtClean="0">
                <a:ln>
                  <a:noFill/>
                </a:ln>
                <a:solidFill>
                  <a:schemeClr val="tx2"/>
                </a:solidFill>
                <a:effectLst/>
                <a:uLnTx/>
                <a:uFillTx/>
                <a:latin typeface="Arial" panose="020B0604020202020204" pitchFamily="34" charset="0"/>
                <a:ea typeface="+mn-ea"/>
                <a:cs typeface="Arial" panose="020B0604020202020204" pitchFamily="34" charset="0"/>
              </a:rPr>
              <a:t>3 </a:t>
            </a:r>
            <a:endParaRPr kumimoji="0" lang="en-US" sz="20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endParaRPr>
          </a:p>
          <a:p>
            <a:pPr marL="274320" marR="0" lvl="0" indent="-274320" algn="l" defTabSz="914400" rtl="0" eaLnBrk="1" fontAlgn="auto" latinLnBrk="0" hangingPunct="1">
              <a:lnSpc>
                <a:spcPct val="100000"/>
              </a:lnSpc>
              <a:spcBef>
                <a:spcPts val="600"/>
              </a:spcBef>
              <a:spcAft>
                <a:spcPts val="0"/>
              </a:spcAft>
              <a:buClr>
                <a:srgbClr val="FE8637"/>
              </a:buClr>
              <a:buSzPct val="70000"/>
              <a:buFont typeface="Wingdings"/>
              <a:buChar char=""/>
              <a:tabLst/>
              <a:defRPr/>
            </a:pPr>
            <a:endParaRPr kumimoji="0" lang="en-US" sz="2400" b="0" i="0" u="none" strike="noStrike" kern="1200" cap="none" spc="0" normalizeH="0" baseline="0" noProof="0" dirty="0">
              <a:ln>
                <a:noFill/>
              </a:ln>
              <a:solidFill>
                <a:sysClr val="windowText" lastClr="000000"/>
              </a:solidFill>
              <a:effectLst/>
              <a:uLnTx/>
              <a:uFillTx/>
              <a:latin typeface="Century Schoolbook"/>
              <a:ea typeface="+mn-ea"/>
              <a:cs typeface="+mn-cs"/>
            </a:endParaRPr>
          </a:p>
        </p:txBody>
      </p:sp>
    </p:spTree>
    <p:extLst>
      <p:ext uri="{BB962C8B-B14F-4D97-AF65-F5344CB8AC3E}">
        <p14:creationId xmlns:p14="http://schemas.microsoft.com/office/powerpoint/2010/main" val="33526138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6"/>
          </p:nvPr>
        </p:nvSpPr>
        <p:spPr/>
        <p:txBody>
          <a:bodyPr/>
          <a:lstStyle/>
          <a:p>
            <a:fld id="{5E8BC936-0928-C346-B13E-04BD58031644}" type="slidenum">
              <a:rPr lang="en-US" smtClean="0"/>
              <a:pPr/>
              <a:t>55</a:t>
            </a:fld>
            <a:endParaRPr lang="en-US" dirty="0"/>
          </a:p>
        </p:txBody>
      </p:sp>
      <p:sp>
        <p:nvSpPr>
          <p:cNvPr id="8" name="Title 1"/>
          <p:cNvSpPr txBox="1">
            <a:spLocks/>
          </p:cNvSpPr>
          <p:nvPr/>
        </p:nvSpPr>
        <p:spPr>
          <a:xfrm>
            <a:off x="457200" y="274638"/>
            <a:ext cx="7467600" cy="1143000"/>
          </a:xfrm>
          <a:prstGeom prst="rect">
            <a:avLst/>
          </a:prstGeom>
        </p:spPr>
        <p:txBody>
          <a:bodyPr vert="horz" anchor="b">
            <a:normAutofit fontScale="97500"/>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defTabSz="914400"/>
            <a:r>
              <a:rPr lang="en-US" dirty="0" smtClean="0">
                <a:solidFill>
                  <a:schemeClr val="accent1"/>
                </a:solidFill>
                <a:latin typeface="Arial" panose="020B0604020202020204" pitchFamily="34" charset="0"/>
                <a:cs typeface="Arial" panose="020B0604020202020204" pitchFamily="34" charset="0"/>
              </a:rPr>
              <a:t>Sexuality after breast cancer: Body image</a:t>
            </a:r>
            <a:endParaRPr lang="en-US" dirty="0">
              <a:solidFill>
                <a:schemeClr val="accent1"/>
              </a:solidFill>
              <a:latin typeface="Arial" panose="020B0604020202020204" pitchFamily="34" charset="0"/>
              <a:cs typeface="Arial" panose="020B0604020202020204" pitchFamily="34" charset="0"/>
            </a:endParaRPr>
          </a:p>
        </p:txBody>
      </p:sp>
      <p:sp>
        <p:nvSpPr>
          <p:cNvPr id="9" name="Content Placeholder 2"/>
          <p:cNvSpPr txBox="1">
            <a:spLocks/>
          </p:cNvSpPr>
          <p:nvPr/>
        </p:nvSpPr>
        <p:spPr>
          <a:xfrm>
            <a:off x="457200" y="1424565"/>
            <a:ext cx="3733800" cy="487375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274320" marR="0" lvl="0" indent="-274320" algn="l" defTabSz="914400" rtl="0" eaLnBrk="1" fontAlgn="auto" latinLnBrk="0" hangingPunct="1">
              <a:lnSpc>
                <a:spcPct val="100000"/>
              </a:lnSpc>
              <a:spcBef>
                <a:spcPts val="600"/>
              </a:spcBef>
              <a:spcAft>
                <a:spcPts val="0"/>
              </a:spcAft>
              <a:buClr>
                <a:srgbClr val="FE8637"/>
              </a:buClr>
              <a:buSzPct val="70000"/>
              <a:buFont typeface="Wingdings"/>
              <a:buChar char=""/>
              <a:tabLst/>
              <a:defRPr/>
            </a:pP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Your body has changed and therefore your body image has also changed </a:t>
            </a:r>
          </a:p>
          <a:p>
            <a:pPr marL="274320" marR="0" lvl="0" indent="-274320" algn="l" defTabSz="914400" rtl="0" eaLnBrk="1" fontAlgn="auto" latinLnBrk="0" hangingPunct="1">
              <a:lnSpc>
                <a:spcPct val="100000"/>
              </a:lnSpc>
              <a:spcBef>
                <a:spcPts val="600"/>
              </a:spcBef>
              <a:spcAft>
                <a:spcPts val="0"/>
              </a:spcAft>
              <a:buClr>
                <a:srgbClr val="FE8637"/>
              </a:buClr>
              <a:buSzPct val="70000"/>
              <a:buFont typeface="Wingdings"/>
              <a:buChar char=""/>
              <a:tabLst/>
              <a:defRPr/>
            </a:pP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You may have lost your hair, breasts, weight, and are now in the process of adapting to your new body and the beginning of you post breast cancer journey</a:t>
            </a:r>
          </a:p>
          <a:p>
            <a:pPr marL="274320" marR="0" lvl="0" indent="-274320" algn="l" defTabSz="914400" rtl="0" eaLnBrk="1" fontAlgn="auto" latinLnBrk="0" hangingPunct="1">
              <a:lnSpc>
                <a:spcPct val="100000"/>
              </a:lnSpc>
              <a:spcBef>
                <a:spcPts val="600"/>
              </a:spcBef>
              <a:spcAft>
                <a:spcPts val="0"/>
              </a:spcAft>
              <a:buClr>
                <a:srgbClr val="FE8637"/>
              </a:buClr>
              <a:buSzPct val="70000"/>
              <a:buFont typeface="Wingdings"/>
              <a:buChar char=""/>
              <a:tabLst/>
              <a:defRPr/>
            </a:pP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A part of that journey will be discovering yourself both physically and mentally, which are both major contributors to sexuality</a:t>
            </a:r>
          </a:p>
          <a:p>
            <a:pPr marL="274320" marR="0" lvl="0" indent="-274320" algn="l" defTabSz="914400" rtl="0" eaLnBrk="1" fontAlgn="auto" latinLnBrk="0" hangingPunct="1">
              <a:lnSpc>
                <a:spcPct val="100000"/>
              </a:lnSpc>
              <a:spcBef>
                <a:spcPts val="600"/>
              </a:spcBef>
              <a:spcAft>
                <a:spcPts val="0"/>
              </a:spcAft>
              <a:buClr>
                <a:srgbClr val="FE8637"/>
              </a:buClr>
              <a:buSzPct val="70000"/>
              <a:buFont typeface="Wingdings"/>
              <a:buChar char=""/>
              <a:tabLst/>
              <a:defRPr/>
            </a:pPr>
            <a:endParaRPr kumimoji="0" lang="en-US" sz="2400" b="0" i="0" u="none" strike="noStrike" kern="1200" cap="none" spc="0" normalizeH="0" baseline="0" noProof="0" dirty="0">
              <a:ln>
                <a:noFill/>
              </a:ln>
              <a:solidFill>
                <a:sysClr val="windowText" lastClr="000000"/>
              </a:solidFill>
              <a:effectLst/>
              <a:uLnTx/>
              <a:uFillTx/>
              <a:latin typeface="Century Schoolbook"/>
              <a:ea typeface="+mn-ea"/>
              <a:cs typeface="+mn-cs"/>
            </a:endParaRPr>
          </a:p>
        </p:txBody>
      </p:sp>
      <p:pic>
        <p:nvPicPr>
          <p:cNvPr id="10"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0816" y="1424565"/>
            <a:ext cx="4270801"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4932594" y="5407223"/>
            <a:ext cx="3047244" cy="307777"/>
          </a:xfrm>
          <a:prstGeom prst="rect">
            <a:avLst/>
          </a:prstGeom>
        </p:spPr>
        <p:txBody>
          <a:bodyPr wrap="none">
            <a:spAutoFit/>
          </a:bodyPr>
          <a:lstStyle/>
          <a:p>
            <a:r>
              <a:rPr lang="en-US" sz="1400" dirty="0" smtClean="0">
                <a:solidFill>
                  <a:schemeClr val="tx2"/>
                </a:solidFill>
                <a:latin typeface="Arial" panose="020B0604020202020204" pitchFamily="34" charset="0"/>
                <a:cs typeface="Arial" panose="020B0604020202020204" pitchFamily="34" charset="0"/>
              </a:rPr>
              <a:t>Erika Hart, Women’s Health Activist </a:t>
            </a:r>
            <a:endParaRPr lang="en-US" sz="14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09044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6"/>
          </p:nvPr>
        </p:nvSpPr>
        <p:spPr/>
        <p:txBody>
          <a:bodyPr/>
          <a:lstStyle/>
          <a:p>
            <a:fld id="{5E8BC936-0928-C346-B13E-04BD58031644}" type="slidenum">
              <a:rPr lang="en-US" smtClean="0"/>
              <a:pPr/>
              <a:t>56</a:t>
            </a:fld>
            <a:endParaRPr lang="en-US" dirty="0"/>
          </a:p>
        </p:txBody>
      </p:sp>
      <p:sp>
        <p:nvSpPr>
          <p:cNvPr id="8" name="Title 1"/>
          <p:cNvSpPr txBox="1">
            <a:spLocks/>
          </p:cNvSpPr>
          <p:nvPr/>
        </p:nvSpPr>
        <p:spPr>
          <a:xfrm>
            <a:off x="638893" y="138546"/>
            <a:ext cx="7467600" cy="1029710"/>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defTabSz="914400"/>
            <a:r>
              <a:rPr lang="en-US" dirty="0" smtClean="0">
                <a:solidFill>
                  <a:schemeClr val="accent1"/>
                </a:solidFill>
                <a:latin typeface="Arial" panose="020B0604020202020204" pitchFamily="34" charset="0"/>
                <a:cs typeface="Arial" panose="020B0604020202020204" pitchFamily="34" charset="0"/>
              </a:rPr>
              <a:t>Sexuality after breast cancer: Sexual function </a:t>
            </a:r>
            <a:endParaRPr lang="en-US" dirty="0">
              <a:solidFill>
                <a:schemeClr val="accent1"/>
              </a:solidFill>
              <a:latin typeface="Arial" panose="020B0604020202020204" pitchFamily="34" charset="0"/>
              <a:cs typeface="Arial" panose="020B0604020202020204" pitchFamily="34" charset="0"/>
            </a:endParaRPr>
          </a:p>
        </p:txBody>
      </p:sp>
      <p:sp>
        <p:nvSpPr>
          <p:cNvPr id="9" name="Content Placeholder 2"/>
          <p:cNvSpPr txBox="1">
            <a:spLocks/>
          </p:cNvSpPr>
          <p:nvPr/>
        </p:nvSpPr>
        <p:spPr>
          <a:xfrm>
            <a:off x="457200" y="1168256"/>
            <a:ext cx="3810000" cy="5026152"/>
          </a:xfrm>
          <a:prstGeom prst="rect">
            <a:avLst/>
          </a:prstGeom>
        </p:spPr>
        <p:txBody>
          <a:bodyPr vert="horz">
            <a:no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274320" marR="0" lvl="0" indent="-274320" algn="l" defTabSz="914400" rtl="0" eaLnBrk="1" fontAlgn="auto" latinLnBrk="0" hangingPunct="1">
              <a:lnSpc>
                <a:spcPct val="100000"/>
              </a:lnSpc>
              <a:spcBef>
                <a:spcPts val="600"/>
              </a:spcBef>
              <a:spcAft>
                <a:spcPts val="0"/>
              </a:spcAft>
              <a:buClr>
                <a:srgbClr val="FE8637"/>
              </a:buClr>
              <a:buSzPct val="70000"/>
              <a:buFont typeface="Wingdings"/>
              <a:buChar char=""/>
              <a:tabLst/>
              <a:defRPr/>
            </a:pP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Hormone therapies and chemotherapies can have an effect on the vagina and even change the vagina making intercourse painful or decreasing pleasure</a:t>
            </a:r>
            <a:endParaRPr kumimoji="0" lang="en-US" sz="1900" b="0" i="0" u="none" strike="noStrike" kern="1200" cap="none" spc="0" normalizeH="0" baseline="30000" noProof="0" dirty="0" smtClean="0">
              <a:ln>
                <a:noFill/>
              </a:ln>
              <a:solidFill>
                <a:schemeClr val="tx2"/>
              </a:solidFill>
              <a:effectLst/>
              <a:uLnTx/>
              <a:uFillTx/>
              <a:latin typeface="Arial" panose="020B0604020202020204" pitchFamily="34" charset="0"/>
              <a:ea typeface="+mn-ea"/>
              <a:cs typeface="Arial" panose="020B0604020202020204" pitchFamily="34" charset="0"/>
            </a:endParaRPr>
          </a:p>
          <a:p>
            <a:pPr marL="274320" marR="0" lvl="0" indent="-274320" algn="l" defTabSz="914400" rtl="0" eaLnBrk="1" fontAlgn="auto" latinLnBrk="0" hangingPunct="1">
              <a:lnSpc>
                <a:spcPct val="100000"/>
              </a:lnSpc>
              <a:spcBef>
                <a:spcPts val="600"/>
              </a:spcBef>
              <a:spcAft>
                <a:spcPts val="0"/>
              </a:spcAft>
              <a:buClr>
                <a:srgbClr val="FE8637"/>
              </a:buClr>
              <a:buSzPct val="70000"/>
              <a:buFont typeface="Wingdings"/>
              <a:buChar char=""/>
              <a:tabLst/>
              <a:defRPr/>
            </a:pP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There are treatments and solutions to vaginal dryness and other sexual functional concerns such as different moisturizers, lubricants, low-dose vaginal estrogen replacements, changing your physical position and learning how to relax the vaginal muscles can help</a:t>
            </a:r>
            <a:r>
              <a:rPr kumimoji="0" lang="en-US" sz="1900" b="0" i="0" u="none" strike="noStrike" kern="1200" cap="none" spc="0" normalizeH="0" baseline="30000" noProof="0" dirty="0" smtClean="0">
                <a:ln>
                  <a:noFill/>
                </a:ln>
                <a:solidFill>
                  <a:schemeClr val="tx2"/>
                </a:solidFill>
                <a:effectLst/>
                <a:uLnTx/>
                <a:uFillTx/>
                <a:latin typeface="Arial" panose="020B0604020202020204" pitchFamily="34" charset="0"/>
                <a:ea typeface="+mn-ea"/>
                <a:cs typeface="Arial" panose="020B0604020202020204" pitchFamily="34" charset="0"/>
              </a:rPr>
              <a:t>5</a:t>
            </a:r>
            <a:endParaRPr kumimoji="0" lang="en-US" sz="1900" b="0" i="0" u="none" strike="noStrike" kern="1200" cap="none" spc="0" normalizeH="0" baseline="30000" noProof="0" dirty="0">
              <a:ln>
                <a:noFill/>
              </a:ln>
              <a:solidFill>
                <a:schemeClr val="tx2"/>
              </a:solidFill>
              <a:effectLst/>
              <a:uLnTx/>
              <a:uFillTx/>
              <a:latin typeface="Arial" panose="020B0604020202020204" pitchFamily="34" charset="0"/>
              <a:ea typeface="+mn-ea"/>
              <a:cs typeface="Arial" panose="020B0604020202020204" pitchFamily="34" charset="0"/>
            </a:endParaRPr>
          </a:p>
        </p:txBody>
      </p:sp>
      <p:sp>
        <p:nvSpPr>
          <p:cNvPr id="10" name="Rectangle 9"/>
          <p:cNvSpPr/>
          <p:nvPr/>
        </p:nvSpPr>
        <p:spPr>
          <a:xfrm>
            <a:off x="4419600" y="1168256"/>
            <a:ext cx="3733800" cy="3074688"/>
          </a:xfrm>
          <a:prstGeom prst="rect">
            <a:avLst/>
          </a:prstGeom>
        </p:spPr>
        <p:txBody>
          <a:bodyPr wrap="square">
            <a:spAutoFit/>
          </a:bodyPr>
          <a:lstStyle/>
          <a:p>
            <a:pPr marL="274320" indent="-274320" defTabSz="914400">
              <a:spcBef>
                <a:spcPts val="600"/>
              </a:spcBef>
              <a:buClr>
                <a:srgbClr val="FE8637"/>
              </a:buClr>
              <a:buSzPct val="70000"/>
              <a:buFont typeface="Wingdings"/>
              <a:buChar char=""/>
            </a:pPr>
            <a:r>
              <a:rPr lang="en-US" sz="1900" dirty="0">
                <a:solidFill>
                  <a:schemeClr val="tx2"/>
                </a:solidFill>
                <a:latin typeface="Arial" panose="020B0604020202020204" pitchFamily="34" charset="0"/>
                <a:cs typeface="Arial" panose="020B0604020202020204" pitchFamily="34" charset="0"/>
              </a:rPr>
              <a:t>In addition to the body changing due to breast cancer, a woman’s orgasms may change over time with or without cancer</a:t>
            </a:r>
            <a:endParaRPr lang="en-US" sz="1900" baseline="30000" dirty="0">
              <a:solidFill>
                <a:schemeClr val="tx2"/>
              </a:solidFill>
              <a:latin typeface="Arial" panose="020B0604020202020204" pitchFamily="34" charset="0"/>
              <a:cs typeface="Arial" panose="020B0604020202020204" pitchFamily="34" charset="0"/>
            </a:endParaRPr>
          </a:p>
          <a:p>
            <a:pPr marL="640080" lvl="1" indent="-274320" defTabSz="914400">
              <a:spcBef>
                <a:spcPct val="20000"/>
              </a:spcBef>
              <a:buClr>
                <a:srgbClr val="FE8637"/>
              </a:buClr>
              <a:buSzPct val="80000"/>
              <a:buFont typeface="Wingdings 2"/>
              <a:buChar char=""/>
            </a:pPr>
            <a:r>
              <a:rPr lang="en-US" sz="1900" dirty="0">
                <a:solidFill>
                  <a:schemeClr val="tx2"/>
                </a:solidFill>
                <a:latin typeface="Arial" panose="020B0604020202020204" pitchFamily="34" charset="0"/>
                <a:cs typeface="Arial" panose="020B0604020202020204" pitchFamily="34" charset="0"/>
              </a:rPr>
              <a:t>As she gets older, orgasms may take longer to reach, and more mental excitement and touching may be needed</a:t>
            </a:r>
          </a:p>
        </p:txBody>
      </p:sp>
    </p:spTree>
    <p:extLst>
      <p:ext uri="{BB962C8B-B14F-4D97-AF65-F5344CB8AC3E}">
        <p14:creationId xmlns:p14="http://schemas.microsoft.com/office/powerpoint/2010/main" val="37053671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6"/>
          </p:nvPr>
        </p:nvSpPr>
        <p:spPr/>
        <p:txBody>
          <a:bodyPr/>
          <a:lstStyle/>
          <a:p>
            <a:fld id="{5E8BC936-0928-C346-B13E-04BD58031644}" type="slidenum">
              <a:rPr lang="en-US" smtClean="0"/>
              <a:pPr/>
              <a:t>57</a:t>
            </a:fld>
            <a:endParaRPr lang="en-US" dirty="0"/>
          </a:p>
        </p:txBody>
      </p:sp>
      <p:sp>
        <p:nvSpPr>
          <p:cNvPr id="8" name="Title 1"/>
          <p:cNvSpPr txBox="1">
            <a:spLocks/>
          </p:cNvSpPr>
          <p:nvPr/>
        </p:nvSpPr>
        <p:spPr>
          <a:xfrm>
            <a:off x="609600" y="385689"/>
            <a:ext cx="7467600" cy="697202"/>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defTabSz="914400"/>
            <a:r>
              <a:rPr lang="en-US" dirty="0" smtClean="0">
                <a:solidFill>
                  <a:schemeClr val="accent1"/>
                </a:solidFill>
                <a:latin typeface="Arial" panose="020B0604020202020204" pitchFamily="34" charset="0"/>
                <a:cs typeface="Arial" panose="020B0604020202020204" pitchFamily="34" charset="0"/>
              </a:rPr>
              <a:t>What Can you do?</a:t>
            </a:r>
            <a:endParaRPr lang="en-US" dirty="0">
              <a:solidFill>
                <a:schemeClr val="accent1"/>
              </a:solidFill>
              <a:latin typeface="Arial" panose="020B0604020202020204" pitchFamily="34" charset="0"/>
              <a:cs typeface="Arial" panose="020B0604020202020204" pitchFamily="34" charset="0"/>
            </a:endParaRPr>
          </a:p>
        </p:txBody>
      </p:sp>
      <p:sp>
        <p:nvSpPr>
          <p:cNvPr id="9" name="Content Placeholder 2"/>
          <p:cNvSpPr txBox="1">
            <a:spLocks/>
          </p:cNvSpPr>
          <p:nvPr/>
        </p:nvSpPr>
        <p:spPr>
          <a:xfrm>
            <a:off x="367145" y="1353055"/>
            <a:ext cx="3048000" cy="2057400"/>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274320" marR="0" lvl="0" indent="-274320" algn="l" defTabSz="914400" rtl="0" eaLnBrk="1" fontAlgn="auto" latinLnBrk="0" hangingPunct="1">
              <a:lnSpc>
                <a:spcPct val="100000"/>
              </a:lnSpc>
              <a:spcBef>
                <a:spcPts val="600"/>
              </a:spcBef>
              <a:spcAft>
                <a:spcPts val="0"/>
              </a:spcAft>
              <a:buClr>
                <a:srgbClr val="FE8637"/>
              </a:buClr>
              <a:buSzPct val="70000"/>
              <a:buFont typeface="Wingdings"/>
              <a:buChar char=""/>
              <a:tabLst/>
              <a:defRPr/>
            </a:pPr>
            <a:r>
              <a:rPr kumimoji="0" lang="en-US" sz="24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Solutions to:</a:t>
            </a:r>
          </a:p>
          <a:p>
            <a:pPr marL="640080" marR="0" lvl="1" indent="-274320" algn="l" defTabSz="914400" rtl="0" eaLnBrk="1" fontAlgn="auto" latinLnBrk="0" hangingPunct="1">
              <a:lnSpc>
                <a:spcPct val="100000"/>
              </a:lnSpc>
              <a:spcBef>
                <a:spcPct val="20000"/>
              </a:spcBef>
              <a:spcAft>
                <a:spcPts val="0"/>
              </a:spcAft>
              <a:buClr>
                <a:srgbClr val="FE8637"/>
              </a:buClr>
              <a:buSzPct val="80000"/>
              <a:buFont typeface="Wingdings 2"/>
              <a:buChar char=""/>
              <a:tabLst/>
              <a:defRPr/>
            </a:pPr>
            <a:r>
              <a:rPr kumimoji="0" lang="en-US" sz="21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Vaginal Dryness</a:t>
            </a:r>
          </a:p>
          <a:p>
            <a:pPr marL="640080" marR="0" lvl="1" indent="-274320" algn="l" defTabSz="914400" rtl="0" eaLnBrk="1" fontAlgn="auto" latinLnBrk="0" hangingPunct="1">
              <a:lnSpc>
                <a:spcPct val="100000"/>
              </a:lnSpc>
              <a:spcBef>
                <a:spcPct val="20000"/>
              </a:spcBef>
              <a:spcAft>
                <a:spcPts val="0"/>
              </a:spcAft>
              <a:buClr>
                <a:srgbClr val="FE8637"/>
              </a:buClr>
              <a:buSzPct val="80000"/>
              <a:buFont typeface="Wingdings 2"/>
              <a:buChar char=""/>
              <a:tabLst/>
              <a:defRPr/>
            </a:pPr>
            <a:r>
              <a:rPr kumimoji="0" lang="en-US" sz="21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Reaching Orgasm</a:t>
            </a:r>
          </a:p>
          <a:p>
            <a:pPr marL="640080" marR="0" lvl="1" indent="-274320" algn="l" defTabSz="914400" rtl="0" eaLnBrk="1" fontAlgn="auto" latinLnBrk="0" hangingPunct="1">
              <a:lnSpc>
                <a:spcPct val="100000"/>
              </a:lnSpc>
              <a:spcBef>
                <a:spcPct val="20000"/>
              </a:spcBef>
              <a:spcAft>
                <a:spcPts val="0"/>
              </a:spcAft>
              <a:buClr>
                <a:srgbClr val="FE8637"/>
              </a:buClr>
              <a:buSzPct val="80000"/>
              <a:buFont typeface="Wingdings 2"/>
              <a:buChar char=""/>
              <a:tabLst/>
              <a:defRPr/>
            </a:pPr>
            <a:r>
              <a:rPr kumimoji="0" lang="en-US" sz="21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Sex Response</a:t>
            </a:r>
          </a:p>
          <a:p>
            <a:pPr marL="640080" marR="0" lvl="1" indent="-274320" algn="l" defTabSz="914400" rtl="0" eaLnBrk="1" fontAlgn="auto" latinLnBrk="0" hangingPunct="1">
              <a:lnSpc>
                <a:spcPct val="100000"/>
              </a:lnSpc>
              <a:spcBef>
                <a:spcPct val="20000"/>
              </a:spcBef>
              <a:spcAft>
                <a:spcPts val="0"/>
              </a:spcAft>
              <a:buClr>
                <a:srgbClr val="FE8637"/>
              </a:buClr>
              <a:buSzPct val="80000"/>
              <a:buFont typeface="Wingdings 2"/>
              <a:buChar char=""/>
              <a:tabLst/>
              <a:defRPr/>
            </a:pPr>
            <a:endParaRPr kumimoji="0" lang="en-US" sz="2100" b="0" i="0" u="none" strike="noStrike" kern="1200" cap="none" spc="0" normalizeH="0" baseline="0" noProof="0" dirty="0" smtClean="0">
              <a:ln>
                <a:noFill/>
              </a:ln>
              <a:solidFill>
                <a:sysClr val="windowText" lastClr="000000">
                  <a:lumMod val="50000"/>
                  <a:lumOff val="50000"/>
                </a:sysClr>
              </a:solidFill>
              <a:effectLst/>
              <a:uLnTx/>
              <a:uFillTx/>
              <a:latin typeface="Arial" panose="020B0604020202020204" pitchFamily="34" charset="0"/>
              <a:ea typeface="+mn-ea"/>
              <a:cs typeface="Arial" panose="020B0604020202020204" pitchFamily="34" charset="0"/>
            </a:endParaRPr>
          </a:p>
          <a:p>
            <a:pPr marL="640080" marR="0" lvl="1" indent="-274320" algn="l" defTabSz="914400" rtl="0" eaLnBrk="1" fontAlgn="auto" latinLnBrk="0" hangingPunct="1">
              <a:lnSpc>
                <a:spcPct val="100000"/>
              </a:lnSpc>
              <a:spcBef>
                <a:spcPct val="20000"/>
              </a:spcBef>
              <a:spcAft>
                <a:spcPts val="0"/>
              </a:spcAft>
              <a:buClr>
                <a:srgbClr val="FE8637"/>
              </a:buClr>
              <a:buSzPct val="80000"/>
              <a:buFont typeface="Wingdings 2"/>
              <a:buChar char=""/>
              <a:tabLst/>
              <a:defRPr/>
            </a:pPr>
            <a:endParaRPr kumimoji="0" lang="en-US" sz="2100" b="0" i="0" u="none" strike="noStrike" kern="1200" cap="none" spc="0" normalizeH="0" baseline="0" noProof="0" dirty="0" smtClean="0">
              <a:ln>
                <a:noFill/>
              </a:ln>
              <a:solidFill>
                <a:sysClr val="windowText" lastClr="000000"/>
              </a:solidFill>
              <a:effectLst/>
              <a:uLnTx/>
              <a:uFillTx/>
              <a:latin typeface="Century Schoolbook"/>
              <a:ea typeface="+mn-ea"/>
              <a:cs typeface="+mn-cs"/>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9193" y="3151909"/>
            <a:ext cx="4962525" cy="260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52759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6"/>
          </p:nvPr>
        </p:nvSpPr>
        <p:spPr/>
        <p:txBody>
          <a:bodyPr/>
          <a:lstStyle/>
          <a:p>
            <a:fld id="{5E8BC936-0928-C346-B13E-04BD58031644}" type="slidenum">
              <a:rPr lang="en-US" smtClean="0"/>
              <a:pPr/>
              <a:t>58</a:t>
            </a:fld>
            <a:endParaRPr lang="en-US" dirty="0"/>
          </a:p>
        </p:txBody>
      </p:sp>
      <p:sp>
        <p:nvSpPr>
          <p:cNvPr id="8" name="Title 1"/>
          <p:cNvSpPr txBox="1">
            <a:spLocks/>
          </p:cNvSpPr>
          <p:nvPr/>
        </p:nvSpPr>
        <p:spPr>
          <a:xfrm>
            <a:off x="858982" y="244476"/>
            <a:ext cx="7467600" cy="1143000"/>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defTabSz="914400"/>
            <a:r>
              <a:rPr lang="en-US" dirty="0" smtClean="0">
                <a:solidFill>
                  <a:schemeClr val="accent1"/>
                </a:solidFill>
                <a:latin typeface="Arial" panose="020B0604020202020204" pitchFamily="34" charset="0"/>
                <a:cs typeface="Arial" panose="020B0604020202020204" pitchFamily="34" charset="0"/>
              </a:rPr>
              <a:t>Vaginal Dryness: Solutions</a:t>
            </a:r>
            <a:r>
              <a:rPr lang="en-US"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9" name="Content Placeholder 2"/>
          <p:cNvSpPr txBox="1">
            <a:spLocks/>
          </p:cNvSpPr>
          <p:nvPr/>
        </p:nvSpPr>
        <p:spPr>
          <a:xfrm>
            <a:off x="457200" y="1600200"/>
            <a:ext cx="7467600" cy="487375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274320" marR="0" lvl="0" indent="-274320" algn="l" defTabSz="914400" rtl="0" eaLnBrk="1" fontAlgn="auto" latinLnBrk="0" hangingPunct="1">
              <a:lnSpc>
                <a:spcPct val="100000"/>
              </a:lnSpc>
              <a:spcBef>
                <a:spcPts val="600"/>
              </a:spcBef>
              <a:spcAft>
                <a:spcPts val="0"/>
              </a:spcAft>
              <a:buClr>
                <a:srgbClr val="FE8637"/>
              </a:buClr>
              <a:buSzPct val="70000"/>
              <a:buFont typeface="Wingdings"/>
              <a:buChar char=""/>
              <a:tabLst/>
              <a:defRPr/>
            </a:pPr>
            <a:r>
              <a:rPr kumimoji="0" lang="en-US" sz="24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Lubricants</a:t>
            </a:r>
          </a:p>
          <a:p>
            <a:pPr marL="640080" marR="0" lvl="1" indent="-274320" algn="l" defTabSz="914400" rtl="0" eaLnBrk="1" fontAlgn="auto" latinLnBrk="0" hangingPunct="1">
              <a:lnSpc>
                <a:spcPct val="100000"/>
              </a:lnSpc>
              <a:spcBef>
                <a:spcPct val="20000"/>
              </a:spcBef>
              <a:spcAft>
                <a:spcPts val="0"/>
              </a:spcAft>
              <a:buClr>
                <a:srgbClr val="FE8637"/>
              </a:buClr>
              <a:buSzPct val="80000"/>
              <a:buFont typeface="Wingdings 2"/>
              <a:buChar char=""/>
              <a:tabLst/>
              <a:defRPr/>
            </a:pPr>
            <a:r>
              <a:rPr kumimoji="0" lang="en-US" sz="20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Cancer treatments often reduce the amount of lubricant produced in your vagina when you are excited</a:t>
            </a:r>
          </a:p>
          <a:p>
            <a:pPr marL="640080" marR="0" lvl="1" indent="-274320" algn="l" defTabSz="914400" rtl="0" eaLnBrk="1" fontAlgn="auto" latinLnBrk="0" hangingPunct="1">
              <a:lnSpc>
                <a:spcPct val="100000"/>
              </a:lnSpc>
              <a:spcBef>
                <a:spcPct val="20000"/>
              </a:spcBef>
              <a:spcAft>
                <a:spcPts val="0"/>
              </a:spcAft>
              <a:buClr>
                <a:srgbClr val="FE8637"/>
              </a:buClr>
              <a:buSzPct val="80000"/>
              <a:buFont typeface="Wingdings 2"/>
              <a:buChar char=""/>
              <a:tabLst/>
              <a:defRPr/>
            </a:pPr>
            <a:r>
              <a:rPr kumimoji="0" lang="en-US" sz="20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Extra lubrication may be needed to make sex comfortable</a:t>
            </a:r>
          </a:p>
          <a:p>
            <a:pPr marL="640080" marR="0" lvl="1" indent="-274320" algn="l" defTabSz="914400" rtl="0" eaLnBrk="1" fontAlgn="auto" latinLnBrk="0" hangingPunct="1">
              <a:lnSpc>
                <a:spcPct val="100000"/>
              </a:lnSpc>
              <a:spcBef>
                <a:spcPct val="20000"/>
              </a:spcBef>
              <a:spcAft>
                <a:spcPts val="0"/>
              </a:spcAft>
              <a:buClr>
                <a:srgbClr val="FE8637"/>
              </a:buClr>
              <a:buSzPct val="80000"/>
              <a:buFont typeface="Wingdings 2"/>
              <a:buChar char=""/>
              <a:tabLst/>
              <a:defRPr/>
            </a:pPr>
            <a:r>
              <a:rPr kumimoji="0" lang="en-US" sz="20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Choose a water based gel that has no perfumes, coloring, spermicide, or added favors as these chemicals can irritate genital tissues</a:t>
            </a:r>
          </a:p>
          <a:p>
            <a:pPr marL="640080" marR="0" lvl="1" indent="-274320" algn="l" defTabSz="914400" rtl="0" eaLnBrk="1" fontAlgn="auto" latinLnBrk="0" hangingPunct="1">
              <a:lnSpc>
                <a:spcPct val="100000"/>
              </a:lnSpc>
              <a:spcBef>
                <a:spcPct val="20000"/>
              </a:spcBef>
              <a:spcAft>
                <a:spcPts val="0"/>
              </a:spcAft>
              <a:buClr>
                <a:srgbClr val="FE8637"/>
              </a:buClr>
              <a:buSzPct val="80000"/>
              <a:buFont typeface="Wingdings 2"/>
              <a:buChar char=""/>
              <a:tabLst/>
              <a:defRPr/>
            </a:pPr>
            <a:r>
              <a:rPr kumimoji="0" lang="en-US" sz="20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Examples: KY Jelly, </a:t>
            </a:r>
            <a:r>
              <a:rPr kumimoji="0" lang="en-US" sz="2000" b="0" i="0" u="none" strike="noStrike" kern="1200" cap="none" spc="0" normalizeH="0" baseline="0" noProof="0" dirty="0" err="1" smtClean="0">
                <a:ln>
                  <a:noFill/>
                </a:ln>
                <a:solidFill>
                  <a:schemeClr val="tx2"/>
                </a:solidFill>
                <a:effectLst/>
                <a:uLnTx/>
                <a:uFillTx/>
                <a:latin typeface="Arial" panose="020B0604020202020204" pitchFamily="34" charset="0"/>
                <a:ea typeface="+mn-ea"/>
                <a:cs typeface="Arial" panose="020B0604020202020204" pitchFamily="34" charset="0"/>
              </a:rPr>
              <a:t>Astroglide</a:t>
            </a:r>
            <a:endParaRPr kumimoji="0" lang="en-US" sz="20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912643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6"/>
          </p:nvPr>
        </p:nvSpPr>
        <p:spPr/>
        <p:txBody>
          <a:bodyPr/>
          <a:lstStyle/>
          <a:p>
            <a:fld id="{5E8BC936-0928-C346-B13E-04BD58031644}" type="slidenum">
              <a:rPr lang="en-US" smtClean="0"/>
              <a:pPr/>
              <a:t>59</a:t>
            </a:fld>
            <a:endParaRPr lang="en-US" dirty="0"/>
          </a:p>
        </p:txBody>
      </p:sp>
      <p:sp>
        <p:nvSpPr>
          <p:cNvPr id="8" name="Content Placeholder 2"/>
          <p:cNvSpPr txBox="1">
            <a:spLocks/>
          </p:cNvSpPr>
          <p:nvPr/>
        </p:nvSpPr>
        <p:spPr>
          <a:xfrm>
            <a:off x="457200" y="1600200"/>
            <a:ext cx="7467600" cy="487375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274320" marR="0" lvl="0" indent="-274320" algn="l" defTabSz="914400" rtl="0" eaLnBrk="1" fontAlgn="auto" latinLnBrk="0" hangingPunct="1">
              <a:lnSpc>
                <a:spcPct val="100000"/>
              </a:lnSpc>
              <a:spcBef>
                <a:spcPts val="600"/>
              </a:spcBef>
              <a:spcAft>
                <a:spcPts val="0"/>
              </a:spcAft>
              <a:buClr>
                <a:srgbClr val="FE8637"/>
              </a:buClr>
              <a:buSzPct val="70000"/>
              <a:buFont typeface="Wingdings"/>
              <a:buChar char=""/>
              <a:tabLst/>
              <a:defRPr/>
            </a:pPr>
            <a:r>
              <a:rPr kumimoji="0" lang="en-US" sz="22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Vaginal Moisturizers</a:t>
            </a:r>
          </a:p>
          <a:p>
            <a:pPr marL="640080" marR="0" lvl="1" indent="-274320" algn="l" defTabSz="914400" rtl="0" eaLnBrk="1" fontAlgn="auto" latinLnBrk="0" hangingPunct="1">
              <a:lnSpc>
                <a:spcPct val="100000"/>
              </a:lnSpc>
              <a:spcBef>
                <a:spcPct val="20000"/>
              </a:spcBef>
              <a:spcAft>
                <a:spcPts val="0"/>
              </a:spcAft>
              <a:buClr>
                <a:srgbClr val="FE8637"/>
              </a:buClr>
              <a:buSzPct val="80000"/>
              <a:buFont typeface="Wingdings 2"/>
              <a:buChar char=""/>
              <a:tabLst/>
              <a:defRPr/>
            </a:pP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As women age, the vagina can naturally lose moisture and elasticity</a:t>
            </a:r>
          </a:p>
          <a:p>
            <a:pPr marL="640080" marR="0" lvl="1" indent="-274320" algn="l" defTabSz="914400" rtl="0" eaLnBrk="1" fontAlgn="auto" latinLnBrk="0" hangingPunct="1">
              <a:lnSpc>
                <a:spcPct val="100000"/>
              </a:lnSpc>
              <a:spcBef>
                <a:spcPct val="20000"/>
              </a:spcBef>
              <a:spcAft>
                <a:spcPts val="0"/>
              </a:spcAft>
              <a:buClr>
                <a:srgbClr val="FE8637"/>
              </a:buClr>
              <a:buSzPct val="80000"/>
              <a:buFont typeface="Wingdings 2"/>
              <a:buChar char=""/>
              <a:tabLst/>
              <a:defRPr/>
            </a:pP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Cancer treatments can speed up these changes</a:t>
            </a:r>
          </a:p>
          <a:p>
            <a:pPr marL="640080" marR="0" lvl="1" indent="-274320" algn="l" defTabSz="914400" rtl="0" eaLnBrk="1" fontAlgn="auto" latinLnBrk="0" hangingPunct="1">
              <a:lnSpc>
                <a:spcPct val="100000"/>
              </a:lnSpc>
              <a:spcBef>
                <a:spcPct val="20000"/>
              </a:spcBef>
              <a:spcAft>
                <a:spcPts val="0"/>
              </a:spcAft>
              <a:buClr>
                <a:srgbClr val="FE8637"/>
              </a:buClr>
              <a:buSzPct val="80000"/>
              <a:buFont typeface="Wingdings 2"/>
              <a:buChar char=""/>
              <a:tabLst/>
              <a:defRPr/>
            </a:pP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Vaginal moisturizers are non hormonal products intended to be used several times a week to improve overall vaginal health and comfort </a:t>
            </a:r>
          </a:p>
          <a:p>
            <a:pPr marL="640080" marR="0" lvl="1" indent="-274320" algn="l" defTabSz="914400" rtl="0" eaLnBrk="1" fontAlgn="auto" latinLnBrk="0" hangingPunct="1">
              <a:lnSpc>
                <a:spcPct val="100000"/>
              </a:lnSpc>
              <a:spcBef>
                <a:spcPct val="20000"/>
              </a:spcBef>
              <a:spcAft>
                <a:spcPts val="0"/>
              </a:spcAft>
              <a:buClr>
                <a:srgbClr val="FE8637"/>
              </a:buClr>
              <a:buSzPct val="80000"/>
              <a:buFont typeface="Wingdings 2"/>
              <a:buChar char=""/>
              <a:tabLst/>
              <a:defRPr/>
            </a:pP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Examples: Replens and KY </a:t>
            </a:r>
            <a:r>
              <a:rPr kumimoji="0" lang="en-US" sz="1900" b="0" i="0" u="none" strike="noStrike" kern="1200" cap="none" spc="0" normalizeH="0" baseline="0" noProof="0" dirty="0" err="1" smtClean="0">
                <a:ln>
                  <a:noFill/>
                </a:ln>
                <a:solidFill>
                  <a:schemeClr val="tx2"/>
                </a:solidFill>
                <a:effectLst/>
                <a:uLnTx/>
                <a:uFillTx/>
                <a:latin typeface="Arial" panose="020B0604020202020204" pitchFamily="34" charset="0"/>
                <a:ea typeface="+mn-ea"/>
                <a:cs typeface="Arial" panose="020B0604020202020204" pitchFamily="34" charset="0"/>
              </a:rPr>
              <a:t>Liquibeads</a:t>
            </a: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 </a:t>
            </a:r>
            <a:r>
              <a:rPr kumimoji="0" lang="en-US" sz="1900" b="0" i="0" u="none" strike="noStrike" kern="1200" cap="none" spc="0" normalizeH="0" baseline="0" noProof="0" dirty="0" err="1" smtClean="0">
                <a:ln>
                  <a:noFill/>
                </a:ln>
                <a:solidFill>
                  <a:schemeClr val="tx2"/>
                </a:solidFill>
                <a:effectLst/>
                <a:uLnTx/>
                <a:uFillTx/>
                <a:latin typeface="Arial" panose="020B0604020202020204" pitchFamily="34" charset="0"/>
                <a:ea typeface="+mn-ea"/>
                <a:cs typeface="Arial" panose="020B0604020202020204" pitchFamily="34" charset="0"/>
              </a:rPr>
              <a:t>Lubrin</a:t>
            </a: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 </a:t>
            </a:r>
            <a:r>
              <a:rPr kumimoji="0" lang="en-US" sz="1900" b="0" i="0" u="none" strike="noStrike" kern="1200" cap="none" spc="0" normalizeH="0" baseline="0" noProof="0" dirty="0" err="1" smtClean="0">
                <a:ln>
                  <a:noFill/>
                </a:ln>
                <a:solidFill>
                  <a:schemeClr val="tx2"/>
                </a:solidFill>
                <a:effectLst/>
                <a:uLnTx/>
                <a:uFillTx/>
                <a:latin typeface="Arial" panose="020B0604020202020204" pitchFamily="34" charset="0"/>
                <a:ea typeface="+mn-ea"/>
                <a:cs typeface="Arial" panose="020B0604020202020204" pitchFamily="34" charset="0"/>
              </a:rPr>
              <a:t>Astroglide</a:t>
            </a: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 Silken Secret, &amp; Vitamin E gel caps </a:t>
            </a:r>
            <a:endParaRPr kumimoji="0" lang="en-US" sz="19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endParaRPr>
          </a:p>
        </p:txBody>
      </p:sp>
      <p:sp>
        <p:nvSpPr>
          <p:cNvPr id="9" name="Title 1"/>
          <p:cNvSpPr txBox="1">
            <a:spLocks/>
          </p:cNvSpPr>
          <p:nvPr/>
        </p:nvSpPr>
        <p:spPr>
          <a:xfrm>
            <a:off x="858982" y="244476"/>
            <a:ext cx="7467600" cy="1143000"/>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defTabSz="914400"/>
            <a:r>
              <a:rPr lang="en-US" dirty="0" smtClean="0">
                <a:solidFill>
                  <a:schemeClr val="accent1"/>
                </a:solidFill>
                <a:latin typeface="Arial" panose="020B0604020202020204" pitchFamily="34" charset="0"/>
                <a:cs typeface="Arial" panose="020B0604020202020204" pitchFamily="34" charset="0"/>
              </a:rPr>
              <a:t>Vaginal Dryness: Solutions</a:t>
            </a:r>
            <a:r>
              <a:rPr lang="en-US"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0303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DE0F9"/>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4000" dirty="0" smtClean="0"/>
              <a:t>Society and the</a:t>
            </a:r>
            <a:br>
              <a:rPr lang="en-US" sz="4000" dirty="0" smtClean="0"/>
            </a:br>
            <a:r>
              <a:rPr lang="en-US" sz="4000" dirty="0" smtClean="0"/>
              <a:t>Importance of Breasts</a:t>
            </a:r>
            <a:endParaRPr lang="en-US" sz="4000" dirty="0"/>
          </a:p>
        </p:txBody>
      </p:sp>
      <p:sp>
        <p:nvSpPr>
          <p:cNvPr id="3" name="Content Placeholder 2"/>
          <p:cNvSpPr>
            <a:spLocks noGrp="1"/>
          </p:cNvSpPr>
          <p:nvPr>
            <p:ph idx="1"/>
          </p:nvPr>
        </p:nvSpPr>
        <p:spPr>
          <a:xfrm>
            <a:off x="912813" y="1905000"/>
            <a:ext cx="5106987" cy="4191000"/>
          </a:xfrm>
        </p:spPr>
        <p:txBody>
          <a:bodyPr/>
          <a:lstStyle/>
          <a:p>
            <a:pPr marL="0" indent="0">
              <a:spcBef>
                <a:spcPts val="0"/>
              </a:spcBef>
              <a:buNone/>
            </a:pPr>
            <a:r>
              <a:rPr lang="en-US" sz="2400" b="1" dirty="0" smtClean="0"/>
              <a:t>Ancient Romans</a:t>
            </a:r>
            <a:r>
              <a:rPr lang="en-US" sz="2400" dirty="0" smtClean="0"/>
              <a:t>, like our modern society, had a few contradictory ideas about breasts. Big breasts were seen as sexually attractive — but breasts that were considered “too big” were mocked. Above all, the ideal Roman breast was perky, and did not need any support. </a:t>
            </a:r>
          </a:p>
          <a:p>
            <a:pPr marL="0" indent="0">
              <a:spcBef>
                <a:spcPts val="0"/>
              </a:spcBef>
              <a:buNone/>
            </a:pPr>
            <a:endParaRPr lang="en-US" sz="2400" dirty="0"/>
          </a:p>
        </p:txBody>
      </p:sp>
      <p:pic>
        <p:nvPicPr>
          <p:cNvPr id="6" name="Picture 5" descr="https://typeset-beta.imgix.net/rehost%2F2016%2F9%2F29%2Feeb0fc2a-b90d-4b5d-8fde-23dc861fc6f3.jpg?w=740&amp;h=988&amp;fit=crop&amp;crop=faces&amp;auto=format&amp;q=70"/>
          <p:cNvPicPr/>
          <p:nvPr/>
        </p:nvPicPr>
        <p:blipFill>
          <a:blip r:embed="rId2" cstate="print"/>
          <a:srcRect/>
          <a:stretch>
            <a:fillRect/>
          </a:stretch>
        </p:blipFill>
        <p:spPr bwMode="auto">
          <a:xfrm>
            <a:off x="6096000" y="2057400"/>
            <a:ext cx="2209800" cy="2514600"/>
          </a:xfrm>
          <a:prstGeom prst="rect">
            <a:avLst/>
          </a:prstGeom>
          <a:noFill/>
        </p:spPr>
      </p:pic>
    </p:spTree>
    <p:extLst>
      <p:ext uri="{BB962C8B-B14F-4D97-AF65-F5344CB8AC3E}">
        <p14:creationId xmlns:p14="http://schemas.microsoft.com/office/powerpoint/2010/main" val="3271115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6"/>
          </p:nvPr>
        </p:nvSpPr>
        <p:spPr/>
        <p:txBody>
          <a:bodyPr/>
          <a:lstStyle/>
          <a:p>
            <a:fld id="{5E8BC936-0928-C346-B13E-04BD58031644}" type="slidenum">
              <a:rPr lang="en-US" smtClean="0"/>
              <a:pPr/>
              <a:t>60</a:t>
            </a:fld>
            <a:endParaRPr lang="en-US" dirty="0"/>
          </a:p>
        </p:txBody>
      </p:sp>
      <p:sp>
        <p:nvSpPr>
          <p:cNvPr id="9" name="Title 1"/>
          <p:cNvSpPr txBox="1">
            <a:spLocks/>
          </p:cNvSpPr>
          <p:nvPr/>
        </p:nvSpPr>
        <p:spPr>
          <a:xfrm>
            <a:off x="858982" y="244476"/>
            <a:ext cx="7467600" cy="1143000"/>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defTabSz="914400"/>
            <a:r>
              <a:rPr lang="en-US" dirty="0" smtClean="0">
                <a:solidFill>
                  <a:schemeClr val="accent1"/>
                </a:solidFill>
                <a:latin typeface="Arial" panose="020B0604020202020204" pitchFamily="34" charset="0"/>
                <a:cs typeface="Arial" panose="020B0604020202020204" pitchFamily="34" charset="0"/>
              </a:rPr>
              <a:t>Vaginal Dryness: Solutions</a:t>
            </a:r>
            <a:r>
              <a:rPr lang="en-US"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10" name="Content Placeholder 2"/>
          <p:cNvSpPr txBox="1">
            <a:spLocks/>
          </p:cNvSpPr>
          <p:nvPr/>
        </p:nvSpPr>
        <p:spPr>
          <a:xfrm>
            <a:off x="457200" y="1600200"/>
            <a:ext cx="7467600" cy="487375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274320" marR="0" lvl="0" indent="-274320" algn="l" defTabSz="914400" rtl="0" eaLnBrk="1" fontAlgn="auto" latinLnBrk="0" hangingPunct="1">
              <a:lnSpc>
                <a:spcPct val="100000"/>
              </a:lnSpc>
              <a:spcBef>
                <a:spcPts val="600"/>
              </a:spcBef>
              <a:spcAft>
                <a:spcPts val="0"/>
              </a:spcAft>
              <a:buClr>
                <a:srgbClr val="FE8637"/>
              </a:buClr>
              <a:buSzPct val="70000"/>
              <a:buFont typeface="Wingdings"/>
              <a:buChar char=""/>
              <a:tabLst/>
              <a:defRPr/>
            </a:pPr>
            <a:r>
              <a:rPr kumimoji="0" lang="en-US"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Vaginal Estrogens</a:t>
            </a:r>
          </a:p>
          <a:p>
            <a:pPr marL="640080" marR="0" lvl="1" indent="-274320" algn="l" defTabSz="914400" rtl="0" eaLnBrk="1" fontAlgn="auto" latinLnBrk="0" hangingPunct="1">
              <a:lnSpc>
                <a:spcPct val="100000"/>
              </a:lnSpc>
              <a:spcBef>
                <a:spcPct val="20000"/>
              </a:spcBef>
              <a:spcAft>
                <a:spcPts val="0"/>
              </a:spcAft>
              <a:buClr>
                <a:srgbClr val="FE8637"/>
              </a:buClr>
              <a:buSzPct val="80000"/>
              <a:buFont typeface="Wingdings 2"/>
              <a:buChar char=""/>
              <a:tabLst/>
              <a:defRPr/>
            </a:pPr>
            <a:r>
              <a:rPr kumimoji="0" lang="en-US" sz="20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Topical or systemic estrogen therapy is a treatment option for vaginal atrophy</a:t>
            </a:r>
          </a:p>
          <a:p>
            <a:pPr marL="640080" marR="0" lvl="1" indent="-274320" algn="l" defTabSz="914400" rtl="0" eaLnBrk="1" fontAlgn="auto" latinLnBrk="0" hangingPunct="1">
              <a:lnSpc>
                <a:spcPct val="100000"/>
              </a:lnSpc>
              <a:spcBef>
                <a:spcPct val="20000"/>
              </a:spcBef>
              <a:spcAft>
                <a:spcPts val="0"/>
              </a:spcAft>
              <a:buClr>
                <a:srgbClr val="FE8637"/>
              </a:buClr>
              <a:buSzPct val="80000"/>
              <a:buFont typeface="Wingdings 2"/>
              <a:buChar char=""/>
              <a:tabLst/>
              <a:defRPr/>
            </a:pPr>
            <a:r>
              <a:rPr kumimoji="0" lang="en-US" sz="20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These hormones are applied to and absorbed into the genital area </a:t>
            </a:r>
          </a:p>
          <a:p>
            <a:pPr marL="640080" marR="0" lvl="1" indent="-274320" algn="l" defTabSz="914400" rtl="0" eaLnBrk="1" fontAlgn="auto" latinLnBrk="0" hangingPunct="1">
              <a:lnSpc>
                <a:spcPct val="100000"/>
              </a:lnSpc>
              <a:spcBef>
                <a:spcPct val="20000"/>
              </a:spcBef>
              <a:spcAft>
                <a:spcPts val="0"/>
              </a:spcAft>
              <a:buClr>
                <a:srgbClr val="FE8637"/>
              </a:buClr>
              <a:buSzPct val="80000"/>
              <a:buFont typeface="Wingdings 2"/>
              <a:buChar char=""/>
              <a:tabLst/>
              <a:defRPr/>
            </a:pPr>
            <a:r>
              <a:rPr kumimoji="0" lang="en-US" sz="20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They come in gel, cream, ring, and tablet forms </a:t>
            </a:r>
          </a:p>
          <a:p>
            <a:pPr marL="640080" marR="0" lvl="1" indent="-274320" algn="l" defTabSz="914400" rtl="0" eaLnBrk="1" fontAlgn="auto" latinLnBrk="0" hangingPunct="1">
              <a:lnSpc>
                <a:spcPct val="100000"/>
              </a:lnSpc>
              <a:spcBef>
                <a:spcPct val="20000"/>
              </a:spcBef>
              <a:spcAft>
                <a:spcPts val="0"/>
              </a:spcAft>
              <a:buClr>
                <a:srgbClr val="FE8637"/>
              </a:buClr>
              <a:buSzPct val="80000"/>
              <a:buFont typeface="Wingdings 2"/>
              <a:buChar char=""/>
              <a:tabLst/>
              <a:defRPr/>
            </a:pPr>
            <a:endParaRPr kumimoji="0" lang="en-US" sz="20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endParaRPr>
          </a:p>
          <a:p>
            <a:pPr marL="640080" marR="0" lvl="1" indent="-274320" algn="l" defTabSz="914400" rtl="0" eaLnBrk="1" fontAlgn="auto" latinLnBrk="0" hangingPunct="1">
              <a:lnSpc>
                <a:spcPct val="100000"/>
              </a:lnSpc>
              <a:spcBef>
                <a:spcPct val="20000"/>
              </a:spcBef>
              <a:spcAft>
                <a:spcPts val="0"/>
              </a:spcAft>
              <a:buClr>
                <a:srgbClr val="FE8637"/>
              </a:buClr>
              <a:buSzPct val="80000"/>
              <a:buFont typeface="Wingdings 2"/>
              <a:buChar char=""/>
              <a:tabLst/>
              <a:defRPr/>
            </a:pPr>
            <a:r>
              <a:rPr kumimoji="0" lang="en-US" sz="2000" b="1" i="1"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It is imperative to consult with your physician (oncologist, breast surgeon, etc.) before utilizing estrogens.</a:t>
            </a:r>
            <a:endParaRPr kumimoji="0" lang="en-US" sz="2000" b="1" i="1"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839195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6"/>
          </p:nvPr>
        </p:nvSpPr>
        <p:spPr/>
        <p:txBody>
          <a:bodyPr/>
          <a:lstStyle/>
          <a:p>
            <a:fld id="{5E8BC936-0928-C346-B13E-04BD58031644}" type="slidenum">
              <a:rPr lang="en-US" smtClean="0"/>
              <a:pPr/>
              <a:t>61</a:t>
            </a:fld>
            <a:endParaRPr lang="en-US" dirty="0"/>
          </a:p>
        </p:txBody>
      </p:sp>
      <p:sp>
        <p:nvSpPr>
          <p:cNvPr id="8" name="Title 1"/>
          <p:cNvSpPr txBox="1">
            <a:spLocks/>
          </p:cNvSpPr>
          <p:nvPr/>
        </p:nvSpPr>
        <p:spPr>
          <a:xfrm>
            <a:off x="457200" y="274638"/>
            <a:ext cx="7467600" cy="1143000"/>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defTabSz="914400"/>
            <a:r>
              <a:rPr lang="en-US" dirty="0" smtClean="0">
                <a:solidFill>
                  <a:schemeClr val="accent1"/>
                </a:solidFill>
                <a:latin typeface="Arial" panose="020B0604020202020204" pitchFamily="34" charset="0"/>
                <a:cs typeface="Arial" panose="020B0604020202020204" pitchFamily="34" charset="0"/>
              </a:rPr>
              <a:t>Reaching orgasm after cancer treatment </a:t>
            </a:r>
            <a:endParaRPr lang="en-US" dirty="0">
              <a:solidFill>
                <a:schemeClr val="accent1"/>
              </a:solidFill>
              <a:latin typeface="Arial" panose="020B0604020202020204" pitchFamily="34" charset="0"/>
              <a:cs typeface="Arial" panose="020B0604020202020204" pitchFamily="34" charset="0"/>
            </a:endParaRPr>
          </a:p>
        </p:txBody>
      </p:sp>
      <p:sp>
        <p:nvSpPr>
          <p:cNvPr id="9" name="TextBox 8"/>
          <p:cNvSpPr txBox="1"/>
          <p:nvPr/>
        </p:nvSpPr>
        <p:spPr>
          <a:xfrm flipH="1">
            <a:off x="457200" y="2057400"/>
            <a:ext cx="3124200" cy="3170099"/>
          </a:xfrm>
          <a:prstGeom prst="rect">
            <a:avLst/>
          </a:prstGeom>
          <a:noFill/>
        </p:spPr>
        <p:txBody>
          <a:bodyPr wrap="square" rtlCol="0">
            <a:spAutoFit/>
          </a:bodyPr>
          <a:lstStyle/>
          <a:p>
            <a:pPr defTabSz="914400"/>
            <a:r>
              <a:rPr lang="en-US" sz="2000" dirty="0" smtClean="0">
                <a:solidFill>
                  <a:schemeClr val="tx2"/>
                </a:solidFill>
                <a:latin typeface="Arial" panose="020B0604020202020204" pitchFamily="34" charset="0"/>
                <a:cs typeface="Arial" panose="020B0604020202020204" pitchFamily="34" charset="0"/>
              </a:rPr>
              <a:t>The clitoris has over 8,000 sensory nerve endings</a:t>
            </a:r>
          </a:p>
          <a:p>
            <a:pPr defTabSz="914400"/>
            <a:endParaRPr lang="en-US" sz="2000" dirty="0" smtClean="0">
              <a:solidFill>
                <a:schemeClr val="tx2"/>
              </a:solidFill>
              <a:latin typeface="Arial" panose="020B0604020202020204" pitchFamily="34" charset="0"/>
              <a:cs typeface="Arial" panose="020B0604020202020204" pitchFamily="34" charset="0"/>
            </a:endParaRPr>
          </a:p>
          <a:p>
            <a:pPr defTabSz="914400"/>
            <a:r>
              <a:rPr lang="en-US" sz="2000" dirty="0" smtClean="0">
                <a:solidFill>
                  <a:schemeClr val="tx2"/>
                </a:solidFill>
                <a:latin typeface="Arial" panose="020B0604020202020204" pitchFamily="34" charset="0"/>
                <a:cs typeface="Arial" panose="020B0604020202020204" pitchFamily="34" charset="0"/>
              </a:rPr>
              <a:t>That is often more nerve ending than a penis</a:t>
            </a:r>
          </a:p>
          <a:p>
            <a:pPr defTabSz="914400"/>
            <a:endParaRPr lang="en-US" sz="2000" dirty="0" smtClean="0">
              <a:solidFill>
                <a:schemeClr val="tx2"/>
              </a:solidFill>
              <a:latin typeface="Arial" panose="020B0604020202020204" pitchFamily="34" charset="0"/>
              <a:cs typeface="Arial" panose="020B0604020202020204" pitchFamily="34" charset="0"/>
            </a:endParaRPr>
          </a:p>
          <a:p>
            <a:pPr defTabSz="914400"/>
            <a:r>
              <a:rPr lang="en-US" sz="2000" dirty="0" smtClean="0">
                <a:solidFill>
                  <a:schemeClr val="tx2"/>
                </a:solidFill>
                <a:latin typeface="Arial" panose="020B0604020202020204" pitchFamily="34" charset="0"/>
                <a:cs typeface="Arial" panose="020B0604020202020204" pitchFamily="34" charset="0"/>
              </a:rPr>
              <a:t>So, the clitoris is our version of a man's penis... but even more sensitive</a:t>
            </a:r>
            <a:endParaRPr lang="en-US" sz="2000" dirty="0">
              <a:solidFill>
                <a:schemeClr val="tx2"/>
              </a:solidFill>
              <a:latin typeface="Arial" panose="020B0604020202020204" pitchFamily="34" charset="0"/>
              <a:cs typeface="Arial" panose="020B0604020202020204" pitchFamily="34" charset="0"/>
            </a:endParaRPr>
          </a:p>
        </p:txBody>
      </p:sp>
      <p:pic>
        <p:nvPicPr>
          <p:cNvPr id="10" name="Content Placeholder 5" descr="image1_11.PNG"/>
          <p:cNvPicPr>
            <a:picLocks noChangeAspect="1"/>
          </p:cNvPicPr>
          <p:nvPr/>
        </p:nvPicPr>
        <p:blipFill>
          <a:blip r:embed="rId2" cstate="print"/>
          <a:stretch>
            <a:fillRect/>
          </a:stretch>
        </p:blipFill>
        <p:spPr>
          <a:xfrm>
            <a:off x="3733800" y="1905000"/>
            <a:ext cx="3895725" cy="3895725"/>
          </a:xfrm>
          <a:prstGeom prst="rect">
            <a:avLst/>
          </a:prstGeom>
        </p:spPr>
      </p:pic>
    </p:spTree>
    <p:extLst>
      <p:ext uri="{BB962C8B-B14F-4D97-AF65-F5344CB8AC3E}">
        <p14:creationId xmlns:p14="http://schemas.microsoft.com/office/powerpoint/2010/main" val="30172517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6"/>
          </p:nvPr>
        </p:nvSpPr>
        <p:spPr/>
        <p:txBody>
          <a:bodyPr/>
          <a:lstStyle/>
          <a:p>
            <a:fld id="{5E8BC936-0928-C346-B13E-04BD58031644}" type="slidenum">
              <a:rPr lang="en-US" smtClean="0"/>
              <a:pPr/>
              <a:t>62</a:t>
            </a:fld>
            <a:endParaRPr lang="en-US" dirty="0"/>
          </a:p>
        </p:txBody>
      </p:sp>
      <p:sp>
        <p:nvSpPr>
          <p:cNvPr id="8" name="Title 1"/>
          <p:cNvSpPr txBox="1">
            <a:spLocks/>
          </p:cNvSpPr>
          <p:nvPr/>
        </p:nvSpPr>
        <p:spPr>
          <a:xfrm>
            <a:off x="457200" y="274638"/>
            <a:ext cx="7467600" cy="1143000"/>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defTabSz="914400"/>
            <a:r>
              <a:rPr lang="en-US" dirty="0" smtClean="0">
                <a:solidFill>
                  <a:schemeClr val="accent1"/>
                </a:solidFill>
                <a:latin typeface="Arial" panose="020B0604020202020204" pitchFamily="34" charset="0"/>
                <a:cs typeface="Arial" panose="020B0604020202020204" pitchFamily="34" charset="0"/>
              </a:rPr>
              <a:t>Reaching orgasm after cancer treatment </a:t>
            </a:r>
            <a:endParaRPr lang="en-US" dirty="0">
              <a:solidFill>
                <a:schemeClr val="accent1"/>
              </a:solidFill>
              <a:latin typeface="Arial" panose="020B0604020202020204" pitchFamily="34" charset="0"/>
              <a:cs typeface="Arial" panose="020B0604020202020204" pitchFamily="34" charset="0"/>
            </a:endParaRPr>
          </a:p>
        </p:txBody>
      </p:sp>
      <p:sp>
        <p:nvSpPr>
          <p:cNvPr id="9" name="Freeform 11"/>
          <p:cNvSpPr>
            <a:spLocks/>
          </p:cNvSpPr>
          <p:nvPr/>
        </p:nvSpPr>
        <p:spPr bwMode="blackWhite">
          <a:xfrm>
            <a:off x="1411287" y="1943482"/>
            <a:ext cx="6348413" cy="3684588"/>
          </a:xfrm>
          <a:custGeom>
            <a:avLst/>
            <a:gdLst>
              <a:gd name="T0" fmla="*/ 0 w 3999"/>
              <a:gd name="T1" fmla="*/ 0 h 2321"/>
              <a:gd name="T2" fmla="*/ 0 w 3999"/>
              <a:gd name="T3" fmla="*/ 2147483647 h 2321"/>
              <a:gd name="T4" fmla="*/ 2147483647 w 3999"/>
              <a:gd name="T5" fmla="*/ 2147483647 h 2321"/>
              <a:gd name="T6" fmla="*/ 0 60000 65536"/>
              <a:gd name="T7" fmla="*/ 0 60000 65536"/>
              <a:gd name="T8" fmla="*/ 0 60000 65536"/>
              <a:gd name="T9" fmla="*/ 0 w 3999"/>
              <a:gd name="T10" fmla="*/ 0 h 2321"/>
              <a:gd name="T11" fmla="*/ 3999 w 3999"/>
              <a:gd name="T12" fmla="*/ 2321 h 2321"/>
            </a:gdLst>
            <a:ahLst/>
            <a:cxnLst>
              <a:cxn ang="T6">
                <a:pos x="T0" y="T1"/>
              </a:cxn>
              <a:cxn ang="T7">
                <a:pos x="T2" y="T3"/>
              </a:cxn>
              <a:cxn ang="T8">
                <a:pos x="T4" y="T5"/>
              </a:cxn>
            </a:cxnLst>
            <a:rect l="T9" t="T10" r="T11" b="T12"/>
            <a:pathLst>
              <a:path w="3999" h="2321">
                <a:moveTo>
                  <a:pt x="0" y="0"/>
                </a:moveTo>
                <a:lnTo>
                  <a:pt x="0" y="2321"/>
                </a:lnTo>
                <a:lnTo>
                  <a:pt x="3999" y="2321"/>
                </a:lnTo>
              </a:path>
            </a:pathLst>
          </a:custGeom>
          <a:noFill/>
          <a:ln w="38100" cap="flat" cmpd="sng">
            <a:solidFill>
              <a:sysClr val="windowText" lastClr="000000"/>
            </a:solidFill>
            <a:prstDash val="solid"/>
            <a:round/>
            <a:headEnd type="none" w="med" len="med"/>
            <a:tailEnd type="non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entury Schoolbook"/>
            </a:endParaRPr>
          </a:p>
        </p:txBody>
      </p:sp>
      <p:sp>
        <p:nvSpPr>
          <p:cNvPr id="10" name="Freeform 13"/>
          <p:cNvSpPr>
            <a:spLocks/>
          </p:cNvSpPr>
          <p:nvPr/>
        </p:nvSpPr>
        <p:spPr bwMode="blackWhite">
          <a:xfrm>
            <a:off x="1690778" y="2648466"/>
            <a:ext cx="5072062" cy="2747962"/>
          </a:xfrm>
          <a:custGeom>
            <a:avLst/>
            <a:gdLst>
              <a:gd name="T0" fmla="*/ 0 w 3195"/>
              <a:gd name="T1" fmla="*/ 2147483647 h 1731"/>
              <a:gd name="T2" fmla="*/ 176410916 w 3195"/>
              <a:gd name="T3" fmla="*/ 2147483647 h 1731"/>
              <a:gd name="T4" fmla="*/ 393144315 w 3195"/>
              <a:gd name="T5" fmla="*/ 2147483647 h 1731"/>
              <a:gd name="T6" fmla="*/ 657761508 w 3195"/>
              <a:gd name="T7" fmla="*/ 2147483647 h 1731"/>
              <a:gd name="T8" fmla="*/ 985380299 w 3195"/>
              <a:gd name="T9" fmla="*/ 2147483647 h 1731"/>
              <a:gd name="T10" fmla="*/ 1297881135 w 3195"/>
              <a:gd name="T11" fmla="*/ 2147483647 h 1731"/>
              <a:gd name="T12" fmla="*/ 1643141608 w 3195"/>
              <a:gd name="T13" fmla="*/ 2147483647 h 1731"/>
              <a:gd name="T14" fmla="*/ 1970762185 w 3195"/>
              <a:gd name="T15" fmla="*/ 2147483647 h 1731"/>
              <a:gd name="T16" fmla="*/ 2147483647 w 3195"/>
              <a:gd name="T17" fmla="*/ 1892636466 h 1731"/>
              <a:gd name="T18" fmla="*/ 2147483647 w 3195"/>
              <a:gd name="T19" fmla="*/ 1559975598 h 1731"/>
              <a:gd name="T20" fmla="*/ 2147483647 w 3195"/>
              <a:gd name="T21" fmla="*/ 1313001988 h 1731"/>
              <a:gd name="T22" fmla="*/ 2147483647 w 3195"/>
              <a:gd name="T23" fmla="*/ 1103828322 h 1731"/>
              <a:gd name="T24" fmla="*/ 2147483647 w 3195"/>
              <a:gd name="T25" fmla="*/ 962699638 h 1731"/>
              <a:gd name="T26" fmla="*/ 2147483647 w 3195"/>
              <a:gd name="T27" fmla="*/ 877014365 h 1731"/>
              <a:gd name="T28" fmla="*/ 2147483647 w 3195"/>
              <a:gd name="T29" fmla="*/ 806449824 h 1731"/>
              <a:gd name="T30" fmla="*/ 2147483647 w 3195"/>
              <a:gd name="T31" fmla="*/ 771167653 h 1731"/>
              <a:gd name="T32" fmla="*/ 2147483647 w 3195"/>
              <a:gd name="T33" fmla="*/ 682961432 h 1731"/>
              <a:gd name="T34" fmla="*/ 2147483647 w 3195"/>
              <a:gd name="T35" fmla="*/ 594756797 h 1731"/>
              <a:gd name="T36" fmla="*/ 2147483647 w 3195"/>
              <a:gd name="T37" fmla="*/ 491429645 h 1731"/>
              <a:gd name="T38" fmla="*/ 2147483647 w 3195"/>
              <a:gd name="T39" fmla="*/ 332660570 h 1731"/>
              <a:gd name="T40" fmla="*/ 2147483647 w 3195"/>
              <a:gd name="T41" fmla="*/ 209172177 h 1731"/>
              <a:gd name="T42" fmla="*/ 2147483647 w 3195"/>
              <a:gd name="T43" fmla="*/ 88204659 h 1731"/>
              <a:gd name="T44" fmla="*/ 2147483647 w 3195"/>
              <a:gd name="T45" fmla="*/ 37801545 h 1731"/>
              <a:gd name="T46" fmla="*/ 2147483647 w 3195"/>
              <a:gd name="T47" fmla="*/ 17640298 h 1731"/>
              <a:gd name="T48" fmla="*/ 2147483647 w 3195"/>
              <a:gd name="T49" fmla="*/ 0 h 1731"/>
              <a:gd name="T50" fmla="*/ 2147483647 w 3195"/>
              <a:gd name="T51" fmla="*/ 30241873 h 1731"/>
              <a:gd name="T52" fmla="*/ 2147483647 w 3195"/>
              <a:gd name="T53" fmla="*/ 133567475 h 1731"/>
              <a:gd name="T54" fmla="*/ 2147483647 w 3195"/>
              <a:gd name="T55" fmla="*/ 274696209 h 1731"/>
              <a:gd name="T56" fmla="*/ 2147483647 w 3195"/>
              <a:gd name="T57" fmla="*/ 544353696 h 1731"/>
              <a:gd name="T58" fmla="*/ 2147483647 w 3195"/>
              <a:gd name="T59" fmla="*/ 824090116 h 1731"/>
              <a:gd name="T60" fmla="*/ 2147483647 w 3195"/>
              <a:gd name="T61" fmla="*/ 866933745 h 1731"/>
              <a:gd name="T62" fmla="*/ 2147483647 w 3195"/>
              <a:gd name="T63" fmla="*/ 894654657 h 1731"/>
              <a:gd name="T64" fmla="*/ 2147483647 w 3195"/>
              <a:gd name="T65" fmla="*/ 919856208 h 1731"/>
              <a:gd name="T66" fmla="*/ 2147483647 w 3195"/>
              <a:gd name="T67" fmla="*/ 937498087 h 1731"/>
              <a:gd name="T68" fmla="*/ 2147483647 w 3195"/>
              <a:gd name="T69" fmla="*/ 975299619 h 1731"/>
              <a:gd name="T70" fmla="*/ 2147483647 w 3195"/>
              <a:gd name="T71" fmla="*/ 1015622101 h 1731"/>
              <a:gd name="T72" fmla="*/ 2147483647 w 3195"/>
              <a:gd name="T73" fmla="*/ 1063505841 h 1731"/>
              <a:gd name="T74" fmla="*/ 2147483647 w 3195"/>
              <a:gd name="T75" fmla="*/ 1103828322 h 1731"/>
              <a:gd name="T76" fmla="*/ 2147483647 w 3195"/>
              <a:gd name="T77" fmla="*/ 1164312044 h 1731"/>
              <a:gd name="T78" fmla="*/ 2147483647 w 3195"/>
              <a:gd name="T79" fmla="*/ 1227315127 h 1731"/>
              <a:gd name="T80" fmla="*/ 2147483647 w 3195"/>
              <a:gd name="T81" fmla="*/ 1418846913 h 1731"/>
              <a:gd name="T82" fmla="*/ 2147483647 w 3195"/>
              <a:gd name="T83" fmla="*/ 1680943439 h 1731"/>
              <a:gd name="T84" fmla="*/ 2147483647 w 3195"/>
              <a:gd name="T85" fmla="*/ 1920358965 h 1731"/>
              <a:gd name="T86" fmla="*/ 2147483647 w 3195"/>
              <a:gd name="T87" fmla="*/ 2137092302 h 1731"/>
              <a:gd name="T88" fmla="*/ 2147483647 w 3195"/>
              <a:gd name="T89" fmla="*/ 2147483647 h 1731"/>
              <a:gd name="T90" fmla="*/ 2147483647 w 3195"/>
              <a:gd name="T91" fmla="*/ 2147483647 h 1731"/>
              <a:gd name="T92" fmla="*/ 2147483647 w 3195"/>
              <a:gd name="T93" fmla="*/ 2147483647 h 1731"/>
              <a:gd name="T94" fmla="*/ 2147483647 w 3195"/>
              <a:gd name="T95" fmla="*/ 2147483647 h 1731"/>
              <a:gd name="T96" fmla="*/ 2147483647 w 3195"/>
              <a:gd name="T97" fmla="*/ 2147483647 h 17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195"/>
              <a:gd name="T148" fmla="*/ 0 h 1731"/>
              <a:gd name="T149" fmla="*/ 3195 w 3195"/>
              <a:gd name="T150" fmla="*/ 1731 h 173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195" h="1731">
                <a:moveTo>
                  <a:pt x="0" y="1731"/>
                </a:moveTo>
                <a:lnTo>
                  <a:pt x="70" y="1694"/>
                </a:lnTo>
                <a:lnTo>
                  <a:pt x="156" y="1627"/>
                </a:lnTo>
                <a:lnTo>
                  <a:pt x="261" y="1522"/>
                </a:lnTo>
                <a:lnTo>
                  <a:pt x="391" y="1370"/>
                </a:lnTo>
                <a:lnTo>
                  <a:pt x="515" y="1217"/>
                </a:lnTo>
                <a:lnTo>
                  <a:pt x="652" y="1050"/>
                </a:lnTo>
                <a:lnTo>
                  <a:pt x="782" y="897"/>
                </a:lnTo>
                <a:lnTo>
                  <a:pt x="906" y="751"/>
                </a:lnTo>
                <a:lnTo>
                  <a:pt x="1056" y="619"/>
                </a:lnTo>
                <a:lnTo>
                  <a:pt x="1200" y="521"/>
                </a:lnTo>
                <a:lnTo>
                  <a:pt x="1337" y="438"/>
                </a:lnTo>
                <a:lnTo>
                  <a:pt x="1454" y="382"/>
                </a:lnTo>
                <a:lnTo>
                  <a:pt x="1591" y="348"/>
                </a:lnTo>
                <a:lnTo>
                  <a:pt x="1728" y="320"/>
                </a:lnTo>
                <a:lnTo>
                  <a:pt x="1806" y="306"/>
                </a:lnTo>
                <a:lnTo>
                  <a:pt x="1843" y="271"/>
                </a:lnTo>
                <a:lnTo>
                  <a:pt x="1863" y="236"/>
                </a:lnTo>
                <a:lnTo>
                  <a:pt x="1884" y="195"/>
                </a:lnTo>
                <a:lnTo>
                  <a:pt x="1904" y="132"/>
                </a:lnTo>
                <a:lnTo>
                  <a:pt x="1917" y="83"/>
                </a:lnTo>
                <a:lnTo>
                  <a:pt x="1937" y="35"/>
                </a:lnTo>
                <a:lnTo>
                  <a:pt x="1959" y="15"/>
                </a:lnTo>
                <a:lnTo>
                  <a:pt x="1976" y="7"/>
                </a:lnTo>
                <a:lnTo>
                  <a:pt x="2006" y="0"/>
                </a:lnTo>
                <a:lnTo>
                  <a:pt x="2039" y="12"/>
                </a:lnTo>
                <a:lnTo>
                  <a:pt x="2058" y="53"/>
                </a:lnTo>
                <a:lnTo>
                  <a:pt x="2071" y="109"/>
                </a:lnTo>
                <a:lnTo>
                  <a:pt x="2080" y="216"/>
                </a:lnTo>
                <a:lnTo>
                  <a:pt x="2100" y="327"/>
                </a:lnTo>
                <a:lnTo>
                  <a:pt x="2115" y="344"/>
                </a:lnTo>
                <a:lnTo>
                  <a:pt x="2139" y="355"/>
                </a:lnTo>
                <a:lnTo>
                  <a:pt x="2191" y="365"/>
                </a:lnTo>
                <a:lnTo>
                  <a:pt x="2245" y="372"/>
                </a:lnTo>
                <a:lnTo>
                  <a:pt x="2304" y="387"/>
                </a:lnTo>
                <a:lnTo>
                  <a:pt x="2367" y="403"/>
                </a:lnTo>
                <a:lnTo>
                  <a:pt x="2419" y="422"/>
                </a:lnTo>
                <a:lnTo>
                  <a:pt x="2471" y="438"/>
                </a:lnTo>
                <a:lnTo>
                  <a:pt x="2508" y="462"/>
                </a:lnTo>
                <a:lnTo>
                  <a:pt x="2543" y="487"/>
                </a:lnTo>
                <a:lnTo>
                  <a:pt x="2608" y="563"/>
                </a:lnTo>
                <a:lnTo>
                  <a:pt x="2667" y="667"/>
                </a:lnTo>
                <a:lnTo>
                  <a:pt x="2719" y="762"/>
                </a:lnTo>
                <a:lnTo>
                  <a:pt x="2771" y="848"/>
                </a:lnTo>
                <a:lnTo>
                  <a:pt x="2889" y="1043"/>
                </a:lnTo>
                <a:lnTo>
                  <a:pt x="2939" y="1133"/>
                </a:lnTo>
                <a:lnTo>
                  <a:pt x="3004" y="1256"/>
                </a:lnTo>
                <a:lnTo>
                  <a:pt x="3058" y="1349"/>
                </a:lnTo>
                <a:lnTo>
                  <a:pt x="3195" y="1509"/>
                </a:lnTo>
              </a:path>
            </a:pathLst>
          </a:custGeom>
          <a:noFill/>
          <a:ln w="76200" cap="flat" cmpd="sng">
            <a:solidFill>
              <a:srgbClr val="66CCFF"/>
            </a:solidFill>
            <a:prstDash val="solid"/>
            <a:round/>
            <a:headEnd type="none" w="med" len="med"/>
            <a:tailEnd type="none" w="med" len="med"/>
          </a:ln>
        </p:spPr>
        <p:txBody>
          <a:bodyPr wrap="none" anchor="ctr"/>
          <a:lstStyle/>
          <a:p>
            <a:pPr defTabSz="914400"/>
            <a:endParaRPr lang="en-US">
              <a:solidFill>
                <a:prstClr val="black"/>
              </a:solidFill>
              <a:latin typeface="Century Schoolbook"/>
            </a:endParaRPr>
          </a:p>
        </p:txBody>
      </p:sp>
      <p:sp>
        <p:nvSpPr>
          <p:cNvPr id="11" name="Text Box 5"/>
          <p:cNvSpPr txBox="1">
            <a:spLocks noChangeArrowheads="1"/>
          </p:cNvSpPr>
          <p:nvPr/>
        </p:nvSpPr>
        <p:spPr bwMode="auto">
          <a:xfrm>
            <a:off x="2058425" y="5061021"/>
            <a:ext cx="963726" cy="369332"/>
          </a:xfrm>
          <a:prstGeom prst="rect">
            <a:avLst/>
          </a:prstGeom>
          <a:noFill/>
          <a:ln w="9525">
            <a:noFill/>
            <a:miter lim="800000"/>
            <a:headEnd/>
            <a:tailEnd/>
          </a:ln>
        </p:spPr>
        <p:txBody>
          <a:bodyPr wrap="none" anchor="ctr">
            <a:spAutoFit/>
          </a:bodyPr>
          <a:lstStyle/>
          <a:p>
            <a:pPr algn="ctr" defTabSz="914400"/>
            <a:r>
              <a:rPr lang="en-US" b="1" dirty="0">
                <a:solidFill>
                  <a:schemeClr val="accent1"/>
                </a:solidFill>
                <a:latin typeface="Century Schoolbook"/>
              </a:rPr>
              <a:t>Desire</a:t>
            </a:r>
          </a:p>
        </p:txBody>
      </p:sp>
      <p:sp>
        <p:nvSpPr>
          <p:cNvPr id="12" name="Text Box 8"/>
          <p:cNvSpPr txBox="1">
            <a:spLocks noChangeArrowheads="1"/>
          </p:cNvSpPr>
          <p:nvPr/>
        </p:nvSpPr>
        <p:spPr bwMode="auto">
          <a:xfrm>
            <a:off x="3022151" y="3879864"/>
            <a:ext cx="1117614" cy="369332"/>
          </a:xfrm>
          <a:prstGeom prst="rect">
            <a:avLst/>
          </a:prstGeom>
          <a:noFill/>
          <a:ln w="9525">
            <a:noFill/>
            <a:miter lim="800000"/>
            <a:headEnd/>
            <a:tailEnd/>
          </a:ln>
        </p:spPr>
        <p:txBody>
          <a:bodyPr wrap="none" anchor="ctr">
            <a:spAutoFit/>
          </a:bodyPr>
          <a:lstStyle/>
          <a:p>
            <a:pPr defTabSz="914400"/>
            <a:r>
              <a:rPr lang="en-US" b="1" dirty="0">
                <a:solidFill>
                  <a:schemeClr val="accent1"/>
                </a:solidFill>
                <a:latin typeface="Century Schoolbook"/>
              </a:rPr>
              <a:t>Arousal</a:t>
            </a:r>
          </a:p>
        </p:txBody>
      </p:sp>
      <p:sp>
        <p:nvSpPr>
          <p:cNvPr id="13" name="Text Box 9"/>
          <p:cNvSpPr txBox="1">
            <a:spLocks noChangeArrowheads="1"/>
          </p:cNvSpPr>
          <p:nvPr/>
        </p:nvSpPr>
        <p:spPr bwMode="auto">
          <a:xfrm>
            <a:off x="3322313" y="2648466"/>
            <a:ext cx="1112805" cy="369332"/>
          </a:xfrm>
          <a:prstGeom prst="rect">
            <a:avLst/>
          </a:prstGeom>
          <a:noFill/>
          <a:ln w="9525">
            <a:noFill/>
            <a:miter lim="800000"/>
            <a:headEnd/>
            <a:tailEnd/>
          </a:ln>
        </p:spPr>
        <p:txBody>
          <a:bodyPr wrap="none" anchor="ctr">
            <a:spAutoFit/>
          </a:bodyPr>
          <a:lstStyle/>
          <a:p>
            <a:pPr defTabSz="914400"/>
            <a:r>
              <a:rPr lang="en-US" b="1" dirty="0">
                <a:solidFill>
                  <a:schemeClr val="accent1"/>
                </a:solidFill>
                <a:latin typeface="Century Schoolbook"/>
              </a:rPr>
              <a:t>Plateau</a:t>
            </a:r>
          </a:p>
        </p:txBody>
      </p:sp>
      <p:sp>
        <p:nvSpPr>
          <p:cNvPr id="14" name="Freeform 4"/>
          <p:cNvSpPr>
            <a:spLocks/>
          </p:cNvSpPr>
          <p:nvPr/>
        </p:nvSpPr>
        <p:spPr bwMode="blackWhite">
          <a:xfrm>
            <a:off x="5029200" y="2860049"/>
            <a:ext cx="2298700" cy="1952625"/>
          </a:xfrm>
          <a:custGeom>
            <a:avLst/>
            <a:gdLst>
              <a:gd name="T0" fmla="*/ 0 w 1448"/>
              <a:gd name="T1" fmla="*/ 420865331 h 1230"/>
              <a:gd name="T2" fmla="*/ 229333447 w 1448"/>
              <a:gd name="T3" fmla="*/ 473789385 h 1230"/>
              <a:gd name="T4" fmla="*/ 355342804 w 1448"/>
              <a:gd name="T5" fmla="*/ 473789385 h 1230"/>
              <a:gd name="T6" fmla="*/ 451108809 w 1448"/>
              <a:gd name="T7" fmla="*/ 463708764 h 1230"/>
              <a:gd name="T8" fmla="*/ 526711883 w 1448"/>
              <a:gd name="T9" fmla="*/ 438507212 h 1230"/>
              <a:gd name="T10" fmla="*/ 572074681 w 1448"/>
              <a:gd name="T11" fmla="*/ 418345970 h 1230"/>
              <a:gd name="T12" fmla="*/ 607356856 w 1448"/>
              <a:gd name="T13" fmla="*/ 385584646 h 1230"/>
              <a:gd name="T14" fmla="*/ 657761552 w 1448"/>
              <a:gd name="T15" fmla="*/ 315018712 h 1230"/>
              <a:gd name="T16" fmla="*/ 773688700 w 1448"/>
              <a:gd name="T17" fmla="*/ 123486863 h 1230"/>
              <a:gd name="T18" fmla="*/ 839212939 w 1448"/>
              <a:gd name="T19" fmla="*/ 35282186 h 1230"/>
              <a:gd name="T20" fmla="*/ 882054787 w 1448"/>
              <a:gd name="T21" fmla="*/ 5040312 h 1230"/>
              <a:gd name="T22" fmla="*/ 937498206 w 1448"/>
              <a:gd name="T23" fmla="*/ 0 h 1230"/>
              <a:gd name="T24" fmla="*/ 980340054 w 1448"/>
              <a:gd name="T25" fmla="*/ 17640299 h 1230"/>
              <a:gd name="T26" fmla="*/ 1013102868 w 1448"/>
              <a:gd name="T27" fmla="*/ 47883756 h 1230"/>
              <a:gd name="T28" fmla="*/ 1068546287 w 1448"/>
              <a:gd name="T29" fmla="*/ 151209365 h 1230"/>
              <a:gd name="T30" fmla="*/ 1199594367 w 1448"/>
              <a:gd name="T31" fmla="*/ 385584646 h 1230"/>
              <a:gd name="T32" fmla="*/ 1297881222 w 1448"/>
              <a:gd name="T33" fmla="*/ 524192490 h 1230"/>
              <a:gd name="T34" fmla="*/ 1363405262 w 1448"/>
              <a:gd name="T35" fmla="*/ 572074646 h 1230"/>
              <a:gd name="T36" fmla="*/ 1416327732 w 1448"/>
              <a:gd name="T37" fmla="*/ 599797148 h 1230"/>
              <a:gd name="T38" fmla="*/ 1479332411 w 1448"/>
              <a:gd name="T39" fmla="*/ 612397130 h 1230"/>
              <a:gd name="T40" fmla="*/ 1532254880 w 1448"/>
              <a:gd name="T41" fmla="*/ 622477751 h 1230"/>
              <a:gd name="T42" fmla="*/ 1595259559 w 1448"/>
              <a:gd name="T43" fmla="*/ 612397130 h 1230"/>
              <a:gd name="T44" fmla="*/ 1660783599 w 1448"/>
              <a:gd name="T45" fmla="*/ 587195578 h 1230"/>
              <a:gd name="T46" fmla="*/ 1691025861 w 1448"/>
              <a:gd name="T47" fmla="*/ 561994025 h 1230"/>
              <a:gd name="T48" fmla="*/ 1698585533 w 1448"/>
              <a:gd name="T49" fmla="*/ 501510299 h 1230"/>
              <a:gd name="T50" fmla="*/ 1711187104 w 1448"/>
              <a:gd name="T51" fmla="*/ 413305560 h 1230"/>
              <a:gd name="T52" fmla="*/ 1741428969 w 1448"/>
              <a:gd name="T53" fmla="*/ 360383094 h 1230"/>
              <a:gd name="T54" fmla="*/ 1781751455 w 1448"/>
              <a:gd name="T55" fmla="*/ 327620282 h 1230"/>
              <a:gd name="T56" fmla="*/ 1824593303 w 1448"/>
              <a:gd name="T57" fmla="*/ 315018712 h 1230"/>
              <a:gd name="T58" fmla="*/ 1880036722 w 1448"/>
              <a:gd name="T59" fmla="*/ 322579971 h 1230"/>
              <a:gd name="T60" fmla="*/ 1955641384 w 1448"/>
              <a:gd name="T61" fmla="*/ 360383094 h 1230"/>
              <a:gd name="T62" fmla="*/ 2001004181 w 1448"/>
              <a:gd name="T63" fmla="*/ 418345970 h 1230"/>
              <a:gd name="T64" fmla="*/ 2031246046 w 1448"/>
              <a:gd name="T65" fmla="*/ 509071559 h 1230"/>
              <a:gd name="T66" fmla="*/ 2046366979 w 1448"/>
              <a:gd name="T67" fmla="*/ 617437441 h 1230"/>
              <a:gd name="T68" fmla="*/ 2069047584 w 1448"/>
              <a:gd name="T69" fmla="*/ 745966152 h 1230"/>
              <a:gd name="T70" fmla="*/ 2114410381 w 1448"/>
              <a:gd name="T71" fmla="*/ 834170991 h 1230"/>
              <a:gd name="T72" fmla="*/ 2147483647 w 1448"/>
              <a:gd name="T73" fmla="*/ 927417529 h 1230"/>
              <a:gd name="T74" fmla="*/ 2147483647 w 1448"/>
              <a:gd name="T75" fmla="*/ 1028223739 h 1230"/>
              <a:gd name="T76" fmla="*/ 2147483647 w 1448"/>
              <a:gd name="T77" fmla="*/ 1108868707 h 1230"/>
              <a:gd name="T78" fmla="*/ 2147483647 w 1448"/>
              <a:gd name="T79" fmla="*/ 1199594296 h 1230"/>
              <a:gd name="T80" fmla="*/ 2147483647 w 1448"/>
              <a:gd name="T81" fmla="*/ 1360884232 h 1230"/>
              <a:gd name="T82" fmla="*/ 2147483647 w 1448"/>
              <a:gd name="T83" fmla="*/ 2147483647 h 1230"/>
              <a:gd name="T84" fmla="*/ 2147483647 w 1448"/>
              <a:gd name="T85" fmla="*/ 2147483647 h 1230"/>
              <a:gd name="T86" fmla="*/ 2147483647 w 1448"/>
              <a:gd name="T87" fmla="*/ 2147483647 h 123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48"/>
              <a:gd name="T133" fmla="*/ 0 h 1230"/>
              <a:gd name="T134" fmla="*/ 1448 w 1448"/>
              <a:gd name="T135" fmla="*/ 1230 h 123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48" h="1230">
                <a:moveTo>
                  <a:pt x="0" y="167"/>
                </a:moveTo>
                <a:lnTo>
                  <a:pt x="91" y="188"/>
                </a:lnTo>
                <a:lnTo>
                  <a:pt x="141" y="188"/>
                </a:lnTo>
                <a:lnTo>
                  <a:pt x="179" y="184"/>
                </a:lnTo>
                <a:lnTo>
                  <a:pt x="209" y="174"/>
                </a:lnTo>
                <a:lnTo>
                  <a:pt x="227" y="166"/>
                </a:lnTo>
                <a:lnTo>
                  <a:pt x="241" y="153"/>
                </a:lnTo>
                <a:lnTo>
                  <a:pt x="261" y="125"/>
                </a:lnTo>
                <a:lnTo>
                  <a:pt x="307" y="49"/>
                </a:lnTo>
                <a:lnTo>
                  <a:pt x="333" y="14"/>
                </a:lnTo>
                <a:lnTo>
                  <a:pt x="350" y="2"/>
                </a:lnTo>
                <a:lnTo>
                  <a:pt x="372" y="0"/>
                </a:lnTo>
                <a:lnTo>
                  <a:pt x="389" y="7"/>
                </a:lnTo>
                <a:lnTo>
                  <a:pt x="402" y="19"/>
                </a:lnTo>
                <a:lnTo>
                  <a:pt x="424" y="60"/>
                </a:lnTo>
                <a:lnTo>
                  <a:pt x="476" y="153"/>
                </a:lnTo>
                <a:lnTo>
                  <a:pt x="515" y="208"/>
                </a:lnTo>
                <a:lnTo>
                  <a:pt x="541" y="227"/>
                </a:lnTo>
                <a:lnTo>
                  <a:pt x="562" y="238"/>
                </a:lnTo>
                <a:lnTo>
                  <a:pt x="587" y="243"/>
                </a:lnTo>
                <a:lnTo>
                  <a:pt x="608" y="247"/>
                </a:lnTo>
                <a:lnTo>
                  <a:pt x="633" y="243"/>
                </a:lnTo>
                <a:lnTo>
                  <a:pt x="659" y="233"/>
                </a:lnTo>
                <a:lnTo>
                  <a:pt x="671" y="223"/>
                </a:lnTo>
                <a:lnTo>
                  <a:pt x="674" y="199"/>
                </a:lnTo>
                <a:lnTo>
                  <a:pt x="679" y="164"/>
                </a:lnTo>
                <a:lnTo>
                  <a:pt x="691" y="143"/>
                </a:lnTo>
                <a:lnTo>
                  <a:pt x="707" y="130"/>
                </a:lnTo>
                <a:lnTo>
                  <a:pt x="724" y="125"/>
                </a:lnTo>
                <a:lnTo>
                  <a:pt x="746" y="128"/>
                </a:lnTo>
                <a:lnTo>
                  <a:pt x="776" y="143"/>
                </a:lnTo>
                <a:lnTo>
                  <a:pt x="794" y="166"/>
                </a:lnTo>
                <a:lnTo>
                  <a:pt x="806" y="202"/>
                </a:lnTo>
                <a:lnTo>
                  <a:pt x="812" y="245"/>
                </a:lnTo>
                <a:lnTo>
                  <a:pt x="821" y="296"/>
                </a:lnTo>
                <a:lnTo>
                  <a:pt x="839" y="331"/>
                </a:lnTo>
                <a:lnTo>
                  <a:pt x="881" y="368"/>
                </a:lnTo>
                <a:lnTo>
                  <a:pt x="937" y="408"/>
                </a:lnTo>
                <a:lnTo>
                  <a:pt x="970" y="440"/>
                </a:lnTo>
                <a:lnTo>
                  <a:pt x="998" y="476"/>
                </a:lnTo>
                <a:lnTo>
                  <a:pt x="1037" y="540"/>
                </a:lnTo>
                <a:lnTo>
                  <a:pt x="1344" y="1063"/>
                </a:lnTo>
                <a:lnTo>
                  <a:pt x="1402" y="1154"/>
                </a:lnTo>
                <a:lnTo>
                  <a:pt x="1448" y="1230"/>
                </a:lnTo>
              </a:path>
            </a:pathLst>
          </a:custGeom>
          <a:noFill/>
          <a:ln w="28575" cap="flat" cmpd="sng">
            <a:solidFill>
              <a:srgbClr val="575F6D"/>
            </a:solidFill>
            <a:prstDash val="solid"/>
            <a:round/>
            <a:headEnd type="none" w="med" len="med"/>
            <a:tailEnd type="non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entury Schoolbook"/>
            </a:endParaRPr>
          </a:p>
        </p:txBody>
      </p:sp>
      <p:sp>
        <p:nvSpPr>
          <p:cNvPr id="15" name="Text Box 10"/>
          <p:cNvSpPr txBox="1">
            <a:spLocks noChangeArrowheads="1"/>
          </p:cNvSpPr>
          <p:nvPr/>
        </p:nvSpPr>
        <p:spPr bwMode="auto">
          <a:xfrm>
            <a:off x="5619742" y="2463800"/>
            <a:ext cx="1117615" cy="369332"/>
          </a:xfrm>
          <a:prstGeom prst="rect">
            <a:avLst/>
          </a:prstGeom>
          <a:noFill/>
          <a:ln w="9525">
            <a:noFill/>
            <a:miter lim="800000"/>
            <a:headEnd/>
            <a:tailEnd/>
          </a:ln>
        </p:spPr>
        <p:txBody>
          <a:bodyPr wrap="none" anchor="ctr">
            <a:spAutoFit/>
          </a:bodyPr>
          <a:lstStyle/>
          <a:p>
            <a:pPr algn="ctr" defTabSz="914400"/>
            <a:r>
              <a:rPr lang="en-US" b="1" dirty="0">
                <a:solidFill>
                  <a:schemeClr val="accent1"/>
                </a:solidFill>
                <a:latin typeface="Century Schoolbook"/>
              </a:rPr>
              <a:t>Orgasm</a:t>
            </a:r>
          </a:p>
        </p:txBody>
      </p:sp>
      <p:sp>
        <p:nvSpPr>
          <p:cNvPr id="16" name="Text Box 7"/>
          <p:cNvSpPr txBox="1">
            <a:spLocks noChangeArrowheads="1"/>
          </p:cNvSpPr>
          <p:nvPr/>
        </p:nvSpPr>
        <p:spPr bwMode="auto">
          <a:xfrm>
            <a:off x="6879148" y="4876355"/>
            <a:ext cx="1428596" cy="369332"/>
          </a:xfrm>
          <a:prstGeom prst="rect">
            <a:avLst/>
          </a:prstGeom>
          <a:noFill/>
          <a:ln w="9525">
            <a:noFill/>
            <a:miter lim="800000"/>
            <a:headEnd/>
            <a:tailEnd/>
          </a:ln>
        </p:spPr>
        <p:txBody>
          <a:bodyPr wrap="none" anchor="ctr">
            <a:spAutoFit/>
          </a:bodyPr>
          <a:lstStyle/>
          <a:p>
            <a:pPr defTabSz="914400"/>
            <a:r>
              <a:rPr lang="en-US" b="1" dirty="0">
                <a:solidFill>
                  <a:schemeClr val="accent1"/>
                </a:solidFill>
                <a:latin typeface="Century Schoolbook"/>
              </a:rPr>
              <a:t>Reduction</a:t>
            </a:r>
          </a:p>
        </p:txBody>
      </p:sp>
      <p:sp>
        <p:nvSpPr>
          <p:cNvPr id="17" name="Text Box 2"/>
          <p:cNvSpPr txBox="1">
            <a:spLocks noChangeArrowheads="1"/>
          </p:cNvSpPr>
          <p:nvPr/>
        </p:nvSpPr>
        <p:spPr bwMode="auto">
          <a:xfrm>
            <a:off x="228600" y="3124200"/>
            <a:ext cx="1182687" cy="646331"/>
          </a:xfrm>
          <a:prstGeom prst="rect">
            <a:avLst/>
          </a:prstGeom>
          <a:noFill/>
          <a:ln w="9525">
            <a:noFill/>
            <a:miter lim="800000"/>
            <a:headEnd/>
            <a:tailEnd/>
          </a:ln>
        </p:spPr>
        <p:txBody>
          <a:bodyPr wrap="square" anchor="ctr">
            <a:spAutoFit/>
          </a:bodyPr>
          <a:lstStyle/>
          <a:p>
            <a:pPr algn="ctr" defTabSz="914400"/>
            <a:r>
              <a:rPr lang="en-US" sz="1200" b="1" dirty="0">
                <a:solidFill>
                  <a:schemeClr val="accent1"/>
                </a:solidFill>
                <a:latin typeface="Century Schoolbook"/>
              </a:rPr>
              <a:t>Sexual</a:t>
            </a:r>
            <a:br>
              <a:rPr lang="en-US" sz="1200" b="1" dirty="0">
                <a:solidFill>
                  <a:schemeClr val="accent1"/>
                </a:solidFill>
                <a:latin typeface="Century Schoolbook"/>
              </a:rPr>
            </a:br>
            <a:r>
              <a:rPr lang="en-US" sz="1200" b="1" dirty="0">
                <a:solidFill>
                  <a:schemeClr val="accent1"/>
                </a:solidFill>
                <a:latin typeface="Century Schoolbook"/>
              </a:rPr>
              <a:t>Excitement/</a:t>
            </a:r>
            <a:br>
              <a:rPr lang="en-US" sz="1200" b="1" dirty="0">
                <a:solidFill>
                  <a:schemeClr val="accent1"/>
                </a:solidFill>
                <a:latin typeface="Century Schoolbook"/>
              </a:rPr>
            </a:br>
            <a:r>
              <a:rPr lang="en-US" sz="1200" b="1" dirty="0">
                <a:solidFill>
                  <a:schemeClr val="accent1"/>
                </a:solidFill>
                <a:latin typeface="Century Schoolbook"/>
              </a:rPr>
              <a:t>Tension</a:t>
            </a:r>
          </a:p>
        </p:txBody>
      </p:sp>
      <p:sp>
        <p:nvSpPr>
          <p:cNvPr id="18" name="Text Box 6"/>
          <p:cNvSpPr txBox="1">
            <a:spLocks noChangeArrowheads="1"/>
          </p:cNvSpPr>
          <p:nvPr/>
        </p:nvSpPr>
        <p:spPr bwMode="auto">
          <a:xfrm>
            <a:off x="3615978" y="6094383"/>
            <a:ext cx="859531" cy="400110"/>
          </a:xfrm>
          <a:prstGeom prst="rect">
            <a:avLst/>
          </a:prstGeom>
          <a:noFill/>
          <a:ln w="9525">
            <a:noFill/>
            <a:miter lim="800000"/>
            <a:headEnd/>
            <a:tailEnd/>
          </a:ln>
        </p:spPr>
        <p:txBody>
          <a:bodyPr wrap="none" anchor="ctr">
            <a:spAutoFit/>
          </a:bodyPr>
          <a:lstStyle/>
          <a:p>
            <a:pPr algn="ctr" defTabSz="914400"/>
            <a:r>
              <a:rPr lang="en-US" sz="2000" b="1" dirty="0">
                <a:solidFill>
                  <a:schemeClr val="accent1"/>
                </a:solidFill>
                <a:latin typeface="Century Schoolbook"/>
              </a:rPr>
              <a:t>Time</a:t>
            </a:r>
          </a:p>
        </p:txBody>
      </p:sp>
      <p:sp>
        <p:nvSpPr>
          <p:cNvPr id="19" name="AutoShape 3"/>
          <p:cNvSpPr>
            <a:spLocks noChangeArrowheads="1"/>
          </p:cNvSpPr>
          <p:nvPr/>
        </p:nvSpPr>
        <p:spPr bwMode="black">
          <a:xfrm>
            <a:off x="4495800" y="6172200"/>
            <a:ext cx="609599" cy="304800"/>
          </a:xfrm>
          <a:prstGeom prst="rightArrow">
            <a:avLst>
              <a:gd name="adj1" fmla="val 53509"/>
              <a:gd name="adj2" fmla="val 86871"/>
            </a:avLst>
          </a:prstGeom>
          <a:gradFill rotWithShape="0">
            <a:gsLst>
              <a:gs pos="0">
                <a:srgbClr val="D2611C"/>
              </a:gs>
              <a:gs pos="100000">
                <a:srgbClr val="D2611C">
                  <a:gamma/>
                  <a:tint val="51373"/>
                  <a:invGamma/>
                </a:srgbClr>
              </a:gs>
            </a:gsLst>
            <a:lin ang="5400000" scaled="1"/>
          </a:gradFill>
          <a:ln w="9525">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entury Schoolbook"/>
            </a:endParaRPr>
          </a:p>
        </p:txBody>
      </p:sp>
      <p:sp>
        <p:nvSpPr>
          <p:cNvPr id="20" name="TextBox 19"/>
          <p:cNvSpPr txBox="1"/>
          <p:nvPr/>
        </p:nvSpPr>
        <p:spPr>
          <a:xfrm>
            <a:off x="2393296" y="1758816"/>
            <a:ext cx="3962400" cy="369332"/>
          </a:xfrm>
          <a:prstGeom prst="rect">
            <a:avLst/>
          </a:prstGeom>
          <a:noFill/>
        </p:spPr>
        <p:txBody>
          <a:bodyPr wrap="square" rtlCol="0">
            <a:spAutoFit/>
          </a:bodyPr>
          <a:lstStyle/>
          <a:p>
            <a:pPr defTabSz="914400"/>
            <a:r>
              <a:rPr lang="en-US" b="1" dirty="0" smtClean="0">
                <a:solidFill>
                  <a:schemeClr val="accent6">
                    <a:lumMod val="60000"/>
                    <a:lumOff val="40000"/>
                  </a:schemeClr>
                </a:solidFill>
                <a:latin typeface="Century Schoolbook"/>
              </a:rPr>
              <a:t>Traditional Sex Response Cycle</a:t>
            </a:r>
            <a:endParaRPr lang="en-US" b="1" dirty="0">
              <a:solidFill>
                <a:schemeClr val="accent6">
                  <a:lumMod val="60000"/>
                  <a:lumOff val="40000"/>
                </a:schemeClr>
              </a:solidFill>
              <a:latin typeface="Century Schoolbook"/>
            </a:endParaRPr>
          </a:p>
        </p:txBody>
      </p:sp>
    </p:spTree>
    <p:extLst>
      <p:ext uri="{BB962C8B-B14F-4D97-AF65-F5344CB8AC3E}">
        <p14:creationId xmlns:p14="http://schemas.microsoft.com/office/powerpoint/2010/main" val="9068679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6"/>
          </p:nvPr>
        </p:nvSpPr>
        <p:spPr/>
        <p:txBody>
          <a:bodyPr/>
          <a:lstStyle/>
          <a:p>
            <a:fld id="{5E8BC936-0928-C346-B13E-04BD58031644}" type="slidenum">
              <a:rPr lang="en-US" smtClean="0"/>
              <a:pPr/>
              <a:t>63</a:t>
            </a:fld>
            <a:endParaRPr lang="en-US" dirty="0"/>
          </a:p>
        </p:txBody>
      </p:sp>
      <p:grpSp>
        <p:nvGrpSpPr>
          <p:cNvPr id="10" name="Group 2"/>
          <p:cNvGrpSpPr>
            <a:grpSpLocks/>
          </p:cNvGrpSpPr>
          <p:nvPr/>
        </p:nvGrpSpPr>
        <p:grpSpPr bwMode="auto">
          <a:xfrm>
            <a:off x="2352701" y="1650883"/>
            <a:ext cx="4119562" cy="4105275"/>
            <a:chOff x="1340" y="937"/>
            <a:chExt cx="2819" cy="2809"/>
          </a:xfrm>
        </p:grpSpPr>
        <p:sp>
          <p:nvSpPr>
            <p:cNvPr id="11" name="Arc 3"/>
            <p:cNvSpPr>
              <a:spLocks/>
            </p:cNvSpPr>
            <p:nvPr/>
          </p:nvSpPr>
          <p:spPr bwMode="blackWhite">
            <a:xfrm>
              <a:off x="1417" y="1104"/>
              <a:ext cx="1308" cy="1238"/>
            </a:xfrm>
            <a:custGeom>
              <a:avLst/>
              <a:gdLst>
                <a:gd name="T0" fmla="*/ 0 w 20112"/>
                <a:gd name="T1" fmla="*/ 3 h 19013"/>
                <a:gd name="T2" fmla="*/ 3 w 20112"/>
                <a:gd name="T3" fmla="*/ 0 h 19013"/>
                <a:gd name="T4" fmla="*/ 6 w 20112"/>
                <a:gd name="T5" fmla="*/ 5 h 19013"/>
                <a:gd name="T6" fmla="*/ 0 60000 65536"/>
                <a:gd name="T7" fmla="*/ 0 60000 65536"/>
                <a:gd name="T8" fmla="*/ 0 60000 65536"/>
                <a:gd name="T9" fmla="*/ 0 w 20112"/>
                <a:gd name="T10" fmla="*/ 0 h 19013"/>
                <a:gd name="T11" fmla="*/ 20112 w 20112"/>
                <a:gd name="T12" fmla="*/ 19013 h 19013"/>
              </a:gdLst>
              <a:ahLst/>
              <a:cxnLst>
                <a:cxn ang="T6">
                  <a:pos x="T0" y="T1"/>
                </a:cxn>
                <a:cxn ang="T7">
                  <a:pos x="T2" y="T3"/>
                </a:cxn>
                <a:cxn ang="T8">
                  <a:pos x="T4" y="T5"/>
                </a:cxn>
              </a:cxnLst>
              <a:rect l="T9" t="T10" r="T11" b="T12"/>
              <a:pathLst>
                <a:path w="20112" h="19013" fill="none" extrusionOk="0">
                  <a:moveTo>
                    <a:pt x="-1" y="11134"/>
                  </a:moveTo>
                  <a:cubicBezTo>
                    <a:pt x="1865" y="6372"/>
                    <a:pt x="5359" y="2426"/>
                    <a:pt x="9861" y="-1"/>
                  </a:cubicBezTo>
                </a:path>
                <a:path w="20112" h="19013" stroke="0" extrusionOk="0">
                  <a:moveTo>
                    <a:pt x="-1" y="11134"/>
                  </a:moveTo>
                  <a:cubicBezTo>
                    <a:pt x="1865" y="6372"/>
                    <a:pt x="5359" y="2426"/>
                    <a:pt x="9861" y="-1"/>
                  </a:cubicBezTo>
                  <a:lnTo>
                    <a:pt x="20112" y="19013"/>
                  </a:lnTo>
                  <a:close/>
                </a:path>
              </a:pathLst>
            </a:custGeom>
            <a:noFill/>
            <a:ln w="76200">
              <a:solidFill>
                <a:srgbClr val="575F6D"/>
              </a:solidFill>
              <a:round/>
              <a:headE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entury Schoolbook"/>
              </a:endParaRPr>
            </a:p>
          </p:txBody>
        </p:sp>
        <p:sp>
          <p:nvSpPr>
            <p:cNvPr id="12" name="Arc 4"/>
            <p:cNvSpPr>
              <a:spLocks/>
            </p:cNvSpPr>
            <p:nvPr/>
          </p:nvSpPr>
          <p:spPr bwMode="blackWhite">
            <a:xfrm>
              <a:off x="1340" y="2318"/>
              <a:ext cx="1406" cy="1424"/>
            </a:xfrm>
            <a:custGeom>
              <a:avLst/>
              <a:gdLst>
                <a:gd name="T0" fmla="*/ 6 w 21600"/>
                <a:gd name="T1" fmla="*/ 6 h 21898"/>
                <a:gd name="T2" fmla="*/ 0 w 21600"/>
                <a:gd name="T3" fmla="*/ 0 h 21898"/>
                <a:gd name="T4" fmla="*/ 6 w 21600"/>
                <a:gd name="T5" fmla="*/ 0 h 21898"/>
                <a:gd name="T6" fmla="*/ 0 60000 65536"/>
                <a:gd name="T7" fmla="*/ 0 60000 65536"/>
                <a:gd name="T8" fmla="*/ 0 60000 65536"/>
                <a:gd name="T9" fmla="*/ 0 w 21600"/>
                <a:gd name="T10" fmla="*/ 0 h 21898"/>
                <a:gd name="T11" fmla="*/ 21600 w 21600"/>
                <a:gd name="T12" fmla="*/ 21898 h 21898"/>
              </a:gdLst>
              <a:ahLst/>
              <a:cxnLst>
                <a:cxn ang="T6">
                  <a:pos x="T0" y="T1"/>
                </a:cxn>
                <a:cxn ang="T7">
                  <a:pos x="T2" y="T3"/>
                </a:cxn>
                <a:cxn ang="T8">
                  <a:pos x="T4" y="T5"/>
                </a:cxn>
              </a:cxnLst>
              <a:rect l="T9" t="T10" r="T11" b="T12"/>
              <a:pathLst>
                <a:path w="21600" h="21898" fill="none" extrusionOk="0">
                  <a:moveTo>
                    <a:pt x="19958" y="21897"/>
                  </a:moveTo>
                  <a:cubicBezTo>
                    <a:pt x="8698" y="21039"/>
                    <a:pt x="0" y="11652"/>
                    <a:pt x="0" y="360"/>
                  </a:cubicBezTo>
                  <a:cubicBezTo>
                    <a:pt x="-1" y="239"/>
                    <a:pt x="1" y="119"/>
                    <a:pt x="3" y="0"/>
                  </a:cubicBezTo>
                </a:path>
                <a:path w="21600" h="21898" stroke="0" extrusionOk="0">
                  <a:moveTo>
                    <a:pt x="19958" y="21897"/>
                  </a:moveTo>
                  <a:cubicBezTo>
                    <a:pt x="8698" y="21039"/>
                    <a:pt x="0" y="11652"/>
                    <a:pt x="0" y="360"/>
                  </a:cubicBezTo>
                  <a:cubicBezTo>
                    <a:pt x="-1" y="239"/>
                    <a:pt x="1" y="119"/>
                    <a:pt x="3" y="0"/>
                  </a:cubicBezTo>
                  <a:lnTo>
                    <a:pt x="21600" y="360"/>
                  </a:lnTo>
                  <a:close/>
                </a:path>
              </a:pathLst>
            </a:custGeom>
            <a:noFill/>
            <a:ln w="76200">
              <a:solidFill>
                <a:srgbClr val="575F6D"/>
              </a:solidFill>
              <a:round/>
              <a:headE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entury Schoolbook"/>
              </a:endParaRPr>
            </a:p>
          </p:txBody>
        </p:sp>
        <p:sp>
          <p:nvSpPr>
            <p:cNvPr id="13" name="Arc 5"/>
            <p:cNvSpPr>
              <a:spLocks/>
            </p:cNvSpPr>
            <p:nvPr/>
          </p:nvSpPr>
          <p:spPr bwMode="blackWhite">
            <a:xfrm>
              <a:off x="2455" y="2340"/>
              <a:ext cx="1426" cy="1406"/>
            </a:xfrm>
            <a:custGeom>
              <a:avLst/>
              <a:gdLst>
                <a:gd name="T0" fmla="*/ 6 w 21912"/>
                <a:gd name="T1" fmla="*/ 4 h 21600"/>
                <a:gd name="T2" fmla="*/ 0 w 21912"/>
                <a:gd name="T3" fmla="*/ 6 h 21600"/>
                <a:gd name="T4" fmla="*/ 1 w 21912"/>
                <a:gd name="T5" fmla="*/ 0 h 21600"/>
                <a:gd name="T6" fmla="*/ 0 60000 65536"/>
                <a:gd name="T7" fmla="*/ 0 60000 65536"/>
                <a:gd name="T8" fmla="*/ 0 60000 65536"/>
                <a:gd name="T9" fmla="*/ 0 w 21912"/>
                <a:gd name="T10" fmla="*/ 0 h 21600"/>
                <a:gd name="T11" fmla="*/ 21912 w 21912"/>
                <a:gd name="T12" fmla="*/ 21600 h 21600"/>
              </a:gdLst>
              <a:ahLst/>
              <a:cxnLst>
                <a:cxn ang="T6">
                  <a:pos x="T0" y="T1"/>
                </a:cxn>
                <a:cxn ang="T7">
                  <a:pos x="T2" y="T3"/>
                </a:cxn>
                <a:cxn ang="T8">
                  <a:pos x="T4" y="T5"/>
                </a:cxn>
              </a:cxnLst>
              <a:rect l="T9" t="T10" r="T11" b="T12"/>
              <a:pathLst>
                <a:path w="21912" h="21600" fill="none" extrusionOk="0">
                  <a:moveTo>
                    <a:pt x="21911" y="13363"/>
                  </a:moveTo>
                  <a:cubicBezTo>
                    <a:pt x="17816" y="18564"/>
                    <a:pt x="11561" y="21599"/>
                    <a:pt x="4942" y="21600"/>
                  </a:cubicBezTo>
                  <a:cubicBezTo>
                    <a:pt x="3278" y="21600"/>
                    <a:pt x="1619" y="21407"/>
                    <a:pt x="-1" y="21027"/>
                  </a:cubicBezTo>
                </a:path>
                <a:path w="21912" h="21600" stroke="0" extrusionOk="0">
                  <a:moveTo>
                    <a:pt x="21911" y="13363"/>
                  </a:moveTo>
                  <a:cubicBezTo>
                    <a:pt x="17816" y="18564"/>
                    <a:pt x="11561" y="21599"/>
                    <a:pt x="4942" y="21600"/>
                  </a:cubicBezTo>
                  <a:cubicBezTo>
                    <a:pt x="3278" y="21600"/>
                    <a:pt x="1619" y="21407"/>
                    <a:pt x="-1" y="21027"/>
                  </a:cubicBezTo>
                  <a:lnTo>
                    <a:pt x="4942" y="0"/>
                  </a:lnTo>
                  <a:close/>
                </a:path>
              </a:pathLst>
            </a:custGeom>
            <a:noFill/>
            <a:ln w="76200">
              <a:solidFill>
                <a:srgbClr val="575F6D"/>
              </a:solidFill>
              <a:round/>
              <a:headE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entury Schoolbook"/>
              </a:endParaRPr>
            </a:p>
          </p:txBody>
        </p:sp>
        <p:sp>
          <p:nvSpPr>
            <p:cNvPr id="14" name="Arc 6"/>
            <p:cNvSpPr>
              <a:spLocks/>
            </p:cNvSpPr>
            <p:nvPr/>
          </p:nvSpPr>
          <p:spPr bwMode="blackWhite">
            <a:xfrm>
              <a:off x="2753" y="1852"/>
              <a:ext cx="1406" cy="1443"/>
            </a:xfrm>
            <a:custGeom>
              <a:avLst/>
              <a:gdLst>
                <a:gd name="T0" fmla="*/ 6 w 21600"/>
                <a:gd name="T1" fmla="*/ 0 h 22177"/>
                <a:gd name="T2" fmla="*/ 4 w 21600"/>
                <a:gd name="T3" fmla="*/ 6 h 22177"/>
                <a:gd name="T4" fmla="*/ 0 w 21600"/>
                <a:gd name="T5" fmla="*/ 2 h 22177"/>
                <a:gd name="T6" fmla="*/ 0 60000 65536"/>
                <a:gd name="T7" fmla="*/ 0 60000 65536"/>
                <a:gd name="T8" fmla="*/ 0 60000 65536"/>
                <a:gd name="T9" fmla="*/ 0 w 21600"/>
                <a:gd name="T10" fmla="*/ 0 h 22177"/>
                <a:gd name="T11" fmla="*/ 21600 w 21600"/>
                <a:gd name="T12" fmla="*/ 22177 h 22177"/>
              </a:gdLst>
              <a:ahLst/>
              <a:cxnLst>
                <a:cxn ang="T6">
                  <a:pos x="T0" y="T1"/>
                </a:cxn>
                <a:cxn ang="T7">
                  <a:pos x="T2" y="T3"/>
                </a:cxn>
                <a:cxn ang="T8">
                  <a:pos x="T4" y="T5"/>
                </a:cxn>
              </a:cxnLst>
              <a:rect l="T9" t="T10" r="T11" b="T12"/>
              <a:pathLst>
                <a:path w="21600" h="22177" fill="none" extrusionOk="0">
                  <a:moveTo>
                    <a:pt x="20251" y="0"/>
                  </a:moveTo>
                  <a:cubicBezTo>
                    <a:pt x="21143" y="2404"/>
                    <a:pt x="21600" y="4947"/>
                    <a:pt x="21600" y="7512"/>
                  </a:cubicBezTo>
                  <a:cubicBezTo>
                    <a:pt x="21600" y="12948"/>
                    <a:pt x="19549" y="18185"/>
                    <a:pt x="15858" y="22176"/>
                  </a:cubicBezTo>
                </a:path>
                <a:path w="21600" h="22177" stroke="0" extrusionOk="0">
                  <a:moveTo>
                    <a:pt x="20251" y="0"/>
                  </a:moveTo>
                  <a:cubicBezTo>
                    <a:pt x="21143" y="2404"/>
                    <a:pt x="21600" y="4947"/>
                    <a:pt x="21600" y="7512"/>
                  </a:cubicBezTo>
                  <a:cubicBezTo>
                    <a:pt x="21600" y="12948"/>
                    <a:pt x="19549" y="18185"/>
                    <a:pt x="15858" y="22176"/>
                  </a:cubicBezTo>
                  <a:lnTo>
                    <a:pt x="0" y="7512"/>
                  </a:lnTo>
                  <a:close/>
                </a:path>
              </a:pathLst>
            </a:custGeom>
            <a:noFill/>
            <a:ln w="76200">
              <a:solidFill>
                <a:srgbClr val="575F6D"/>
              </a:solidFill>
              <a:round/>
              <a:headE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entury Schoolbook"/>
              </a:endParaRPr>
            </a:p>
          </p:txBody>
        </p:sp>
        <p:sp>
          <p:nvSpPr>
            <p:cNvPr id="15" name="Arc 7"/>
            <p:cNvSpPr>
              <a:spLocks/>
            </p:cNvSpPr>
            <p:nvPr/>
          </p:nvSpPr>
          <p:spPr bwMode="blackWhite">
            <a:xfrm>
              <a:off x="2743" y="1151"/>
              <a:ext cx="1359" cy="1191"/>
            </a:xfrm>
            <a:custGeom>
              <a:avLst/>
              <a:gdLst>
                <a:gd name="T0" fmla="*/ 3 w 20880"/>
                <a:gd name="T1" fmla="*/ 0 h 18298"/>
                <a:gd name="T2" fmla="*/ 6 w 20880"/>
                <a:gd name="T3" fmla="*/ 4 h 18298"/>
                <a:gd name="T4" fmla="*/ 0 w 20880"/>
                <a:gd name="T5" fmla="*/ 5 h 18298"/>
                <a:gd name="T6" fmla="*/ 0 60000 65536"/>
                <a:gd name="T7" fmla="*/ 0 60000 65536"/>
                <a:gd name="T8" fmla="*/ 0 60000 65536"/>
                <a:gd name="T9" fmla="*/ 0 w 20880"/>
                <a:gd name="T10" fmla="*/ 0 h 18298"/>
                <a:gd name="T11" fmla="*/ 20880 w 20880"/>
                <a:gd name="T12" fmla="*/ 18298 h 18298"/>
              </a:gdLst>
              <a:ahLst/>
              <a:cxnLst>
                <a:cxn ang="T6">
                  <a:pos x="T0" y="T1"/>
                </a:cxn>
                <a:cxn ang="T7">
                  <a:pos x="T2" y="T3"/>
                </a:cxn>
                <a:cxn ang="T8">
                  <a:pos x="T4" y="T5"/>
                </a:cxn>
              </a:cxnLst>
              <a:rect l="T9" t="T10" r="T11" b="T12"/>
              <a:pathLst>
                <a:path w="20880" h="18298" fill="none" extrusionOk="0">
                  <a:moveTo>
                    <a:pt x="11477" y="-1"/>
                  </a:moveTo>
                  <a:cubicBezTo>
                    <a:pt x="16116" y="2909"/>
                    <a:pt x="19477" y="7472"/>
                    <a:pt x="20879" y="12766"/>
                  </a:cubicBezTo>
                </a:path>
                <a:path w="20880" h="18298" stroke="0" extrusionOk="0">
                  <a:moveTo>
                    <a:pt x="11477" y="-1"/>
                  </a:moveTo>
                  <a:cubicBezTo>
                    <a:pt x="16116" y="2909"/>
                    <a:pt x="19477" y="7472"/>
                    <a:pt x="20879" y="12766"/>
                  </a:cubicBezTo>
                  <a:lnTo>
                    <a:pt x="0" y="18298"/>
                  </a:lnTo>
                  <a:close/>
                </a:path>
              </a:pathLst>
            </a:custGeom>
            <a:noFill/>
            <a:ln w="76200">
              <a:solidFill>
                <a:srgbClr val="575F6D"/>
              </a:solidFill>
              <a:round/>
              <a:headE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entury Schoolbook"/>
              </a:endParaRPr>
            </a:p>
          </p:txBody>
        </p:sp>
        <p:sp>
          <p:nvSpPr>
            <p:cNvPr id="16" name="Arc 8"/>
            <p:cNvSpPr>
              <a:spLocks/>
            </p:cNvSpPr>
            <p:nvPr/>
          </p:nvSpPr>
          <p:spPr bwMode="blackWhite">
            <a:xfrm>
              <a:off x="1899" y="937"/>
              <a:ext cx="1710" cy="1406"/>
            </a:xfrm>
            <a:custGeom>
              <a:avLst/>
              <a:gdLst>
                <a:gd name="T0" fmla="*/ 0 w 26260"/>
                <a:gd name="T1" fmla="*/ 1 h 21600"/>
                <a:gd name="T2" fmla="*/ 7 w 26260"/>
                <a:gd name="T3" fmla="*/ 1 h 21600"/>
                <a:gd name="T4" fmla="*/ 4 w 26260"/>
                <a:gd name="T5" fmla="*/ 6 h 21600"/>
                <a:gd name="T6" fmla="*/ 0 60000 65536"/>
                <a:gd name="T7" fmla="*/ 0 60000 65536"/>
                <a:gd name="T8" fmla="*/ 0 60000 65536"/>
                <a:gd name="T9" fmla="*/ 0 w 26260"/>
                <a:gd name="T10" fmla="*/ 0 h 21600"/>
                <a:gd name="T11" fmla="*/ 26260 w 26260"/>
                <a:gd name="T12" fmla="*/ 21600 h 21600"/>
              </a:gdLst>
              <a:ahLst/>
              <a:cxnLst>
                <a:cxn ang="T6">
                  <a:pos x="T0" y="T1"/>
                </a:cxn>
                <a:cxn ang="T7">
                  <a:pos x="T2" y="T3"/>
                </a:cxn>
                <a:cxn ang="T8">
                  <a:pos x="T4" y="T5"/>
                </a:cxn>
              </a:cxnLst>
              <a:rect l="T9" t="T10" r="T11" b="T12"/>
              <a:pathLst>
                <a:path w="26260" h="21600" fill="none" extrusionOk="0">
                  <a:moveTo>
                    <a:pt x="-1" y="4130"/>
                  </a:moveTo>
                  <a:cubicBezTo>
                    <a:pt x="3691" y="1446"/>
                    <a:pt x="8139" y="-1"/>
                    <a:pt x="12704" y="0"/>
                  </a:cubicBezTo>
                  <a:cubicBezTo>
                    <a:pt x="17636" y="0"/>
                    <a:pt x="22419" y="1687"/>
                    <a:pt x="26259" y="4783"/>
                  </a:cubicBezTo>
                </a:path>
                <a:path w="26260" h="21600" stroke="0" extrusionOk="0">
                  <a:moveTo>
                    <a:pt x="-1" y="4130"/>
                  </a:moveTo>
                  <a:cubicBezTo>
                    <a:pt x="3691" y="1446"/>
                    <a:pt x="8139" y="-1"/>
                    <a:pt x="12704" y="0"/>
                  </a:cubicBezTo>
                  <a:cubicBezTo>
                    <a:pt x="17636" y="0"/>
                    <a:pt x="22419" y="1687"/>
                    <a:pt x="26259" y="4783"/>
                  </a:cubicBezTo>
                  <a:lnTo>
                    <a:pt x="12704" y="21600"/>
                  </a:lnTo>
                  <a:close/>
                </a:path>
              </a:pathLst>
            </a:custGeom>
            <a:noFill/>
            <a:ln w="76200">
              <a:solidFill>
                <a:srgbClr val="575F6D"/>
              </a:solidFill>
              <a:round/>
              <a:headE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entury Schoolbook"/>
              </a:endParaRPr>
            </a:p>
          </p:txBody>
        </p:sp>
      </p:grpSp>
      <p:sp>
        <p:nvSpPr>
          <p:cNvPr id="17" name="Rectangle 13"/>
          <p:cNvSpPr>
            <a:spLocks noChangeArrowheads="1"/>
          </p:cNvSpPr>
          <p:nvPr/>
        </p:nvSpPr>
        <p:spPr bwMode="blackWhite">
          <a:xfrm>
            <a:off x="3430450" y="1272616"/>
            <a:ext cx="1672880" cy="641526"/>
          </a:xfrm>
          <a:prstGeom prst="rect">
            <a:avLst/>
          </a:prstGeom>
          <a:solidFill>
            <a:srgbClr val="AEBAD5"/>
          </a:solidFill>
          <a:ln w="19050">
            <a:solidFill>
              <a:srgbClr val="575F6D"/>
            </a:solidFill>
            <a:miter lim="800000"/>
            <a:headEnd/>
            <a:tailEnd/>
          </a:ln>
          <a:effectLst/>
        </p:spPr>
        <p:txBody>
          <a:bodyPr wrap="none"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outerShdw blurRad="38100" dist="38100" dir="2700000" algn="tl">
                    <a:srgbClr val="000000"/>
                  </a:outerShdw>
                </a:effectLst>
                <a:uLnTx/>
                <a:uFillTx/>
                <a:latin typeface="Century Schoolbook"/>
              </a:rPr>
              <a:t>Emotional</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outerShdw blurRad="38100" dist="38100" dir="2700000" algn="tl">
                    <a:srgbClr val="000000"/>
                  </a:outerShdw>
                </a:effectLst>
                <a:uLnTx/>
                <a:uFillTx/>
                <a:latin typeface="Century Schoolbook"/>
              </a:rPr>
              <a:t>Intimacy</a:t>
            </a:r>
          </a:p>
        </p:txBody>
      </p:sp>
      <p:sp>
        <p:nvSpPr>
          <p:cNvPr id="18" name="Rectangle 14"/>
          <p:cNvSpPr>
            <a:spLocks noChangeArrowheads="1"/>
          </p:cNvSpPr>
          <p:nvPr/>
        </p:nvSpPr>
        <p:spPr bwMode="blackWhite">
          <a:xfrm>
            <a:off x="5805054" y="3183835"/>
            <a:ext cx="1672880" cy="641526"/>
          </a:xfrm>
          <a:prstGeom prst="rect">
            <a:avLst/>
          </a:prstGeom>
          <a:solidFill>
            <a:srgbClr val="AEBAD5"/>
          </a:solidFill>
          <a:ln w="19050">
            <a:solidFill>
              <a:srgbClr val="575F6D"/>
            </a:solidFill>
            <a:miter lim="800000"/>
            <a:headEnd/>
            <a:tailEnd/>
          </a:ln>
          <a:effectLst/>
        </p:spPr>
        <p:txBody>
          <a:bodyPr wrap="none"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outerShdw blurRad="38100" dist="38100" dir="2700000" algn="tl">
                    <a:srgbClr val="000000"/>
                  </a:outerShdw>
                </a:effectLst>
                <a:uLnTx/>
                <a:uFillTx/>
                <a:latin typeface="Century Schoolbook"/>
              </a:rPr>
              <a:t>Sexual</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outerShdw blurRad="38100" dist="38100" dir="2700000" algn="tl">
                    <a:srgbClr val="000000"/>
                  </a:outerShdw>
                </a:effectLst>
                <a:uLnTx/>
                <a:uFillTx/>
                <a:latin typeface="Century Schoolbook"/>
              </a:rPr>
              <a:t>Stimuli</a:t>
            </a:r>
          </a:p>
        </p:txBody>
      </p:sp>
      <p:sp>
        <p:nvSpPr>
          <p:cNvPr id="19" name="Rectangle 15"/>
          <p:cNvSpPr>
            <a:spLocks noChangeArrowheads="1"/>
          </p:cNvSpPr>
          <p:nvPr/>
        </p:nvSpPr>
        <p:spPr bwMode="blackWhite">
          <a:xfrm>
            <a:off x="4495735" y="5334302"/>
            <a:ext cx="1672880" cy="641526"/>
          </a:xfrm>
          <a:prstGeom prst="rect">
            <a:avLst/>
          </a:prstGeom>
          <a:solidFill>
            <a:srgbClr val="AEBAD5"/>
          </a:solidFill>
          <a:ln w="19050">
            <a:solidFill>
              <a:srgbClr val="575F6D"/>
            </a:solidFill>
            <a:miter lim="800000"/>
            <a:headEnd/>
            <a:tailEnd/>
          </a:ln>
          <a:effectLst/>
        </p:spPr>
        <p:txBody>
          <a:bodyPr wrap="none"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outerShdw blurRad="38100" dist="38100" dir="2700000" algn="tl">
                    <a:srgbClr val="000000"/>
                  </a:outerShdw>
                </a:effectLst>
                <a:uLnTx/>
                <a:uFillTx/>
                <a:latin typeface="Century Schoolbook"/>
              </a:rPr>
              <a:t>Sexual</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outerShdw blurRad="38100" dist="38100" dir="2700000" algn="tl">
                    <a:srgbClr val="000000"/>
                  </a:outerShdw>
                </a:effectLst>
                <a:uLnTx/>
                <a:uFillTx/>
                <a:latin typeface="Century Schoolbook"/>
              </a:rPr>
              <a:t>Arousal</a:t>
            </a:r>
          </a:p>
        </p:txBody>
      </p:sp>
      <p:sp>
        <p:nvSpPr>
          <p:cNvPr id="20" name="Rectangle 16"/>
          <p:cNvSpPr>
            <a:spLocks noChangeArrowheads="1"/>
          </p:cNvSpPr>
          <p:nvPr/>
        </p:nvSpPr>
        <p:spPr bwMode="blackWhite">
          <a:xfrm>
            <a:off x="1253445" y="4157418"/>
            <a:ext cx="1672880" cy="829767"/>
          </a:xfrm>
          <a:prstGeom prst="rect">
            <a:avLst/>
          </a:prstGeom>
          <a:solidFill>
            <a:srgbClr val="AEBAD5"/>
          </a:solidFill>
          <a:ln w="19050">
            <a:solidFill>
              <a:srgbClr val="575F6D"/>
            </a:solidFill>
            <a:miter lim="800000"/>
            <a:headEnd/>
            <a:tailEnd/>
          </a:ln>
          <a:effectLst/>
        </p:spPr>
        <p:txBody>
          <a:bodyPr wrap="none"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outerShdw blurRad="38100" dist="38100" dir="2700000" algn="tl">
                    <a:srgbClr val="000000"/>
                  </a:outerShdw>
                </a:effectLst>
                <a:uLnTx/>
                <a:uFillTx/>
                <a:latin typeface="Century Schoolbook"/>
              </a:rPr>
              <a:t>Arousal &amp;</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outerShdw blurRad="38100" dist="38100" dir="2700000" algn="tl">
                    <a:srgbClr val="000000"/>
                  </a:outerShdw>
                </a:effectLst>
                <a:uLnTx/>
                <a:uFillTx/>
                <a:latin typeface="Century Schoolbook"/>
              </a:rPr>
              <a:t>Sexual</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outerShdw blurRad="38100" dist="38100" dir="2700000" algn="tl">
                    <a:srgbClr val="000000"/>
                  </a:outerShdw>
                </a:effectLst>
                <a:uLnTx/>
                <a:uFillTx/>
                <a:latin typeface="Century Schoolbook"/>
              </a:rPr>
              <a:t>Desire</a:t>
            </a:r>
          </a:p>
        </p:txBody>
      </p:sp>
      <p:sp>
        <p:nvSpPr>
          <p:cNvPr id="22" name="Arc 11"/>
          <p:cNvSpPr>
            <a:spLocks/>
          </p:cNvSpPr>
          <p:nvPr/>
        </p:nvSpPr>
        <p:spPr bwMode="blackWhite">
          <a:xfrm>
            <a:off x="1870364" y="1728179"/>
            <a:ext cx="1792288" cy="1900238"/>
          </a:xfrm>
          <a:custGeom>
            <a:avLst/>
            <a:gdLst>
              <a:gd name="T0" fmla="*/ 0 w 20112"/>
              <a:gd name="T1" fmla="*/ 2147483647 h 19050"/>
              <a:gd name="T2" fmla="*/ 2147483647 w 20112"/>
              <a:gd name="T3" fmla="*/ 0 h 19050"/>
              <a:gd name="T4" fmla="*/ 2147483647 w 20112"/>
              <a:gd name="T5" fmla="*/ 2147483647 h 19050"/>
              <a:gd name="T6" fmla="*/ 0 60000 65536"/>
              <a:gd name="T7" fmla="*/ 0 60000 65536"/>
              <a:gd name="T8" fmla="*/ 0 60000 65536"/>
              <a:gd name="T9" fmla="*/ 0 w 20112"/>
              <a:gd name="T10" fmla="*/ 0 h 19050"/>
              <a:gd name="T11" fmla="*/ 20112 w 20112"/>
              <a:gd name="T12" fmla="*/ 19050 h 19050"/>
            </a:gdLst>
            <a:ahLst/>
            <a:cxnLst>
              <a:cxn ang="T6">
                <a:pos x="T0" y="T1"/>
              </a:cxn>
              <a:cxn ang="T7">
                <a:pos x="T2" y="T3"/>
              </a:cxn>
              <a:cxn ang="T8">
                <a:pos x="T4" y="T5"/>
              </a:cxn>
            </a:cxnLst>
            <a:rect l="T9" t="T10" r="T11" b="T12"/>
            <a:pathLst>
              <a:path w="20112" h="19050" fill="none" extrusionOk="0">
                <a:moveTo>
                  <a:pt x="-1" y="11171"/>
                </a:moveTo>
                <a:cubicBezTo>
                  <a:pt x="1874" y="6384"/>
                  <a:pt x="5396" y="2423"/>
                  <a:pt x="9930" y="0"/>
                </a:cubicBezTo>
              </a:path>
              <a:path w="20112" h="19050" stroke="0" extrusionOk="0">
                <a:moveTo>
                  <a:pt x="-1" y="11171"/>
                </a:moveTo>
                <a:cubicBezTo>
                  <a:pt x="1874" y="6384"/>
                  <a:pt x="5396" y="2423"/>
                  <a:pt x="9930" y="0"/>
                </a:cubicBezTo>
                <a:lnTo>
                  <a:pt x="20112" y="19050"/>
                </a:lnTo>
                <a:close/>
              </a:path>
            </a:pathLst>
          </a:custGeom>
          <a:noFill/>
          <a:ln w="76200">
            <a:solidFill>
              <a:srgbClr val="575F6D"/>
            </a:solidFill>
            <a:round/>
            <a:headE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entury Schoolbook"/>
            </a:endParaRPr>
          </a:p>
        </p:txBody>
      </p:sp>
      <p:sp>
        <p:nvSpPr>
          <p:cNvPr id="23" name="Title 1"/>
          <p:cNvSpPr txBox="1">
            <a:spLocks/>
          </p:cNvSpPr>
          <p:nvPr/>
        </p:nvSpPr>
        <p:spPr>
          <a:xfrm>
            <a:off x="478631" y="39111"/>
            <a:ext cx="7467600" cy="1143000"/>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defTabSz="914400"/>
            <a:r>
              <a:rPr lang="en-US" dirty="0" smtClean="0">
                <a:solidFill>
                  <a:schemeClr val="accent1"/>
                </a:solidFill>
                <a:latin typeface="Arial" panose="020B0604020202020204" pitchFamily="34" charset="0"/>
                <a:cs typeface="Arial" panose="020B0604020202020204" pitchFamily="34" charset="0"/>
              </a:rPr>
              <a:t>Intimacy based female sex response cycle</a:t>
            </a:r>
            <a:endParaRPr lang="en-US" dirty="0">
              <a:solidFill>
                <a:schemeClr val="accent1"/>
              </a:solidFill>
              <a:latin typeface="Arial" panose="020B0604020202020204" pitchFamily="34" charset="0"/>
              <a:cs typeface="Arial" panose="020B0604020202020204" pitchFamily="34" charset="0"/>
            </a:endParaRPr>
          </a:p>
        </p:txBody>
      </p:sp>
      <p:sp>
        <p:nvSpPr>
          <p:cNvPr id="24" name="Rectangle 17"/>
          <p:cNvSpPr>
            <a:spLocks noChangeArrowheads="1"/>
          </p:cNvSpPr>
          <p:nvPr/>
        </p:nvSpPr>
        <p:spPr bwMode="blackWhite">
          <a:xfrm>
            <a:off x="1115002" y="2830374"/>
            <a:ext cx="2054597" cy="870427"/>
          </a:xfrm>
          <a:prstGeom prst="rect">
            <a:avLst/>
          </a:prstGeom>
          <a:solidFill>
            <a:srgbClr val="AEBAD5"/>
          </a:solidFill>
          <a:ln w="19050">
            <a:solidFill>
              <a:srgbClr val="575F6D"/>
            </a:solidFill>
            <a:miter lim="800000"/>
            <a:headEnd/>
            <a:tailEnd/>
          </a:ln>
          <a:effectLst/>
        </p:spPr>
        <p:txBody>
          <a:bodyPr wrap="none"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outerShdw blurRad="38100" dist="38100" dir="2700000" algn="tl">
                    <a:srgbClr val="000000"/>
                  </a:outerShdw>
                </a:effectLst>
                <a:uLnTx/>
                <a:uFillTx/>
                <a:latin typeface="Century Schoolbook"/>
              </a:rPr>
              <a:t>Emotional</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outerShdw blurRad="38100" dist="38100" dir="2700000" algn="tl">
                    <a:srgbClr val="000000"/>
                  </a:outerShdw>
                </a:effectLst>
                <a:uLnTx/>
                <a:uFillTx/>
                <a:latin typeface="Century Schoolbook"/>
              </a:rPr>
              <a:t>and Physical</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outerShdw blurRad="38100" dist="38100" dir="2700000" algn="tl">
                    <a:srgbClr val="000000"/>
                  </a:outerShdw>
                </a:effectLst>
                <a:uLnTx/>
                <a:uFillTx/>
                <a:latin typeface="Century Schoolbook"/>
              </a:rPr>
              <a:t>Satisfaction</a:t>
            </a:r>
          </a:p>
        </p:txBody>
      </p:sp>
      <p:grpSp>
        <p:nvGrpSpPr>
          <p:cNvPr id="25" name="Group 20"/>
          <p:cNvGrpSpPr>
            <a:grpSpLocks/>
          </p:cNvGrpSpPr>
          <p:nvPr/>
        </p:nvGrpSpPr>
        <p:grpSpPr bwMode="auto">
          <a:xfrm>
            <a:off x="5581650" y="1320329"/>
            <a:ext cx="2343150" cy="546100"/>
            <a:chOff x="3230" y="1272"/>
            <a:chExt cx="1603" cy="374"/>
          </a:xfrm>
        </p:grpSpPr>
        <p:sp>
          <p:nvSpPr>
            <p:cNvPr id="26" name="Rectangle 21"/>
            <p:cNvSpPr>
              <a:spLocks noChangeArrowheads="1"/>
            </p:cNvSpPr>
            <p:nvPr/>
          </p:nvSpPr>
          <p:spPr bwMode="white">
            <a:xfrm>
              <a:off x="3568" y="1321"/>
              <a:ext cx="589" cy="325"/>
            </a:xfrm>
            <a:prstGeom prst="rect">
              <a:avLst/>
            </a:prstGeom>
            <a:solidFill>
              <a:sysClr val="window" lastClr="FFFFFF"/>
            </a:solidFill>
            <a:ln w="19050">
              <a:no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entury Schoolbook"/>
              </a:endParaRPr>
            </a:p>
          </p:txBody>
        </p:sp>
        <p:sp>
          <p:nvSpPr>
            <p:cNvPr id="27" name="Text Box 22"/>
            <p:cNvSpPr txBox="1">
              <a:spLocks noChangeArrowheads="1"/>
            </p:cNvSpPr>
            <p:nvPr/>
          </p:nvSpPr>
          <p:spPr bwMode="auto">
            <a:xfrm>
              <a:off x="3230" y="1272"/>
              <a:ext cx="1603" cy="365"/>
            </a:xfrm>
            <a:prstGeom prst="rect">
              <a:avLst/>
            </a:prstGeom>
            <a:noFill/>
            <a:ln w="9525">
              <a:noFill/>
              <a:miter lim="800000"/>
              <a:headEnd/>
              <a:tailEnd/>
            </a:ln>
          </p:spPr>
          <p:txBody>
            <a:bodyPr wrap="none" anchor="b">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Motivates the sexually</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neutral woman</a:t>
              </a:r>
            </a:p>
          </p:txBody>
        </p:sp>
      </p:grpSp>
      <p:sp>
        <p:nvSpPr>
          <p:cNvPr id="28" name="Text Box 18"/>
          <p:cNvSpPr txBox="1">
            <a:spLocks noChangeArrowheads="1"/>
          </p:cNvSpPr>
          <p:nvPr/>
        </p:nvSpPr>
        <p:spPr bwMode="auto">
          <a:xfrm>
            <a:off x="6315217" y="2317619"/>
            <a:ext cx="1798638" cy="533400"/>
          </a:xfrm>
          <a:prstGeom prst="rect">
            <a:avLst/>
          </a:prstGeom>
          <a:noFill/>
          <a:ln w="9525">
            <a:noFill/>
            <a:miter lim="800000"/>
            <a:headEnd/>
            <a:tailEnd/>
          </a:ln>
        </p:spPr>
        <p:txBody>
          <a:bodyPr wrap="none" anchor="b">
            <a:spAutoFit/>
          </a:bodyPr>
          <a:lstStyle/>
          <a:p>
            <a:pPr defTabSz="914400">
              <a:lnSpc>
                <a:spcPct val="90000"/>
              </a:lnSpc>
            </a:pPr>
            <a:r>
              <a:rPr lang="en-US" sz="1600" b="1" dirty="0">
                <a:solidFill>
                  <a:prstClr val="black"/>
                </a:solidFill>
                <a:latin typeface="Arial" panose="020B0604020202020204" pitchFamily="34" charset="0"/>
                <a:cs typeface="Arial" panose="020B0604020202020204" pitchFamily="34" charset="0"/>
              </a:rPr>
              <a:t>To find/</a:t>
            </a:r>
          </a:p>
          <a:p>
            <a:pPr defTabSz="914400">
              <a:lnSpc>
                <a:spcPct val="90000"/>
              </a:lnSpc>
            </a:pPr>
            <a:r>
              <a:rPr lang="en-US" sz="1600" b="1" dirty="0">
                <a:solidFill>
                  <a:prstClr val="black"/>
                </a:solidFill>
                <a:latin typeface="Arial" panose="020B0604020202020204" pitchFamily="34" charset="0"/>
                <a:cs typeface="Arial" panose="020B0604020202020204" pitchFamily="34" charset="0"/>
              </a:rPr>
              <a:t>be responsive to</a:t>
            </a:r>
          </a:p>
        </p:txBody>
      </p:sp>
      <p:sp>
        <p:nvSpPr>
          <p:cNvPr id="29" name="Text Box 19"/>
          <p:cNvSpPr txBox="1">
            <a:spLocks noChangeArrowheads="1"/>
          </p:cNvSpPr>
          <p:nvPr/>
        </p:nvSpPr>
        <p:spPr bwMode="auto">
          <a:xfrm>
            <a:off x="6468573" y="4447309"/>
            <a:ext cx="2262187" cy="754063"/>
          </a:xfrm>
          <a:prstGeom prst="rect">
            <a:avLst/>
          </a:prstGeom>
          <a:noFill/>
          <a:ln w="9525">
            <a:noFill/>
            <a:miter lim="800000"/>
            <a:headEnd/>
            <a:tailEnd/>
          </a:ln>
        </p:spPr>
        <p:txBody>
          <a:bodyPr wrap="none" anchor="b">
            <a:spAutoFit/>
          </a:bodyPr>
          <a:lstStyle/>
          <a:p>
            <a:pPr defTabSz="914400">
              <a:lnSpc>
                <a:spcPct val="90000"/>
              </a:lnSpc>
            </a:pPr>
            <a:r>
              <a:rPr lang="en-US" sz="1600" b="1" dirty="0">
                <a:solidFill>
                  <a:prstClr val="black"/>
                </a:solidFill>
                <a:latin typeface="Arial" panose="020B0604020202020204" pitchFamily="34" charset="0"/>
                <a:cs typeface="Arial" panose="020B0604020202020204" pitchFamily="34" charset="0"/>
              </a:rPr>
              <a:t>Psychological and</a:t>
            </a:r>
            <a:br>
              <a:rPr lang="en-US" sz="1600" b="1" dirty="0">
                <a:solidFill>
                  <a:prstClr val="black"/>
                </a:solidFill>
                <a:latin typeface="Arial" panose="020B0604020202020204" pitchFamily="34" charset="0"/>
                <a:cs typeface="Arial" panose="020B0604020202020204" pitchFamily="34" charset="0"/>
              </a:rPr>
            </a:br>
            <a:r>
              <a:rPr lang="en-US" sz="1600" b="1" dirty="0">
                <a:solidFill>
                  <a:prstClr val="black"/>
                </a:solidFill>
                <a:latin typeface="Arial" panose="020B0604020202020204" pitchFamily="34" charset="0"/>
                <a:cs typeface="Arial" panose="020B0604020202020204" pitchFamily="34" charset="0"/>
              </a:rPr>
              <a:t>biological factors</a:t>
            </a:r>
            <a:br>
              <a:rPr lang="en-US" sz="1600" b="1" dirty="0">
                <a:solidFill>
                  <a:prstClr val="black"/>
                </a:solidFill>
                <a:latin typeface="Arial" panose="020B0604020202020204" pitchFamily="34" charset="0"/>
                <a:cs typeface="Arial" panose="020B0604020202020204" pitchFamily="34" charset="0"/>
              </a:rPr>
            </a:br>
            <a:r>
              <a:rPr lang="en-US" sz="1600" b="1" dirty="0">
                <a:solidFill>
                  <a:prstClr val="black"/>
                </a:solidFill>
                <a:latin typeface="Arial" panose="020B0604020202020204" pitchFamily="34" charset="0"/>
                <a:cs typeface="Arial" panose="020B0604020202020204" pitchFamily="34" charset="0"/>
              </a:rPr>
              <a:t>govern “arousability”</a:t>
            </a:r>
          </a:p>
        </p:txBody>
      </p:sp>
    </p:spTree>
    <p:extLst>
      <p:ext uri="{BB962C8B-B14F-4D97-AF65-F5344CB8AC3E}">
        <p14:creationId xmlns:p14="http://schemas.microsoft.com/office/powerpoint/2010/main" val="1122117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6"/>
          </p:nvPr>
        </p:nvSpPr>
        <p:spPr/>
        <p:txBody>
          <a:bodyPr/>
          <a:lstStyle/>
          <a:p>
            <a:fld id="{5E8BC936-0928-C346-B13E-04BD58031644}" type="slidenum">
              <a:rPr lang="en-US" smtClean="0"/>
              <a:pPr/>
              <a:t>64</a:t>
            </a:fld>
            <a:endParaRPr lang="en-US" dirty="0"/>
          </a:p>
        </p:txBody>
      </p:sp>
      <p:sp>
        <p:nvSpPr>
          <p:cNvPr id="8" name="Title 1"/>
          <p:cNvSpPr txBox="1">
            <a:spLocks/>
          </p:cNvSpPr>
          <p:nvPr/>
        </p:nvSpPr>
        <p:spPr>
          <a:xfrm>
            <a:off x="457200" y="274638"/>
            <a:ext cx="7467600" cy="1143000"/>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defTabSz="914400"/>
            <a:r>
              <a:rPr lang="en-US" dirty="0" smtClean="0">
                <a:solidFill>
                  <a:schemeClr val="accent1"/>
                </a:solidFill>
                <a:latin typeface="Arial" panose="020B0604020202020204" pitchFamily="34" charset="0"/>
                <a:cs typeface="Arial" panose="020B0604020202020204" pitchFamily="34" charset="0"/>
              </a:rPr>
              <a:t>Reaching orgasm after cancer treatment </a:t>
            </a:r>
            <a:endParaRPr lang="en-US" dirty="0">
              <a:solidFill>
                <a:schemeClr val="accent1"/>
              </a:solidFill>
              <a:latin typeface="Arial" panose="020B0604020202020204" pitchFamily="34" charset="0"/>
              <a:cs typeface="Arial" panose="020B0604020202020204" pitchFamily="34" charset="0"/>
            </a:endParaRPr>
          </a:p>
        </p:txBody>
      </p:sp>
      <p:sp>
        <p:nvSpPr>
          <p:cNvPr id="10" name="Content Placeholder 2"/>
          <p:cNvSpPr txBox="1">
            <a:spLocks/>
          </p:cNvSpPr>
          <p:nvPr/>
        </p:nvSpPr>
        <p:spPr>
          <a:xfrm>
            <a:off x="457200" y="1676400"/>
            <a:ext cx="4114800" cy="4797552"/>
          </a:xfrm>
          <a:prstGeom prst="rect">
            <a:avLst/>
          </a:prstGeom>
        </p:spPr>
        <p:txBody>
          <a:bodyPr vert="horz">
            <a:no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274320" marR="0" lvl="0" indent="-274320" algn="l" defTabSz="914400" rtl="0" eaLnBrk="1" fontAlgn="auto" latinLnBrk="0" hangingPunct="1">
              <a:lnSpc>
                <a:spcPct val="100000"/>
              </a:lnSpc>
              <a:spcBef>
                <a:spcPts val="600"/>
              </a:spcBef>
              <a:spcAft>
                <a:spcPts val="0"/>
              </a:spcAft>
              <a:buClr>
                <a:srgbClr val="FE8637"/>
              </a:buClr>
              <a:buSzPct val="70000"/>
              <a:buFont typeface="Wingdings"/>
              <a:buChar char=""/>
              <a:tabLst/>
              <a:defRPr/>
            </a:pPr>
            <a:r>
              <a:rPr kumimoji="0" lang="en-US" sz="20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Use a hand-held vibrator</a:t>
            </a:r>
          </a:p>
          <a:p>
            <a:pPr marL="640080" marR="0" lvl="1" indent="-274320" algn="l" defTabSz="914400" rtl="0" eaLnBrk="1" fontAlgn="auto" latinLnBrk="0" hangingPunct="1">
              <a:lnSpc>
                <a:spcPct val="100000"/>
              </a:lnSpc>
              <a:spcBef>
                <a:spcPct val="20000"/>
              </a:spcBef>
              <a:spcAft>
                <a:spcPts val="0"/>
              </a:spcAft>
              <a:buClr>
                <a:srgbClr val="FE8637"/>
              </a:buClr>
              <a:buSzPct val="80000"/>
              <a:buFont typeface="Wingdings 2"/>
              <a:buChar char=""/>
              <a:tabLst/>
              <a:defRPr/>
            </a:pP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Can provide extra stimulation needed</a:t>
            </a:r>
          </a:p>
          <a:p>
            <a:pPr marL="274320" marR="0" lvl="0" indent="-274320" algn="l" defTabSz="914400" rtl="0" eaLnBrk="1" fontAlgn="auto" latinLnBrk="0" hangingPunct="1">
              <a:lnSpc>
                <a:spcPct val="100000"/>
              </a:lnSpc>
              <a:spcBef>
                <a:spcPts val="600"/>
              </a:spcBef>
              <a:spcAft>
                <a:spcPts val="0"/>
              </a:spcAft>
              <a:buClr>
                <a:srgbClr val="FE8637"/>
              </a:buClr>
              <a:buSzPct val="70000"/>
              <a:buFont typeface="Wingdings"/>
              <a:buChar char=""/>
              <a:tabLst/>
              <a:defRPr/>
            </a:pPr>
            <a:r>
              <a:rPr kumimoji="0" lang="en-US" sz="20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Use </a:t>
            </a:r>
            <a:r>
              <a:rPr kumimoji="0" lang="en-US" sz="2000" b="0" i="0" u="none" strike="noStrike" kern="1200" cap="none" spc="0" normalizeH="0" baseline="0" noProof="0" dirty="0" err="1" smtClean="0">
                <a:ln>
                  <a:noFill/>
                </a:ln>
                <a:solidFill>
                  <a:schemeClr val="tx2"/>
                </a:solidFill>
                <a:effectLst/>
                <a:uLnTx/>
                <a:uFillTx/>
                <a:latin typeface="Arial" panose="020B0604020202020204" pitchFamily="34" charset="0"/>
                <a:ea typeface="+mn-ea"/>
                <a:cs typeface="Arial" panose="020B0604020202020204" pitchFamily="34" charset="0"/>
              </a:rPr>
              <a:t>kegel</a:t>
            </a:r>
            <a:r>
              <a:rPr kumimoji="0" lang="en-US" sz="20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 exercises to learn to relax the vaginal muscles </a:t>
            </a:r>
          </a:p>
          <a:p>
            <a:pPr marL="640080" marR="0" lvl="1" indent="-274320" algn="l" defTabSz="914400" rtl="0" eaLnBrk="1" fontAlgn="auto" latinLnBrk="0" hangingPunct="1">
              <a:lnSpc>
                <a:spcPct val="100000"/>
              </a:lnSpc>
              <a:spcBef>
                <a:spcPct val="20000"/>
              </a:spcBef>
              <a:spcAft>
                <a:spcPts val="0"/>
              </a:spcAft>
              <a:buClr>
                <a:srgbClr val="FE8637"/>
              </a:buClr>
              <a:buSzPct val="80000"/>
              <a:buFont typeface="Wingdings 2"/>
              <a:buChar char=""/>
              <a:tabLst/>
              <a:defRPr/>
            </a:pP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Identify your vaginal muscles and learn how to contract and relax them </a:t>
            </a:r>
          </a:p>
          <a:p>
            <a:pPr marL="274320" marR="0" lvl="0" indent="-274320" algn="l" defTabSz="914400" rtl="0" eaLnBrk="1" fontAlgn="auto" latinLnBrk="0" hangingPunct="1">
              <a:lnSpc>
                <a:spcPct val="100000"/>
              </a:lnSpc>
              <a:spcBef>
                <a:spcPts val="600"/>
              </a:spcBef>
              <a:spcAft>
                <a:spcPts val="0"/>
              </a:spcAft>
              <a:buClr>
                <a:srgbClr val="FE8637"/>
              </a:buClr>
              <a:buSzPct val="70000"/>
              <a:buFont typeface="Wingdings"/>
              <a:buChar char=""/>
              <a:tabLst/>
              <a:defRPr/>
            </a:pPr>
            <a:r>
              <a:rPr kumimoji="0" lang="en-US" sz="20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Use a dilator for vaginal tightness</a:t>
            </a:r>
          </a:p>
          <a:p>
            <a:pPr marL="640080" marR="0" lvl="1" indent="-274320" algn="l" defTabSz="914400" rtl="0" eaLnBrk="1" fontAlgn="auto" latinLnBrk="0" hangingPunct="1">
              <a:lnSpc>
                <a:spcPct val="100000"/>
              </a:lnSpc>
              <a:spcBef>
                <a:spcPct val="20000"/>
              </a:spcBef>
              <a:spcAft>
                <a:spcPts val="0"/>
              </a:spcAft>
              <a:buClr>
                <a:srgbClr val="FE8637"/>
              </a:buClr>
              <a:buSzPct val="80000"/>
              <a:buFont typeface="Wingdings 2"/>
              <a:buChar char=""/>
              <a:tabLst/>
              <a:defRPr/>
            </a:pP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A plastic or rubber tube used to enlarge or stretch the vagina </a:t>
            </a: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447800"/>
            <a:ext cx="403860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01238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6"/>
          </p:nvPr>
        </p:nvSpPr>
        <p:spPr/>
        <p:txBody>
          <a:bodyPr/>
          <a:lstStyle/>
          <a:p>
            <a:fld id="{5E8BC936-0928-C346-B13E-04BD58031644}" type="slidenum">
              <a:rPr lang="en-US" smtClean="0"/>
              <a:pPr/>
              <a:t>65</a:t>
            </a:fld>
            <a:endParaRPr lang="en-US" dirty="0"/>
          </a:p>
        </p:txBody>
      </p:sp>
      <p:sp>
        <p:nvSpPr>
          <p:cNvPr id="8" name="Title 1"/>
          <p:cNvSpPr txBox="1">
            <a:spLocks/>
          </p:cNvSpPr>
          <p:nvPr/>
        </p:nvSpPr>
        <p:spPr>
          <a:xfrm>
            <a:off x="609600" y="228600"/>
            <a:ext cx="7467600" cy="73183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defTabSz="914400"/>
            <a:r>
              <a:rPr lang="en-US" dirty="0" smtClean="0">
                <a:solidFill>
                  <a:schemeClr val="accent1"/>
                </a:solidFill>
                <a:latin typeface="Arial" panose="020B0604020202020204" pitchFamily="34" charset="0"/>
                <a:cs typeface="Arial" panose="020B0604020202020204" pitchFamily="34" charset="0"/>
              </a:rPr>
              <a:t>Partner Communication </a:t>
            </a:r>
            <a:endParaRPr lang="en-US" dirty="0">
              <a:solidFill>
                <a:schemeClr val="accent1"/>
              </a:solidFill>
              <a:latin typeface="Arial" panose="020B0604020202020204" pitchFamily="34" charset="0"/>
              <a:cs typeface="Arial" panose="020B0604020202020204" pitchFamily="34" charset="0"/>
            </a:endParaRPr>
          </a:p>
        </p:txBody>
      </p:sp>
      <p:sp>
        <p:nvSpPr>
          <p:cNvPr id="9" name="Content Placeholder 2"/>
          <p:cNvSpPr txBox="1">
            <a:spLocks/>
          </p:cNvSpPr>
          <p:nvPr/>
        </p:nvSpPr>
        <p:spPr>
          <a:xfrm>
            <a:off x="581025" y="1295400"/>
            <a:ext cx="7772400" cy="2819400"/>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274320" marR="0" lvl="0" indent="-274320" algn="l" defTabSz="914400" rtl="0" eaLnBrk="1" fontAlgn="auto" latinLnBrk="0" hangingPunct="1">
              <a:lnSpc>
                <a:spcPct val="100000"/>
              </a:lnSpc>
              <a:spcBef>
                <a:spcPts val="600"/>
              </a:spcBef>
              <a:spcAft>
                <a:spcPts val="0"/>
              </a:spcAft>
              <a:buClr>
                <a:srgbClr val="FE8637"/>
              </a:buClr>
              <a:buSzPct val="70000"/>
              <a:buFont typeface="Wingdings"/>
              <a:buChar char=""/>
              <a:tabLst/>
              <a:defRPr/>
            </a:pP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A trained social worker, sex therapist, psychologist, or psychiatrist can help you open up communication with your partner and get around to talking about intimacy and sex issue</a:t>
            </a:r>
          </a:p>
          <a:p>
            <a:pPr marL="274320" marR="0" lvl="0" indent="-274320" algn="l" defTabSz="914400" rtl="0" eaLnBrk="1" fontAlgn="auto" latinLnBrk="0" hangingPunct="1">
              <a:lnSpc>
                <a:spcPct val="100000"/>
              </a:lnSpc>
              <a:spcBef>
                <a:spcPts val="600"/>
              </a:spcBef>
              <a:spcAft>
                <a:spcPts val="0"/>
              </a:spcAft>
              <a:buClr>
                <a:srgbClr val="FE8637"/>
              </a:buClr>
              <a:buSzPct val="70000"/>
              <a:buFont typeface="Wingdings"/>
              <a:buChar char=""/>
              <a:tabLst/>
              <a:defRPr/>
            </a:pP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Good communication is key to adjusting your sexual routine </a:t>
            </a:r>
          </a:p>
          <a:p>
            <a:pPr marL="274320" marR="0" lvl="0" indent="-274320" algn="l" defTabSz="914400" rtl="0" eaLnBrk="1" fontAlgn="auto" latinLnBrk="0" hangingPunct="1">
              <a:lnSpc>
                <a:spcPct val="100000"/>
              </a:lnSpc>
              <a:spcBef>
                <a:spcPts val="600"/>
              </a:spcBef>
              <a:spcAft>
                <a:spcPts val="0"/>
              </a:spcAft>
              <a:buClr>
                <a:srgbClr val="FE8637"/>
              </a:buClr>
              <a:buSzPct val="70000"/>
              <a:buFont typeface="Wingdings"/>
              <a:buChar char=""/>
              <a:tabLst/>
              <a:defRPr/>
            </a:pP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Try to keep an open mind about ways to feel sexual pleasure </a:t>
            </a:r>
          </a:p>
          <a:p>
            <a:pPr marL="274320" marR="0" lvl="0" indent="-274320" algn="l" defTabSz="914400" rtl="0" eaLnBrk="1" fontAlgn="auto" latinLnBrk="0" hangingPunct="1">
              <a:lnSpc>
                <a:spcPct val="100000"/>
              </a:lnSpc>
              <a:spcBef>
                <a:spcPts val="600"/>
              </a:spcBef>
              <a:spcAft>
                <a:spcPts val="0"/>
              </a:spcAft>
              <a:buClr>
                <a:srgbClr val="FE8637"/>
              </a:buClr>
              <a:buSzPct val="70000"/>
              <a:buFont typeface="Wingdings"/>
              <a:buChar char=""/>
              <a:tabLst/>
              <a:defRPr/>
            </a:pPr>
            <a:endParaRPr kumimoji="0" lang="en-US" sz="2400" b="0" i="0" u="none" strike="noStrike" kern="1200" cap="none" spc="0" normalizeH="0" baseline="0" noProof="0" dirty="0" smtClean="0">
              <a:ln>
                <a:noFill/>
              </a:ln>
              <a:solidFill>
                <a:sysClr val="windowText" lastClr="000000"/>
              </a:solidFill>
              <a:effectLst/>
              <a:uLnTx/>
              <a:uFillTx/>
              <a:latin typeface="Century Schoolbook"/>
              <a:ea typeface="+mn-ea"/>
              <a:cs typeface="+mn-cs"/>
            </a:endParaRP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475759"/>
            <a:ext cx="4210050" cy="226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8291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6"/>
          </p:nvPr>
        </p:nvSpPr>
        <p:spPr/>
        <p:txBody>
          <a:bodyPr/>
          <a:lstStyle/>
          <a:p>
            <a:fld id="{5E8BC936-0928-C346-B13E-04BD58031644}" type="slidenum">
              <a:rPr lang="en-US" smtClean="0"/>
              <a:pPr/>
              <a:t>66</a:t>
            </a:fld>
            <a:endParaRPr lang="en-US" dirty="0"/>
          </a:p>
        </p:txBody>
      </p:sp>
      <p:sp>
        <p:nvSpPr>
          <p:cNvPr id="9" name="Title 1"/>
          <p:cNvSpPr txBox="1">
            <a:spLocks/>
          </p:cNvSpPr>
          <p:nvPr/>
        </p:nvSpPr>
        <p:spPr>
          <a:xfrm>
            <a:off x="609600" y="228600"/>
            <a:ext cx="7467600" cy="73183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defTabSz="914400"/>
            <a:r>
              <a:rPr lang="en-US" dirty="0" smtClean="0">
                <a:solidFill>
                  <a:schemeClr val="accent1"/>
                </a:solidFill>
                <a:latin typeface="Arial" panose="020B0604020202020204" pitchFamily="34" charset="0"/>
                <a:cs typeface="Arial" panose="020B0604020202020204" pitchFamily="34" charset="0"/>
              </a:rPr>
              <a:t>Feel good about yourself</a:t>
            </a:r>
            <a:endParaRPr lang="en-US" dirty="0">
              <a:solidFill>
                <a:schemeClr val="accent1"/>
              </a:solidFill>
              <a:latin typeface="Arial" panose="020B0604020202020204" pitchFamily="34" charset="0"/>
              <a:cs typeface="Arial" panose="020B0604020202020204" pitchFamily="34" charset="0"/>
            </a:endParaRPr>
          </a:p>
        </p:txBody>
      </p:sp>
      <p:sp>
        <p:nvSpPr>
          <p:cNvPr id="10" name="Content Placeholder 2"/>
          <p:cNvSpPr txBox="1">
            <a:spLocks/>
          </p:cNvSpPr>
          <p:nvPr/>
        </p:nvSpPr>
        <p:spPr>
          <a:xfrm>
            <a:off x="457200" y="1066800"/>
            <a:ext cx="7467600" cy="2667000"/>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274320" marR="0" lvl="0" indent="-274320" algn="l" defTabSz="914400" rtl="0" eaLnBrk="1" fontAlgn="auto" latinLnBrk="0" hangingPunct="1">
              <a:lnSpc>
                <a:spcPct val="100000"/>
              </a:lnSpc>
              <a:spcBef>
                <a:spcPts val="600"/>
              </a:spcBef>
              <a:spcAft>
                <a:spcPts val="0"/>
              </a:spcAft>
              <a:buClr>
                <a:srgbClr val="FE8637"/>
              </a:buClr>
              <a:buSzPct val="70000"/>
              <a:buFont typeface="Wingdings"/>
              <a:buChar char=""/>
              <a:tabLst/>
              <a:defRPr/>
            </a:pP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Focus on your positive features </a:t>
            </a:r>
          </a:p>
          <a:p>
            <a:pPr marL="640080" marR="0" lvl="1" indent="-274320" algn="l" defTabSz="914400" rtl="0" eaLnBrk="1" fontAlgn="auto" latinLnBrk="0" hangingPunct="1">
              <a:lnSpc>
                <a:spcPct val="100000"/>
              </a:lnSpc>
              <a:spcBef>
                <a:spcPct val="20000"/>
              </a:spcBef>
              <a:spcAft>
                <a:spcPts val="0"/>
              </a:spcAft>
              <a:buClr>
                <a:srgbClr val="FE8637"/>
              </a:buClr>
              <a:buSzPct val="80000"/>
              <a:buFont typeface="Wingdings 2"/>
              <a:buChar char=""/>
              <a:tabLst/>
              <a:defRPr/>
            </a:pP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Look at yourself in the mirror and say 3 positive things about your looks</a:t>
            </a:r>
          </a:p>
          <a:p>
            <a:pPr marL="640080" marR="0" lvl="1" indent="-274320" algn="l" defTabSz="914400" rtl="0" eaLnBrk="1" fontAlgn="auto" latinLnBrk="0" hangingPunct="1">
              <a:lnSpc>
                <a:spcPct val="100000"/>
              </a:lnSpc>
              <a:spcBef>
                <a:spcPct val="20000"/>
              </a:spcBef>
              <a:spcAft>
                <a:spcPts val="0"/>
              </a:spcAft>
              <a:buClr>
                <a:srgbClr val="FE8637"/>
              </a:buClr>
              <a:buSzPct val="80000"/>
              <a:buFont typeface="Wingdings 2"/>
              <a:buChar char=""/>
              <a:tabLst/>
              <a:defRPr/>
            </a:pP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Look at yourself in the mirror naked – give yourself at least 3 compliments </a:t>
            </a:r>
          </a:p>
          <a:p>
            <a:pPr marL="274320" marR="0" lvl="0" indent="-274320" algn="l" defTabSz="914400" rtl="0" eaLnBrk="1" fontAlgn="auto" latinLnBrk="0" hangingPunct="1">
              <a:lnSpc>
                <a:spcPct val="100000"/>
              </a:lnSpc>
              <a:spcBef>
                <a:spcPts val="600"/>
              </a:spcBef>
              <a:spcAft>
                <a:spcPts val="0"/>
              </a:spcAft>
              <a:buClr>
                <a:srgbClr val="FE8637"/>
              </a:buClr>
              <a:buSzPct val="70000"/>
              <a:buFont typeface="Wingdings"/>
              <a:buChar char=""/>
              <a:tabLst/>
              <a:defRPr/>
            </a:pP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Change your negative thoughts – write them down and counter each negative thought with a positive one </a:t>
            </a: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408218"/>
            <a:ext cx="5638800" cy="2757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44602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6"/>
          </p:nvPr>
        </p:nvSpPr>
        <p:spPr/>
        <p:txBody>
          <a:bodyPr/>
          <a:lstStyle/>
          <a:p>
            <a:fld id="{5E8BC936-0928-C346-B13E-04BD58031644}" type="slidenum">
              <a:rPr lang="en-US" smtClean="0"/>
              <a:pPr/>
              <a:t>67</a:t>
            </a:fld>
            <a:endParaRPr lang="en-US" dirty="0"/>
          </a:p>
        </p:txBody>
      </p:sp>
      <p:sp>
        <p:nvSpPr>
          <p:cNvPr id="8" name="Title 1"/>
          <p:cNvSpPr txBox="1">
            <a:spLocks/>
          </p:cNvSpPr>
          <p:nvPr/>
        </p:nvSpPr>
        <p:spPr>
          <a:xfrm>
            <a:off x="609600" y="228600"/>
            <a:ext cx="7467600" cy="88423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defTabSz="914400"/>
            <a:r>
              <a:rPr lang="en-US" dirty="0" smtClean="0">
                <a:solidFill>
                  <a:schemeClr val="accent1"/>
                </a:solidFill>
                <a:latin typeface="Arial" panose="020B0604020202020204" pitchFamily="34" charset="0"/>
                <a:cs typeface="Arial" panose="020B0604020202020204" pitchFamily="34" charset="0"/>
              </a:rPr>
              <a:t>Phenomenal woman, </a:t>
            </a:r>
            <a:r>
              <a:rPr lang="en-US" dirty="0" err="1" smtClean="0">
                <a:solidFill>
                  <a:schemeClr val="accent1"/>
                </a:solidFill>
                <a:latin typeface="Arial" panose="020B0604020202020204" pitchFamily="34" charset="0"/>
                <a:cs typeface="Arial" panose="020B0604020202020204" pitchFamily="34" charset="0"/>
              </a:rPr>
              <a:t>maya</a:t>
            </a:r>
            <a:r>
              <a:rPr lang="en-US" dirty="0" smtClean="0">
                <a:solidFill>
                  <a:schemeClr val="accent1"/>
                </a:solidFill>
                <a:latin typeface="Arial" panose="020B0604020202020204" pitchFamily="34" charset="0"/>
                <a:cs typeface="Arial" panose="020B0604020202020204" pitchFamily="34" charset="0"/>
              </a:rPr>
              <a:t> </a:t>
            </a:r>
            <a:r>
              <a:rPr lang="en-US" dirty="0" err="1" smtClean="0">
                <a:solidFill>
                  <a:schemeClr val="accent1"/>
                </a:solidFill>
                <a:latin typeface="Arial" panose="020B0604020202020204" pitchFamily="34" charset="0"/>
                <a:cs typeface="Arial" panose="020B0604020202020204" pitchFamily="34" charset="0"/>
              </a:rPr>
              <a:t>angelou</a:t>
            </a:r>
            <a:endParaRPr lang="en-US" dirty="0">
              <a:solidFill>
                <a:schemeClr val="accent1"/>
              </a:solidFill>
              <a:latin typeface="Arial" panose="020B0604020202020204" pitchFamily="34" charset="0"/>
              <a:cs typeface="Arial" panose="020B0604020202020204" pitchFamily="34" charset="0"/>
            </a:endParaRPr>
          </a:p>
        </p:txBody>
      </p:sp>
      <p:sp>
        <p:nvSpPr>
          <p:cNvPr id="9" name="Content Placeholder 2"/>
          <p:cNvSpPr txBox="1">
            <a:spLocks/>
          </p:cNvSpPr>
          <p:nvPr/>
        </p:nvSpPr>
        <p:spPr>
          <a:xfrm>
            <a:off x="685800" y="1133620"/>
            <a:ext cx="7467600" cy="4648200"/>
          </a:xfrm>
          <a:prstGeom prst="rect">
            <a:avLst/>
          </a:prstGeom>
        </p:spPr>
        <p:txBody>
          <a:bodyPr vert="horz">
            <a:no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marR="0" lvl="0" indent="0" algn="ctr" defTabSz="914400" rtl="0" eaLnBrk="1" fontAlgn="base" latinLnBrk="0" hangingPunct="1">
              <a:lnSpc>
                <a:spcPct val="120000"/>
              </a:lnSpc>
              <a:spcBef>
                <a:spcPts val="0"/>
              </a:spcBef>
              <a:spcAft>
                <a:spcPts val="0"/>
              </a:spcAft>
              <a:buClr>
                <a:srgbClr val="FE8637"/>
              </a:buClr>
              <a:buSzPct val="70000"/>
              <a:buFont typeface="Wingdings"/>
              <a:buNone/>
              <a:tabLst/>
              <a:defRPr/>
            </a:pP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Now you understand </a:t>
            </a:r>
          </a:p>
          <a:p>
            <a:pPr marL="0" marR="0" lvl="0" indent="0" algn="ctr" defTabSz="914400" rtl="0" eaLnBrk="1" fontAlgn="base" latinLnBrk="0" hangingPunct="1">
              <a:lnSpc>
                <a:spcPct val="120000"/>
              </a:lnSpc>
              <a:spcBef>
                <a:spcPts val="0"/>
              </a:spcBef>
              <a:spcAft>
                <a:spcPts val="0"/>
              </a:spcAft>
              <a:buClr>
                <a:srgbClr val="FE8637"/>
              </a:buClr>
              <a:buSzPct val="70000"/>
              <a:buFont typeface="Wingdings"/>
              <a:buNone/>
              <a:tabLst/>
              <a:defRPr/>
            </a:pP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Just why my head’s not bowed.   </a:t>
            </a:r>
          </a:p>
          <a:p>
            <a:pPr marL="0" marR="0" lvl="0" indent="0" algn="ctr" defTabSz="914400" rtl="0" eaLnBrk="1" fontAlgn="base" latinLnBrk="0" hangingPunct="1">
              <a:lnSpc>
                <a:spcPct val="120000"/>
              </a:lnSpc>
              <a:spcBef>
                <a:spcPts val="0"/>
              </a:spcBef>
              <a:spcAft>
                <a:spcPts val="0"/>
              </a:spcAft>
              <a:buClr>
                <a:srgbClr val="FE8637"/>
              </a:buClr>
              <a:buSzPct val="70000"/>
              <a:buFont typeface="Wingdings"/>
              <a:buNone/>
              <a:tabLst/>
              <a:defRPr/>
            </a:pP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I don’t shout or jump about </a:t>
            </a:r>
          </a:p>
          <a:p>
            <a:pPr marL="0" marR="0" lvl="0" indent="0" algn="ctr" defTabSz="914400" rtl="0" eaLnBrk="1" fontAlgn="base" latinLnBrk="0" hangingPunct="1">
              <a:lnSpc>
                <a:spcPct val="120000"/>
              </a:lnSpc>
              <a:spcBef>
                <a:spcPts val="0"/>
              </a:spcBef>
              <a:spcAft>
                <a:spcPts val="0"/>
              </a:spcAft>
              <a:buClr>
                <a:srgbClr val="FE8637"/>
              </a:buClr>
              <a:buSzPct val="70000"/>
              <a:buFont typeface="Wingdings"/>
              <a:buNone/>
              <a:tabLst/>
              <a:defRPr/>
            </a:pP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Or have to talk real loud.   </a:t>
            </a:r>
          </a:p>
          <a:p>
            <a:pPr marL="0" marR="0" lvl="0" indent="0" algn="ctr" defTabSz="914400" rtl="0" eaLnBrk="1" fontAlgn="base" latinLnBrk="0" hangingPunct="1">
              <a:lnSpc>
                <a:spcPct val="120000"/>
              </a:lnSpc>
              <a:spcBef>
                <a:spcPts val="0"/>
              </a:spcBef>
              <a:spcAft>
                <a:spcPts val="0"/>
              </a:spcAft>
              <a:buClr>
                <a:srgbClr val="FE8637"/>
              </a:buClr>
              <a:buSzPct val="70000"/>
              <a:buFont typeface="Wingdings"/>
              <a:buNone/>
              <a:tabLst/>
              <a:defRPr/>
            </a:pP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When you see me passing, </a:t>
            </a:r>
          </a:p>
          <a:p>
            <a:pPr marL="0" marR="0" lvl="0" indent="0" algn="ctr" defTabSz="914400" rtl="0" eaLnBrk="1" fontAlgn="base" latinLnBrk="0" hangingPunct="1">
              <a:lnSpc>
                <a:spcPct val="120000"/>
              </a:lnSpc>
              <a:spcBef>
                <a:spcPts val="0"/>
              </a:spcBef>
              <a:spcAft>
                <a:spcPts val="0"/>
              </a:spcAft>
              <a:buClr>
                <a:srgbClr val="FE8637"/>
              </a:buClr>
              <a:buSzPct val="70000"/>
              <a:buFont typeface="Wingdings"/>
              <a:buNone/>
              <a:tabLst/>
              <a:defRPr/>
            </a:pP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It ought to make you proud. </a:t>
            </a:r>
          </a:p>
          <a:p>
            <a:pPr marL="0" marR="0" lvl="0" indent="0" algn="ctr" defTabSz="914400" rtl="0" eaLnBrk="1" fontAlgn="base" latinLnBrk="0" hangingPunct="1">
              <a:lnSpc>
                <a:spcPct val="120000"/>
              </a:lnSpc>
              <a:spcBef>
                <a:spcPts val="0"/>
              </a:spcBef>
              <a:spcAft>
                <a:spcPts val="0"/>
              </a:spcAft>
              <a:buClr>
                <a:srgbClr val="FE8637"/>
              </a:buClr>
              <a:buSzPct val="70000"/>
              <a:buFont typeface="Wingdings"/>
              <a:buNone/>
              <a:tabLst/>
              <a:defRPr/>
            </a:pP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I say, </a:t>
            </a:r>
          </a:p>
          <a:p>
            <a:pPr marL="0" marR="0" lvl="0" indent="0" algn="ctr" defTabSz="914400" rtl="0" eaLnBrk="1" fontAlgn="base" latinLnBrk="0" hangingPunct="1">
              <a:lnSpc>
                <a:spcPct val="120000"/>
              </a:lnSpc>
              <a:spcBef>
                <a:spcPts val="0"/>
              </a:spcBef>
              <a:spcAft>
                <a:spcPts val="0"/>
              </a:spcAft>
              <a:buClr>
                <a:srgbClr val="FE8637"/>
              </a:buClr>
              <a:buSzPct val="70000"/>
              <a:buFont typeface="Wingdings"/>
              <a:buNone/>
              <a:tabLst/>
              <a:defRPr/>
            </a:pP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It’s in the click of my heels,   </a:t>
            </a:r>
          </a:p>
          <a:p>
            <a:pPr marL="0" marR="0" lvl="0" indent="0" algn="ctr" defTabSz="914400" rtl="0" eaLnBrk="1" fontAlgn="base" latinLnBrk="0" hangingPunct="1">
              <a:lnSpc>
                <a:spcPct val="120000"/>
              </a:lnSpc>
              <a:spcBef>
                <a:spcPts val="0"/>
              </a:spcBef>
              <a:spcAft>
                <a:spcPts val="0"/>
              </a:spcAft>
              <a:buClr>
                <a:srgbClr val="FE8637"/>
              </a:buClr>
              <a:buSzPct val="70000"/>
              <a:buFont typeface="Wingdings"/>
              <a:buNone/>
              <a:tabLst/>
              <a:defRPr/>
            </a:pP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The bend of my hair,   </a:t>
            </a:r>
          </a:p>
          <a:p>
            <a:pPr marL="0" marR="0" lvl="0" indent="0" algn="ctr" defTabSz="914400" rtl="0" eaLnBrk="1" fontAlgn="base" latinLnBrk="0" hangingPunct="1">
              <a:lnSpc>
                <a:spcPct val="120000"/>
              </a:lnSpc>
              <a:spcBef>
                <a:spcPts val="0"/>
              </a:spcBef>
              <a:spcAft>
                <a:spcPts val="0"/>
              </a:spcAft>
              <a:buClr>
                <a:srgbClr val="FE8637"/>
              </a:buClr>
              <a:buSzPct val="70000"/>
              <a:buFont typeface="Wingdings"/>
              <a:buNone/>
              <a:tabLst/>
              <a:defRPr/>
            </a:pP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the palm of my hand,   </a:t>
            </a:r>
          </a:p>
          <a:p>
            <a:pPr marL="0" marR="0" lvl="0" indent="0" algn="ctr" defTabSz="914400" rtl="0" eaLnBrk="1" fontAlgn="base" latinLnBrk="0" hangingPunct="1">
              <a:lnSpc>
                <a:spcPct val="120000"/>
              </a:lnSpc>
              <a:spcBef>
                <a:spcPts val="0"/>
              </a:spcBef>
              <a:spcAft>
                <a:spcPts val="0"/>
              </a:spcAft>
              <a:buClr>
                <a:srgbClr val="FE8637"/>
              </a:buClr>
              <a:buSzPct val="70000"/>
              <a:buFont typeface="Wingdings"/>
              <a:buNone/>
              <a:tabLst/>
              <a:defRPr/>
            </a:pP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The need for my care.   </a:t>
            </a:r>
          </a:p>
          <a:p>
            <a:pPr marL="0" marR="0" lvl="0" indent="0" algn="ctr" defTabSz="914400" rtl="0" eaLnBrk="1" fontAlgn="base" latinLnBrk="0" hangingPunct="1">
              <a:lnSpc>
                <a:spcPct val="120000"/>
              </a:lnSpc>
              <a:spcBef>
                <a:spcPts val="0"/>
              </a:spcBef>
              <a:spcAft>
                <a:spcPts val="0"/>
              </a:spcAft>
              <a:buClr>
                <a:srgbClr val="FE8637"/>
              </a:buClr>
              <a:buSzPct val="70000"/>
              <a:buFont typeface="Wingdings"/>
              <a:buNone/>
              <a:tabLst/>
              <a:defRPr/>
            </a:pPr>
            <a:r>
              <a:rPr kumimoji="0" lang="en-US" sz="1900" b="0" i="0" u="none" strike="noStrike" kern="1200" cap="none" spc="0" normalizeH="0" baseline="0" noProof="0" dirty="0" err="1" smtClean="0">
                <a:ln>
                  <a:noFill/>
                </a:ln>
                <a:solidFill>
                  <a:schemeClr val="tx2"/>
                </a:solidFill>
                <a:effectLst/>
                <a:uLnTx/>
                <a:uFillTx/>
                <a:latin typeface="Arial" panose="020B0604020202020204" pitchFamily="34" charset="0"/>
                <a:ea typeface="+mn-ea"/>
                <a:cs typeface="Arial" panose="020B0604020202020204" pitchFamily="34" charset="0"/>
              </a:rPr>
              <a:t>’Cause</a:t>
            </a: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 I’m a woman </a:t>
            </a:r>
          </a:p>
          <a:p>
            <a:pPr marL="0" marR="0" lvl="0" indent="0" algn="ctr" defTabSz="914400" rtl="0" eaLnBrk="1" fontAlgn="base" latinLnBrk="0" hangingPunct="1">
              <a:lnSpc>
                <a:spcPct val="120000"/>
              </a:lnSpc>
              <a:spcBef>
                <a:spcPts val="0"/>
              </a:spcBef>
              <a:spcAft>
                <a:spcPts val="0"/>
              </a:spcAft>
              <a:buClr>
                <a:srgbClr val="FE8637"/>
              </a:buClr>
              <a:buSzPct val="70000"/>
              <a:buFont typeface="Wingdings"/>
              <a:buNone/>
              <a:tabLst/>
              <a:defRPr/>
            </a:pP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Phenomenally. </a:t>
            </a:r>
          </a:p>
          <a:p>
            <a:pPr marL="0" marR="0" lvl="0" indent="0" algn="ctr" defTabSz="914400" rtl="0" eaLnBrk="1" fontAlgn="base" latinLnBrk="0" hangingPunct="1">
              <a:lnSpc>
                <a:spcPct val="120000"/>
              </a:lnSpc>
              <a:spcBef>
                <a:spcPts val="0"/>
              </a:spcBef>
              <a:spcAft>
                <a:spcPts val="0"/>
              </a:spcAft>
              <a:buClr>
                <a:srgbClr val="FE8637"/>
              </a:buClr>
              <a:buSzPct val="70000"/>
              <a:buFont typeface="Wingdings"/>
              <a:buNone/>
              <a:tabLst/>
              <a:defRPr/>
            </a:pP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Phenomenal woman, </a:t>
            </a:r>
          </a:p>
          <a:p>
            <a:pPr marL="0" marR="0" lvl="0" indent="0" algn="ctr" defTabSz="914400" rtl="0" eaLnBrk="1" fontAlgn="base" latinLnBrk="0" hangingPunct="1">
              <a:lnSpc>
                <a:spcPct val="120000"/>
              </a:lnSpc>
              <a:spcBef>
                <a:spcPts val="0"/>
              </a:spcBef>
              <a:spcAft>
                <a:spcPts val="0"/>
              </a:spcAft>
              <a:buClr>
                <a:srgbClr val="FE8637"/>
              </a:buClr>
              <a:buSzPct val="70000"/>
              <a:buFont typeface="Wingdings"/>
              <a:buNone/>
              <a:tabLst/>
              <a:defRPr/>
            </a:pPr>
            <a:r>
              <a:rPr kumimoji="0" lang="en-US" sz="19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That’s me.</a:t>
            </a:r>
          </a:p>
          <a:p>
            <a:pPr marL="274320" marR="0" lvl="0" indent="-274320" algn="l" defTabSz="914400" rtl="0" eaLnBrk="1" fontAlgn="auto" latinLnBrk="0" hangingPunct="1">
              <a:lnSpc>
                <a:spcPct val="100000"/>
              </a:lnSpc>
              <a:spcBef>
                <a:spcPts val="600"/>
              </a:spcBef>
              <a:spcAft>
                <a:spcPts val="0"/>
              </a:spcAft>
              <a:buClr>
                <a:srgbClr val="FE8637"/>
              </a:buClr>
              <a:buSzPct val="70000"/>
              <a:buFont typeface="Wingdings"/>
              <a:buChar char=""/>
              <a:tabLst/>
              <a:defRPr/>
            </a:pPr>
            <a:endParaRPr kumimoji="0" lang="en-US" sz="2400" b="0" i="0" u="none" strike="noStrike" kern="1200" cap="none" spc="0" normalizeH="0" baseline="0" noProof="0" dirty="0">
              <a:ln>
                <a:noFill/>
              </a:ln>
              <a:solidFill>
                <a:sysClr val="windowText" lastClr="000000"/>
              </a:solidFill>
              <a:effectLst/>
              <a:uLnTx/>
              <a:uFillTx/>
              <a:latin typeface="Century Schoolbook"/>
              <a:ea typeface="+mn-ea"/>
              <a:cs typeface="+mn-cs"/>
            </a:endParaRPr>
          </a:p>
        </p:txBody>
      </p:sp>
    </p:spTree>
    <p:extLst>
      <p:ext uri="{BB962C8B-B14F-4D97-AF65-F5344CB8AC3E}">
        <p14:creationId xmlns:p14="http://schemas.microsoft.com/office/powerpoint/2010/main" val="39749979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6"/>
          </p:nvPr>
        </p:nvSpPr>
        <p:spPr/>
        <p:txBody>
          <a:bodyPr/>
          <a:lstStyle/>
          <a:p>
            <a:fld id="{5E8BC936-0928-C346-B13E-04BD58031644}" type="slidenum">
              <a:rPr lang="en-US" smtClean="0"/>
              <a:pPr/>
              <a:t>68</a:t>
            </a:fld>
            <a:endParaRPr lang="en-US" dirty="0"/>
          </a:p>
        </p:txBody>
      </p:sp>
      <p:pic>
        <p:nvPicPr>
          <p:cNvPr id="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364" y="237259"/>
            <a:ext cx="8572500" cy="598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9686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6"/>
          </p:nvPr>
        </p:nvSpPr>
        <p:spPr/>
        <p:txBody>
          <a:bodyPr/>
          <a:lstStyle/>
          <a:p>
            <a:fld id="{5E8BC936-0928-C346-B13E-04BD58031644}" type="slidenum">
              <a:rPr lang="en-US" smtClean="0"/>
              <a:pPr/>
              <a:t>69</a:t>
            </a:fld>
            <a:endParaRPr lang="en-US" dirty="0"/>
          </a:p>
        </p:txBody>
      </p:sp>
      <p:sp>
        <p:nvSpPr>
          <p:cNvPr id="8" name="Content Placeholder 2"/>
          <p:cNvSpPr txBox="1">
            <a:spLocks/>
          </p:cNvSpPr>
          <p:nvPr/>
        </p:nvSpPr>
        <p:spPr>
          <a:xfrm>
            <a:off x="478631" y="1179874"/>
            <a:ext cx="7467600" cy="487375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342900" marR="0" lvl="0" indent="-342900" algn="l" defTabSz="914400" rtl="0" eaLnBrk="1" fontAlgn="auto" latinLnBrk="0" hangingPunct="1">
              <a:lnSpc>
                <a:spcPct val="100000"/>
              </a:lnSpc>
              <a:spcBef>
                <a:spcPts val="600"/>
              </a:spcBef>
              <a:spcAft>
                <a:spcPts val="0"/>
              </a:spcAft>
              <a:buClr>
                <a:srgbClr val="FE8637"/>
              </a:buClr>
              <a:buSzPct val="70000"/>
              <a:buFont typeface="+mj-lt"/>
              <a:buAutoNum type="arabicPeriod"/>
              <a:tabLst/>
              <a:defRPr/>
            </a:pPr>
            <a:r>
              <a:rPr kumimoji="0" lang="en-US" sz="16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Sexuality and Intimacy.” Susan G. Komen, 2017, </a:t>
            </a:r>
          </a:p>
          <a:p>
            <a:pPr marL="342900" marR="0" lvl="0" indent="-342900" algn="l" defTabSz="914400" rtl="0" eaLnBrk="1" fontAlgn="auto" latinLnBrk="0" hangingPunct="1">
              <a:lnSpc>
                <a:spcPct val="100000"/>
              </a:lnSpc>
              <a:spcBef>
                <a:spcPts val="600"/>
              </a:spcBef>
              <a:spcAft>
                <a:spcPts val="0"/>
              </a:spcAft>
              <a:buClr>
                <a:srgbClr val="FE8637"/>
              </a:buClr>
              <a:buSzPct val="70000"/>
              <a:buFont typeface="+mj-lt"/>
              <a:buAutoNum type="arabicPeriod"/>
              <a:tabLst/>
              <a:defRPr/>
            </a:pPr>
            <a:r>
              <a:rPr kumimoji="0" lang="en-US" sz="16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“A Definition of Sexuality.” A Definition of Sexuality, Sexuality Resource Center for Parents, 2017</a:t>
            </a:r>
          </a:p>
          <a:p>
            <a:pPr marL="342900" marR="0" lvl="0" indent="-342900" algn="l" defTabSz="914400" rtl="0" eaLnBrk="1" fontAlgn="auto" latinLnBrk="0" hangingPunct="1">
              <a:lnSpc>
                <a:spcPct val="100000"/>
              </a:lnSpc>
              <a:spcBef>
                <a:spcPts val="600"/>
              </a:spcBef>
              <a:spcAft>
                <a:spcPts val="0"/>
              </a:spcAft>
              <a:buClr>
                <a:srgbClr val="FE8637"/>
              </a:buClr>
              <a:buSzPct val="70000"/>
              <a:buFont typeface="+mj-lt"/>
              <a:buAutoNum type="arabicPeriod"/>
              <a:tabLst/>
              <a:defRPr/>
            </a:pPr>
            <a:r>
              <a:rPr kumimoji="0" lang="en-US" sz="16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“Female Sexual Health After Cancer.” Female Sexual Health After Cancer, LIVESTRONG, 3 Oct. 2016,</a:t>
            </a:r>
          </a:p>
          <a:p>
            <a:pPr marL="342900" marR="0" lvl="0" indent="-342900" algn="l" defTabSz="914400" rtl="0" eaLnBrk="1" fontAlgn="auto" latinLnBrk="0" hangingPunct="1">
              <a:lnSpc>
                <a:spcPct val="100000"/>
              </a:lnSpc>
              <a:spcBef>
                <a:spcPts val="600"/>
              </a:spcBef>
              <a:spcAft>
                <a:spcPts val="0"/>
              </a:spcAft>
              <a:buClr>
                <a:srgbClr val="FE8637"/>
              </a:buClr>
              <a:buSzPct val="70000"/>
              <a:buFont typeface="+mj-lt"/>
              <a:buAutoNum type="arabicPeriod"/>
              <a:tabLst/>
              <a:defRPr/>
            </a:pPr>
            <a:r>
              <a:rPr kumimoji="0" lang="en-US" sz="16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Boswell, Erica N., and Don S. </a:t>
            </a:r>
            <a:r>
              <a:rPr kumimoji="0" lang="en-US" sz="1600" b="0" i="0" u="none" strike="noStrike" kern="1200" cap="none" spc="0" normalizeH="0" baseline="0" noProof="0" dirty="0" err="1" smtClean="0">
                <a:ln>
                  <a:noFill/>
                </a:ln>
                <a:solidFill>
                  <a:schemeClr val="tx2"/>
                </a:solidFill>
                <a:effectLst/>
                <a:uLnTx/>
                <a:uFillTx/>
                <a:latin typeface="Arial" panose="020B0604020202020204" pitchFamily="34" charset="0"/>
                <a:ea typeface="+mn-ea"/>
                <a:cs typeface="Arial" panose="020B0604020202020204" pitchFamily="34" charset="0"/>
              </a:rPr>
              <a:t>Dizon</a:t>
            </a:r>
            <a:r>
              <a:rPr kumimoji="0" lang="en-US" sz="16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 “Breast Cancer and Sexual Function.” Translational Andrology and Urology 4.2 (2015): 160–168. PMC. </a:t>
            </a:r>
          </a:p>
          <a:p>
            <a:pPr marL="342900" marR="0" lvl="0" indent="-342900" algn="l" defTabSz="914400" rtl="0" eaLnBrk="1" fontAlgn="auto" latinLnBrk="0" hangingPunct="1">
              <a:lnSpc>
                <a:spcPct val="100000"/>
              </a:lnSpc>
              <a:spcBef>
                <a:spcPts val="600"/>
              </a:spcBef>
              <a:spcAft>
                <a:spcPts val="0"/>
              </a:spcAft>
              <a:buClr>
                <a:srgbClr val="FE8637"/>
              </a:buClr>
              <a:buSzPct val="70000"/>
              <a:buFont typeface="+mj-lt"/>
              <a:buAutoNum type="arabicPeriod"/>
              <a:tabLst/>
              <a:defRPr/>
            </a:pPr>
            <a:r>
              <a:rPr kumimoji="0" lang="en-US" sz="16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“Cancer, Sex, and the Female Body.” American Cancer Society, American Cancer Society, Jan. 2017,</a:t>
            </a:r>
          </a:p>
          <a:p>
            <a:pPr marL="342900" marR="0" lvl="0" indent="-342900" algn="l" defTabSz="914400" rtl="0" eaLnBrk="1" fontAlgn="auto" latinLnBrk="0" hangingPunct="1">
              <a:lnSpc>
                <a:spcPct val="100000"/>
              </a:lnSpc>
              <a:spcBef>
                <a:spcPts val="600"/>
              </a:spcBef>
              <a:spcAft>
                <a:spcPts val="0"/>
              </a:spcAft>
              <a:buClr>
                <a:srgbClr val="FE8637"/>
              </a:buClr>
              <a:buSzPct val="70000"/>
              <a:buFont typeface="+mj-lt"/>
              <a:buAutoNum type="arabicPeriod"/>
              <a:tabLst/>
              <a:defRPr/>
            </a:pPr>
            <a:r>
              <a:rPr kumimoji="0" lang="en-US" sz="16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National Survey of Sexual Health and Behavior, Indiana University School of Public Health, 2010 </a:t>
            </a:r>
          </a:p>
          <a:p>
            <a:pPr marL="342900" marR="0" lvl="0" indent="-342900" algn="l" defTabSz="914400" rtl="0" eaLnBrk="1" fontAlgn="auto" latinLnBrk="0" hangingPunct="1">
              <a:lnSpc>
                <a:spcPct val="100000"/>
              </a:lnSpc>
              <a:spcBef>
                <a:spcPts val="600"/>
              </a:spcBef>
              <a:spcAft>
                <a:spcPts val="0"/>
              </a:spcAft>
              <a:buClr>
                <a:srgbClr val="FE8637"/>
              </a:buClr>
              <a:buSzPct val="70000"/>
              <a:buFont typeface="+mj-lt"/>
              <a:buAutoNum type="arabicPeriod"/>
              <a:tabLst/>
              <a:defRPr/>
            </a:pPr>
            <a:r>
              <a:rPr kumimoji="0" lang="en-US" sz="16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LGBTQ Life at Williams, 2017</a:t>
            </a:r>
          </a:p>
          <a:p>
            <a:pPr marL="342900" marR="0" lvl="0" indent="-342900" algn="l" defTabSz="914400" rtl="0" eaLnBrk="1" fontAlgn="auto" latinLnBrk="0" hangingPunct="1">
              <a:lnSpc>
                <a:spcPct val="100000"/>
              </a:lnSpc>
              <a:spcBef>
                <a:spcPts val="600"/>
              </a:spcBef>
              <a:spcAft>
                <a:spcPts val="0"/>
              </a:spcAft>
              <a:buClr>
                <a:srgbClr val="FE8637"/>
              </a:buClr>
              <a:buSzPct val="70000"/>
              <a:buFont typeface="+mj-lt"/>
              <a:buAutoNum type="arabicPeriod"/>
              <a:tabLst/>
              <a:defRPr/>
            </a:pPr>
            <a:r>
              <a:rPr kumimoji="0" lang="en-US" sz="16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“I Am LGBT With Breast Cancer.” Living Beyond Breast Cancer, 20 July 2017, www.lbbc.org/i-am-lgbt-breast-cancer.</a:t>
            </a:r>
          </a:p>
        </p:txBody>
      </p:sp>
      <p:sp>
        <p:nvSpPr>
          <p:cNvPr id="9" name="Title 1"/>
          <p:cNvSpPr txBox="1">
            <a:spLocks/>
          </p:cNvSpPr>
          <p:nvPr/>
        </p:nvSpPr>
        <p:spPr>
          <a:xfrm>
            <a:off x="623455" y="147927"/>
            <a:ext cx="7467600" cy="766474"/>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defTabSz="914400"/>
            <a:r>
              <a:rPr lang="en-US" dirty="0" smtClean="0">
                <a:solidFill>
                  <a:schemeClr val="accent1"/>
                </a:solidFill>
                <a:latin typeface="Arial" panose="020B0604020202020204" pitchFamily="34" charset="0"/>
                <a:cs typeface="Arial" panose="020B0604020202020204" pitchFamily="34" charset="0"/>
              </a:rPr>
              <a:t>References</a:t>
            </a:r>
            <a:endParaRPr lang="en-US"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3538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DE0F9"/>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4000" dirty="0" smtClean="0"/>
              <a:t>Society and the</a:t>
            </a:r>
            <a:br>
              <a:rPr lang="en-US" sz="4000" dirty="0" smtClean="0"/>
            </a:br>
            <a:r>
              <a:rPr lang="en-US" sz="4000" dirty="0" smtClean="0"/>
              <a:t>Importance of Breasts</a:t>
            </a:r>
            <a:endParaRPr lang="en-US" sz="4000" dirty="0"/>
          </a:p>
        </p:txBody>
      </p:sp>
      <p:sp>
        <p:nvSpPr>
          <p:cNvPr id="3" name="Content Placeholder 2"/>
          <p:cNvSpPr>
            <a:spLocks noGrp="1"/>
          </p:cNvSpPr>
          <p:nvPr>
            <p:ph idx="1"/>
          </p:nvPr>
        </p:nvSpPr>
        <p:spPr>
          <a:xfrm>
            <a:off x="912813" y="1905000"/>
            <a:ext cx="4954587" cy="4191000"/>
          </a:xfrm>
        </p:spPr>
        <p:txBody>
          <a:bodyPr/>
          <a:lstStyle/>
          <a:p>
            <a:pPr marL="0" indent="0">
              <a:spcBef>
                <a:spcPts val="0"/>
              </a:spcBef>
              <a:buNone/>
            </a:pPr>
            <a:r>
              <a:rPr lang="en-US" sz="2400" b="1" dirty="0" err="1" smtClean="0"/>
              <a:t>Chola</a:t>
            </a:r>
            <a:r>
              <a:rPr lang="en-US" sz="2400" b="1" dirty="0" smtClean="0"/>
              <a:t> Dynasty </a:t>
            </a:r>
          </a:p>
          <a:p>
            <a:pPr marL="0" indent="0">
              <a:spcBef>
                <a:spcPts val="0"/>
              </a:spcBef>
              <a:buNone/>
            </a:pPr>
            <a:r>
              <a:rPr lang="en-US" sz="2400" b="1" dirty="0" smtClean="0"/>
              <a:t>(9-13</a:t>
            </a:r>
            <a:r>
              <a:rPr lang="en-US" sz="2400" b="1" baseline="30000" dirty="0" smtClean="0"/>
              <a:t>th</a:t>
            </a:r>
            <a:r>
              <a:rPr lang="en-US" sz="2400" b="1" dirty="0" smtClean="0"/>
              <a:t> century India) </a:t>
            </a:r>
          </a:p>
          <a:p>
            <a:pPr marL="0" indent="0">
              <a:spcBef>
                <a:spcPts val="0"/>
              </a:spcBef>
              <a:buNone/>
            </a:pPr>
            <a:r>
              <a:rPr lang="en-US" sz="2400" dirty="0" smtClean="0"/>
              <a:t>Breasts were depicted as pneumatic, almost sphere like, with nipples pointing straight forward. </a:t>
            </a:r>
          </a:p>
          <a:p>
            <a:pPr>
              <a:buNone/>
            </a:pPr>
            <a:endParaRPr lang="en-US" sz="2400" dirty="0" smtClean="0"/>
          </a:p>
          <a:p>
            <a:pPr>
              <a:buNone/>
            </a:pPr>
            <a:endParaRPr lang="en-US" sz="2400" dirty="0"/>
          </a:p>
        </p:txBody>
      </p:sp>
      <p:pic>
        <p:nvPicPr>
          <p:cNvPr id="30722" name="Picture 2" descr="http://www.lotussculpture.com/mm5/graphics/00000001/1brass-hindu-goddess-parvati-statue.jpg"/>
          <p:cNvPicPr>
            <a:picLocks noChangeAspect="1" noChangeArrowheads="1"/>
          </p:cNvPicPr>
          <p:nvPr/>
        </p:nvPicPr>
        <p:blipFill>
          <a:blip r:embed="rId2" cstate="print"/>
          <a:srcRect/>
          <a:stretch>
            <a:fillRect/>
          </a:stretch>
        </p:blipFill>
        <p:spPr bwMode="auto">
          <a:xfrm>
            <a:off x="6248400" y="2057400"/>
            <a:ext cx="2409265" cy="3429000"/>
          </a:xfrm>
          <a:prstGeom prst="rect">
            <a:avLst/>
          </a:prstGeom>
          <a:noFill/>
        </p:spPr>
      </p:pic>
      <p:sp>
        <p:nvSpPr>
          <p:cNvPr id="5" name="TextBox 4"/>
          <p:cNvSpPr txBox="1"/>
          <p:nvPr/>
        </p:nvSpPr>
        <p:spPr>
          <a:xfrm>
            <a:off x="6172200" y="5562600"/>
            <a:ext cx="2667000" cy="307777"/>
          </a:xfrm>
          <a:prstGeom prst="rect">
            <a:avLst/>
          </a:prstGeom>
          <a:noFill/>
        </p:spPr>
        <p:txBody>
          <a:bodyPr wrap="square" rtlCol="0">
            <a:spAutoFit/>
          </a:bodyPr>
          <a:lstStyle/>
          <a:p>
            <a:r>
              <a:rPr lang="en-US" sz="1400" dirty="0" err="1" smtClean="0"/>
              <a:t>Parvati</a:t>
            </a:r>
            <a:r>
              <a:rPr lang="en-US" sz="1400" dirty="0" smtClean="0"/>
              <a:t> – Fertility Goddess</a:t>
            </a:r>
            <a:endParaRPr lang="en-US" sz="1400" dirty="0"/>
          </a:p>
        </p:txBody>
      </p:sp>
    </p:spTree>
    <p:extLst>
      <p:ext uri="{BB962C8B-B14F-4D97-AF65-F5344CB8AC3E}">
        <p14:creationId xmlns:p14="http://schemas.microsoft.com/office/powerpoint/2010/main" val="377335919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5E8BC936-0928-C346-B13E-04BD58031644}" type="slidenum">
              <a:rPr lang="en-US" smtClean="0"/>
              <a:pPr/>
              <a:t>70</a:t>
            </a:fld>
            <a:endParaRPr lang="en-US" dirty="0"/>
          </a:p>
        </p:txBody>
      </p:sp>
      <p:sp>
        <p:nvSpPr>
          <p:cNvPr id="3" name="Text Placeholder 2"/>
          <p:cNvSpPr>
            <a:spLocks noGrp="1"/>
          </p:cNvSpPr>
          <p:nvPr>
            <p:ph type="body" sz="quarter" idx="12"/>
          </p:nvPr>
        </p:nvSpPr>
        <p:spPr/>
        <p:txBody>
          <a:bodyPr/>
          <a:lstStyle/>
          <a:p>
            <a:r>
              <a:rPr lang="en-US" smtClean="0"/>
              <a:t>Thank You</a:t>
            </a:r>
            <a:endParaRPr lang="en-US" dirty="0" smtClean="0"/>
          </a:p>
        </p:txBody>
      </p:sp>
    </p:spTree>
    <p:extLst>
      <p:ext uri="{BB962C8B-B14F-4D97-AF65-F5344CB8AC3E}">
        <p14:creationId xmlns:p14="http://schemas.microsoft.com/office/powerpoint/2010/main" val="39509113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DE0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1" y="267950"/>
            <a:ext cx="7467600" cy="1446550"/>
          </a:xfrm>
        </p:spPr>
        <p:txBody>
          <a:bodyPr/>
          <a:lstStyle/>
          <a:p>
            <a:r>
              <a:rPr lang="en-US" dirty="0" smtClean="0"/>
              <a:t>Society and the</a:t>
            </a:r>
            <a:br>
              <a:rPr lang="en-US" dirty="0" smtClean="0"/>
            </a:br>
            <a:r>
              <a:rPr lang="en-US" dirty="0" smtClean="0"/>
              <a:t>Importance of Breasts</a:t>
            </a:r>
            <a:endParaRPr lang="en-US" dirty="0"/>
          </a:p>
        </p:txBody>
      </p:sp>
      <p:sp>
        <p:nvSpPr>
          <p:cNvPr id="3" name="Content Placeholder 2"/>
          <p:cNvSpPr>
            <a:spLocks noGrp="1"/>
          </p:cNvSpPr>
          <p:nvPr>
            <p:ph idx="1"/>
          </p:nvPr>
        </p:nvSpPr>
        <p:spPr>
          <a:xfrm>
            <a:off x="912813" y="1905000"/>
            <a:ext cx="4725987" cy="4191000"/>
          </a:xfrm>
        </p:spPr>
        <p:txBody>
          <a:bodyPr/>
          <a:lstStyle/>
          <a:p>
            <a:pPr marL="0" indent="0">
              <a:spcBef>
                <a:spcPts val="0"/>
              </a:spcBef>
              <a:buNone/>
            </a:pPr>
            <a:r>
              <a:rPr lang="en-US" sz="2000" b="1" dirty="0" smtClean="0"/>
              <a:t>Middle Ages </a:t>
            </a:r>
          </a:p>
          <a:p>
            <a:pPr marL="0" indent="0">
              <a:spcBef>
                <a:spcPts val="0"/>
              </a:spcBef>
              <a:buNone/>
            </a:pPr>
            <a:r>
              <a:rPr lang="en-US" sz="2000" b="1" dirty="0" smtClean="0"/>
              <a:t>(11</a:t>
            </a:r>
            <a:r>
              <a:rPr lang="en-US" sz="2000" b="1" baseline="30000" dirty="0" smtClean="0"/>
              <a:t>th</a:t>
            </a:r>
            <a:r>
              <a:rPr lang="en-US" sz="2000" b="1" dirty="0" smtClean="0"/>
              <a:t>-13</a:t>
            </a:r>
            <a:r>
              <a:rPr lang="en-US" sz="2000" b="1" baseline="30000" dirty="0" smtClean="0"/>
              <a:t>th</a:t>
            </a:r>
            <a:r>
              <a:rPr lang="en-US" sz="2000" b="1" dirty="0" smtClean="0"/>
              <a:t> centuries) </a:t>
            </a:r>
          </a:p>
          <a:p>
            <a:pPr marL="0" indent="0">
              <a:spcBef>
                <a:spcPts val="0"/>
              </a:spcBef>
              <a:buNone/>
            </a:pPr>
            <a:r>
              <a:rPr lang="en-US" sz="2000" dirty="0" smtClean="0"/>
              <a:t>Breasts were nearly invisible</a:t>
            </a:r>
            <a:r>
              <a:rPr lang="en-US" sz="2000" b="1" dirty="0" smtClean="0"/>
              <a:t>. </a:t>
            </a:r>
            <a:r>
              <a:rPr lang="en-US" sz="2000" dirty="0" smtClean="0"/>
              <a:t>The ascetic nuns, who often fasted for ages to prove their piety, were considered the ideal of beauty in this era. This pious Christian ideal of beauty also meant that large breasts were widely seen as sinful and something to be “fixed”. </a:t>
            </a:r>
            <a:endParaRPr lang="en-US" dirty="0"/>
          </a:p>
        </p:txBody>
      </p:sp>
      <p:pic>
        <p:nvPicPr>
          <p:cNvPr id="34818" name="Picture 2" descr="https://typeset-beta.imgix.net/rehost%2F2016%2F9%2F29%2F53ed4ab6-210e-4958-8b19-c7a9d650aec6.jpg?w=740&amp;h=908&amp;fit=crop&amp;crop=faces&amp;auto=format&amp;q=70"/>
          <p:cNvPicPr>
            <a:picLocks noChangeAspect="1" noChangeArrowheads="1"/>
          </p:cNvPicPr>
          <p:nvPr/>
        </p:nvPicPr>
        <p:blipFill>
          <a:blip r:embed="rId2" cstate="print"/>
          <a:srcRect/>
          <a:stretch>
            <a:fillRect/>
          </a:stretch>
        </p:blipFill>
        <p:spPr bwMode="auto">
          <a:xfrm>
            <a:off x="5943600" y="2057400"/>
            <a:ext cx="2528041" cy="3101975"/>
          </a:xfrm>
          <a:prstGeom prst="rect">
            <a:avLst/>
          </a:prstGeom>
          <a:noFill/>
        </p:spPr>
      </p:pic>
    </p:spTree>
    <p:extLst>
      <p:ext uri="{BB962C8B-B14F-4D97-AF65-F5344CB8AC3E}">
        <p14:creationId xmlns:p14="http://schemas.microsoft.com/office/powerpoint/2010/main" val="11679626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E0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1" y="267950"/>
            <a:ext cx="7467600" cy="1446550"/>
          </a:xfrm>
        </p:spPr>
        <p:txBody>
          <a:bodyPr/>
          <a:lstStyle/>
          <a:p>
            <a:r>
              <a:rPr lang="en-US" dirty="0" smtClean="0"/>
              <a:t>Society and the</a:t>
            </a:r>
            <a:br>
              <a:rPr lang="en-US" dirty="0" smtClean="0"/>
            </a:br>
            <a:r>
              <a:rPr lang="en-US" dirty="0" smtClean="0"/>
              <a:t>Importance of Breasts</a:t>
            </a:r>
            <a:endParaRPr lang="en-US" dirty="0"/>
          </a:p>
        </p:txBody>
      </p:sp>
      <p:sp>
        <p:nvSpPr>
          <p:cNvPr id="3" name="Content Placeholder 2"/>
          <p:cNvSpPr>
            <a:spLocks noGrp="1"/>
          </p:cNvSpPr>
          <p:nvPr>
            <p:ph idx="1"/>
          </p:nvPr>
        </p:nvSpPr>
        <p:spPr>
          <a:xfrm>
            <a:off x="912813" y="1905000"/>
            <a:ext cx="4954587" cy="4191000"/>
          </a:xfrm>
        </p:spPr>
        <p:txBody>
          <a:bodyPr/>
          <a:lstStyle/>
          <a:p>
            <a:pPr marL="0" indent="0">
              <a:spcBef>
                <a:spcPts val="0"/>
              </a:spcBef>
              <a:buNone/>
            </a:pPr>
            <a:r>
              <a:rPr lang="en-US" sz="2400" b="1" dirty="0" smtClean="0"/>
              <a:t>Edo Japan (1630-1868)</a:t>
            </a:r>
          </a:p>
          <a:p>
            <a:pPr marL="0" indent="0">
              <a:spcBef>
                <a:spcPts val="0"/>
              </a:spcBef>
              <a:buNone/>
            </a:pPr>
            <a:r>
              <a:rPr lang="en-US" sz="2400" dirty="0" smtClean="0"/>
              <a:t>Japanese erotic art called </a:t>
            </a:r>
            <a:r>
              <a:rPr lang="en-US" sz="2400" i="1" dirty="0" err="1" smtClean="0"/>
              <a:t>shunga</a:t>
            </a:r>
            <a:r>
              <a:rPr lang="en-US" sz="2400" dirty="0" smtClean="0"/>
              <a:t> flowered. Breasts that were large enough to sag slightly, with a pure white skin tone, and virtually non-existent nipples that could be signified by a tiny circle of the brush.</a:t>
            </a:r>
          </a:p>
          <a:p>
            <a:endParaRPr lang="en-US" dirty="0"/>
          </a:p>
        </p:txBody>
      </p:sp>
      <p:pic>
        <p:nvPicPr>
          <p:cNvPr id="33794" name="Picture 2" descr="https://typeset-beta.imgix.net/rehost%2F2016%2F9%2F29%2F4ef3f2c5-4e33-4d9e-91db-3b3e357abe61.jpg?w=740&amp;h=929&amp;fit=crop&amp;crop=faces&amp;auto=format&amp;q=70"/>
          <p:cNvPicPr>
            <a:picLocks noChangeAspect="1" noChangeArrowheads="1"/>
          </p:cNvPicPr>
          <p:nvPr/>
        </p:nvPicPr>
        <p:blipFill>
          <a:blip r:embed="rId2" cstate="print"/>
          <a:srcRect/>
          <a:stretch>
            <a:fillRect/>
          </a:stretch>
        </p:blipFill>
        <p:spPr bwMode="auto">
          <a:xfrm>
            <a:off x="6019800" y="2286000"/>
            <a:ext cx="2266041" cy="2844800"/>
          </a:xfrm>
          <a:prstGeom prst="rect">
            <a:avLst/>
          </a:prstGeom>
          <a:noFill/>
        </p:spPr>
      </p:pic>
    </p:spTree>
    <p:extLst>
      <p:ext uri="{BB962C8B-B14F-4D97-AF65-F5344CB8AC3E}">
        <p14:creationId xmlns:p14="http://schemas.microsoft.com/office/powerpoint/2010/main" val="1174032865"/>
      </p:ext>
    </p:extLst>
  </p:cSld>
  <p:clrMapOvr>
    <a:masterClrMapping/>
  </p:clrMapOvr>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3.xml><?xml version="1.0" encoding="utf-8"?>
<a:theme xmlns:a="http://schemas.openxmlformats.org/drawingml/2006/main" name="Parallax">
  <a:themeElements>
    <a:clrScheme name="Parallax">
      <a:dk1>
        <a:sysClr val="windowText" lastClr="000000"/>
      </a:dk1>
      <a:lt1>
        <a:sysClr val="window" lastClr="FFFFFF"/>
      </a:lt1>
      <a:dk2>
        <a:srgbClr val="212121"/>
      </a:dk2>
      <a:lt2>
        <a:srgbClr val="EBEBEB"/>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99</TotalTime>
  <Words>3103</Words>
  <Application>Microsoft Office PowerPoint</Application>
  <PresentationFormat>On-screen Show (4:3)</PresentationFormat>
  <Paragraphs>400</Paragraphs>
  <Slides>70</Slides>
  <Notes>12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70</vt:i4>
      </vt:variant>
    </vt:vector>
  </HeadingPairs>
  <TitlesOfParts>
    <vt:vector size="81" baseType="lpstr">
      <vt:lpstr>Arial</vt:lpstr>
      <vt:lpstr>Calibri</vt:lpstr>
      <vt:lpstr>Calibri Light</vt:lpstr>
      <vt:lpstr>Century Schoolbook</vt:lpstr>
      <vt:lpstr>Corbel</vt:lpstr>
      <vt:lpstr>Courier New</vt:lpstr>
      <vt:lpstr>Wingdings</vt:lpstr>
      <vt:lpstr>Wingdings 2</vt:lpstr>
      <vt:lpstr>Office Theme</vt:lpstr>
      <vt:lpstr>Metropolitan</vt:lpstr>
      <vt:lpstr>Parallax</vt:lpstr>
      <vt:lpstr>Body Image &amp; Sexuality After Breast Cancer</vt:lpstr>
      <vt:lpstr>Outline</vt:lpstr>
      <vt:lpstr>Society and the Importance of Breasts</vt:lpstr>
      <vt:lpstr>Society and the Importance of Breasts</vt:lpstr>
      <vt:lpstr>Society and the Importance of Breasts</vt:lpstr>
      <vt:lpstr>Society and the Importance of Breasts</vt:lpstr>
      <vt:lpstr>Society and the Importance of Breasts</vt:lpstr>
      <vt:lpstr>Society and the Importance of Breasts</vt:lpstr>
      <vt:lpstr>Society and the Importance of Breasts</vt:lpstr>
      <vt:lpstr>Society and the Importance of Breasts</vt:lpstr>
      <vt:lpstr>Society and the Importance of Breasts</vt:lpstr>
      <vt:lpstr>Society and the Importance of Breasts</vt:lpstr>
      <vt:lpstr>Society and the Importance of Breasts</vt:lpstr>
      <vt:lpstr>Society and the Importance of Breasts</vt:lpstr>
      <vt:lpstr>Society and the Importance of Breasts</vt:lpstr>
      <vt:lpstr>Society and the Importance of Breasts</vt:lpstr>
      <vt:lpstr>Society and the Importance of Breasts</vt:lpstr>
      <vt:lpstr>Society and the Importance of Breasts</vt:lpstr>
      <vt:lpstr>Society and the Importance of Breasts</vt:lpstr>
      <vt:lpstr>Biology</vt:lpstr>
      <vt:lpstr>Sexuality</vt:lpstr>
      <vt:lpstr>Components of Sexuality</vt:lpstr>
      <vt:lpstr>Multifactorial dynamics of human sexuality</vt:lpstr>
      <vt:lpstr>Average Age of  Female Development</vt:lpstr>
      <vt:lpstr>PowerPoint Presentation</vt:lpstr>
      <vt:lpstr>The Biology of Sexuality: Endogenous Chemicals</vt:lpstr>
      <vt:lpstr>Dopamine</vt:lpstr>
      <vt:lpstr>Norepinephrine</vt:lpstr>
      <vt:lpstr>Norepinephrine</vt:lpstr>
      <vt:lpstr>Serotonin</vt:lpstr>
      <vt:lpstr>Testosterone</vt:lpstr>
      <vt:lpstr>Oxytocin</vt:lpstr>
      <vt:lpstr>Erogenous Zones</vt:lpstr>
      <vt:lpstr>Psychology</vt:lpstr>
      <vt:lpstr>Gender Identity Development</vt:lpstr>
      <vt:lpstr>Body Image after Mastectomy</vt:lpstr>
      <vt:lpstr>Communication is Key</vt:lpstr>
      <vt:lpstr>Communication is Key</vt:lpstr>
      <vt:lpstr>Coping: Exercise</vt:lpstr>
      <vt:lpstr>Coping: Early Menopause</vt:lpstr>
      <vt:lpstr>Coping: Cognitive Behavioral Therapy</vt:lpstr>
      <vt:lpstr>NYU Winthrop Hospital Breast Health Center</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(Bozwell &amp; Dizon 2015)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NSLIJHS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Case, 30pt Calibri Bold, NWH Gray Sentence Case, 30pt Calibri, NWH Gray</dc:title>
  <dc:creator>Kathleen O'Neill</dc:creator>
  <cp:lastModifiedBy>Erin Nau</cp:lastModifiedBy>
  <cp:revision>12</cp:revision>
  <cp:lastPrinted>2015-11-16T19:15:14Z</cp:lastPrinted>
  <dcterms:created xsi:type="dcterms:W3CDTF">2017-03-20T14:03:51Z</dcterms:created>
  <dcterms:modified xsi:type="dcterms:W3CDTF">2017-11-17T14:01:46Z</dcterms:modified>
</cp:coreProperties>
</file>